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9" r:id="rId61"/>
    <p:sldId id="320" r:id="rId62"/>
    <p:sldId id="321" r:id="rId63"/>
    <p:sldId id="324" r:id="rId64"/>
    <p:sldId id="326" r:id="rId65"/>
    <p:sldId id="329" r:id="rId66"/>
    <p:sldId id="330" r:id="rId67"/>
    <p:sldId id="331" r:id="rId68"/>
    <p:sldId id="332" r:id="rId69"/>
    <p:sldId id="333" r:id="rId70"/>
    <p:sldId id="334" r:id="rId71"/>
    <p:sldId id="335" r:id="rId72"/>
    <p:sldId id="336" r:id="rId73"/>
    <p:sldId id="337" r:id="rId74"/>
    <p:sldId id="338" r:id="rId75"/>
    <p:sldId id="339" r:id="rId76"/>
    <p:sldId id="340" r:id="rId77"/>
    <p:sldId id="341" r:id="rId78"/>
    <p:sldId id="342" r:id="rId79"/>
    <p:sldId id="343" r:id="rId80"/>
    <p:sldId id="344" r:id="rId81"/>
    <p:sldId id="345" r:id="rId82"/>
    <p:sldId id="346" r:id="rId83"/>
    <p:sldId id="347" r:id="rId84"/>
    <p:sldId id="348" r:id="rId85"/>
    <p:sldId id="349" r:id="rId86"/>
    <p:sldId id="350" r:id="rId87"/>
    <p:sldId id="351" r:id="rId88"/>
    <p:sldId id="352" r:id="rId89"/>
    <p:sldId id="353" r:id="rId90"/>
    <p:sldId id="354" r:id="rId91"/>
    <p:sldId id="355" r:id="rId92"/>
    <p:sldId id="356" r:id="rId93"/>
    <p:sldId id="357" r:id="rId94"/>
    <p:sldId id="358" r:id="rId95"/>
    <p:sldId id="359" r:id="rId96"/>
    <p:sldId id="360" r:id="rId9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45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9C8ACC-F00E-47FE-A851-CAB398DA8B9E}" type="datetimeFigureOut">
              <a:rPr lang="en-US" smtClean="0"/>
              <a:t>10/19/2012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CF8A07-3BA7-41BB-9570-318DFF06325A}" type="slidenum">
              <a:rPr lang="en-US" smtClean="0"/>
              <a:t>‹#›</a:t>
            </a:fld>
            <a:endParaRPr lang="en-US"/>
          </a:p>
        </p:txBody>
      </p:sp>
    </p:spTree>
    <p:extLst>
      <p:ext uri="{BB962C8B-B14F-4D97-AF65-F5344CB8AC3E}">
        <p14:creationId xmlns:p14="http://schemas.microsoft.com/office/powerpoint/2010/main" val="1309862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303762-A155-4DA3-BA87-C12C5A3C0FA8}" type="datetime1">
              <a:rPr lang="en-US" smtClean="0"/>
              <a:t>10/19/2012</a:t>
            </a:fld>
            <a:endParaRPr lang="en-US"/>
          </a:p>
        </p:txBody>
      </p:sp>
      <p:sp>
        <p:nvSpPr>
          <p:cNvPr id="5" name="Footer Placeholder 4"/>
          <p:cNvSpPr>
            <a:spLocks noGrp="1"/>
          </p:cNvSpPr>
          <p:nvPr>
            <p:ph type="ftr" sz="quarter" idx="11"/>
          </p:nvPr>
        </p:nvSpPr>
        <p:spPr/>
        <p:txBody>
          <a:bodyPr/>
          <a:lstStyle/>
          <a:p>
            <a:r>
              <a:rPr lang="en-US" smtClean="0"/>
              <a:t>based on material at http://userhome.brooklyn.cuny.edu/irudowdky/OperatingSystems.htm</a:t>
            </a:r>
            <a:endParaRPr lang="en-US"/>
          </a:p>
        </p:txBody>
      </p:sp>
      <p:sp>
        <p:nvSpPr>
          <p:cNvPr id="6" name="Slide Number Placeholder 5"/>
          <p:cNvSpPr>
            <a:spLocks noGrp="1"/>
          </p:cNvSpPr>
          <p:nvPr>
            <p:ph type="sldNum" sz="quarter" idx="12"/>
          </p:nvPr>
        </p:nvSpPr>
        <p:spPr/>
        <p:txBody>
          <a:bodyPr/>
          <a:lstStyle/>
          <a:p>
            <a:fld id="{28507A2D-CF77-4F70-AFD8-8BE7BD6CC910}" type="slidenum">
              <a:rPr lang="en-US" smtClean="0"/>
              <a:t>‹#›</a:t>
            </a:fld>
            <a:endParaRPr lang="en-US"/>
          </a:p>
        </p:txBody>
      </p:sp>
    </p:spTree>
    <p:extLst>
      <p:ext uri="{BB962C8B-B14F-4D97-AF65-F5344CB8AC3E}">
        <p14:creationId xmlns:p14="http://schemas.microsoft.com/office/powerpoint/2010/main" val="2327362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48C7B7-10BD-4447-A816-4B357FA21E69}" type="datetime1">
              <a:rPr lang="en-US" smtClean="0"/>
              <a:t>10/19/2012</a:t>
            </a:fld>
            <a:endParaRPr lang="en-US"/>
          </a:p>
        </p:txBody>
      </p:sp>
      <p:sp>
        <p:nvSpPr>
          <p:cNvPr id="5" name="Footer Placeholder 4"/>
          <p:cNvSpPr>
            <a:spLocks noGrp="1"/>
          </p:cNvSpPr>
          <p:nvPr>
            <p:ph type="ftr" sz="quarter" idx="11"/>
          </p:nvPr>
        </p:nvSpPr>
        <p:spPr/>
        <p:txBody>
          <a:bodyPr/>
          <a:lstStyle/>
          <a:p>
            <a:r>
              <a:rPr lang="en-US" smtClean="0"/>
              <a:t>based on material at http://userhome.brooklyn.cuny.edu/irudowdky/OperatingSystems.htm</a:t>
            </a:r>
            <a:endParaRPr lang="en-US"/>
          </a:p>
        </p:txBody>
      </p:sp>
      <p:sp>
        <p:nvSpPr>
          <p:cNvPr id="6" name="Slide Number Placeholder 5"/>
          <p:cNvSpPr>
            <a:spLocks noGrp="1"/>
          </p:cNvSpPr>
          <p:nvPr>
            <p:ph type="sldNum" sz="quarter" idx="12"/>
          </p:nvPr>
        </p:nvSpPr>
        <p:spPr/>
        <p:txBody>
          <a:bodyPr/>
          <a:lstStyle/>
          <a:p>
            <a:fld id="{28507A2D-CF77-4F70-AFD8-8BE7BD6CC910}" type="slidenum">
              <a:rPr lang="en-US" smtClean="0"/>
              <a:t>‹#›</a:t>
            </a:fld>
            <a:endParaRPr lang="en-US"/>
          </a:p>
        </p:txBody>
      </p:sp>
    </p:spTree>
    <p:extLst>
      <p:ext uri="{BB962C8B-B14F-4D97-AF65-F5344CB8AC3E}">
        <p14:creationId xmlns:p14="http://schemas.microsoft.com/office/powerpoint/2010/main" val="204126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FD3ACC-0F9F-49EF-8C59-C16F8145F012}" type="datetime1">
              <a:rPr lang="en-US" smtClean="0"/>
              <a:t>10/19/2012</a:t>
            </a:fld>
            <a:endParaRPr lang="en-US"/>
          </a:p>
        </p:txBody>
      </p:sp>
      <p:sp>
        <p:nvSpPr>
          <p:cNvPr id="5" name="Footer Placeholder 4"/>
          <p:cNvSpPr>
            <a:spLocks noGrp="1"/>
          </p:cNvSpPr>
          <p:nvPr>
            <p:ph type="ftr" sz="quarter" idx="11"/>
          </p:nvPr>
        </p:nvSpPr>
        <p:spPr/>
        <p:txBody>
          <a:bodyPr/>
          <a:lstStyle/>
          <a:p>
            <a:r>
              <a:rPr lang="en-US" smtClean="0"/>
              <a:t>based on material at http://userhome.brooklyn.cuny.edu/irudowdky/OperatingSystems.htm</a:t>
            </a:r>
            <a:endParaRPr lang="en-US"/>
          </a:p>
        </p:txBody>
      </p:sp>
      <p:sp>
        <p:nvSpPr>
          <p:cNvPr id="6" name="Slide Number Placeholder 5"/>
          <p:cNvSpPr>
            <a:spLocks noGrp="1"/>
          </p:cNvSpPr>
          <p:nvPr>
            <p:ph type="sldNum" sz="quarter" idx="12"/>
          </p:nvPr>
        </p:nvSpPr>
        <p:spPr/>
        <p:txBody>
          <a:bodyPr/>
          <a:lstStyle/>
          <a:p>
            <a:fld id="{28507A2D-CF77-4F70-AFD8-8BE7BD6CC910}" type="slidenum">
              <a:rPr lang="en-US" smtClean="0"/>
              <a:t>‹#›</a:t>
            </a:fld>
            <a:endParaRPr lang="en-US"/>
          </a:p>
        </p:txBody>
      </p:sp>
    </p:spTree>
    <p:extLst>
      <p:ext uri="{BB962C8B-B14F-4D97-AF65-F5344CB8AC3E}">
        <p14:creationId xmlns:p14="http://schemas.microsoft.com/office/powerpoint/2010/main" val="4107133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4000" y="609600"/>
            <a:ext cx="86741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66700" y="1866900"/>
            <a:ext cx="4273550" cy="4229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92650" y="1866900"/>
            <a:ext cx="4273550" cy="4229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1"/>
          <p:cNvSpPr>
            <a:spLocks noGrp="1" noChangeArrowheads="1"/>
          </p:cNvSpPr>
          <p:nvPr>
            <p:ph type="dt" sz="half" idx="10"/>
          </p:nvPr>
        </p:nvSpPr>
        <p:spPr>
          <a:ln/>
        </p:spPr>
        <p:txBody>
          <a:bodyPr/>
          <a:lstStyle>
            <a:lvl1pPr>
              <a:defRPr/>
            </a:lvl1pPr>
          </a:lstStyle>
          <a:p>
            <a:pPr>
              <a:defRPr/>
            </a:pPr>
            <a:endParaRPr lang="en-US"/>
          </a:p>
        </p:txBody>
      </p:sp>
      <p:sp>
        <p:nvSpPr>
          <p:cNvPr id="6" name="Rectangle 62"/>
          <p:cNvSpPr>
            <a:spLocks noGrp="1" noChangeArrowheads="1"/>
          </p:cNvSpPr>
          <p:nvPr>
            <p:ph type="ftr" sz="quarter" idx="11"/>
          </p:nvPr>
        </p:nvSpPr>
        <p:spPr>
          <a:ln/>
        </p:spPr>
        <p:txBody>
          <a:bodyPr/>
          <a:lstStyle>
            <a:lvl1pPr>
              <a:defRPr/>
            </a:lvl1pPr>
          </a:lstStyle>
          <a:p>
            <a:pPr>
              <a:defRPr/>
            </a:pPr>
            <a:r>
              <a:rPr lang="en-US"/>
              <a:t>Silberschatz /  OS Concepts / 6e - Chapter 7 Process Synchronization</a:t>
            </a:r>
          </a:p>
        </p:txBody>
      </p:sp>
      <p:sp>
        <p:nvSpPr>
          <p:cNvPr id="7" name="Rectangle 63"/>
          <p:cNvSpPr>
            <a:spLocks noGrp="1" noChangeArrowheads="1"/>
          </p:cNvSpPr>
          <p:nvPr>
            <p:ph type="sldNum" sz="quarter" idx="12"/>
          </p:nvPr>
        </p:nvSpPr>
        <p:spPr>
          <a:ln/>
        </p:spPr>
        <p:txBody>
          <a:bodyPr/>
          <a:lstStyle>
            <a:lvl1pPr>
              <a:defRPr/>
            </a:lvl1pPr>
          </a:lstStyle>
          <a:p>
            <a:pPr>
              <a:defRPr/>
            </a:pPr>
            <a:r>
              <a:rPr lang="en-US"/>
              <a:t>Slide </a:t>
            </a:r>
            <a:fld id="{02BE2B51-70A5-4CAA-B446-C4BE2D184713}" type="slidenum">
              <a:rPr lang="en-US"/>
              <a:pPr>
                <a:defRPr/>
              </a:pPr>
              <a:t>‹#›</a:t>
            </a:fld>
            <a:endParaRPr lang="en-US"/>
          </a:p>
        </p:txBody>
      </p:sp>
    </p:spTree>
    <p:extLst>
      <p:ext uri="{BB962C8B-B14F-4D97-AF65-F5344CB8AC3E}">
        <p14:creationId xmlns:p14="http://schemas.microsoft.com/office/powerpoint/2010/main" val="1053627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FEF523-345A-41CC-BA96-727D9BE8D63F}" type="datetime1">
              <a:rPr lang="en-US" smtClean="0"/>
              <a:t>10/19/2012</a:t>
            </a:fld>
            <a:endParaRPr lang="en-US"/>
          </a:p>
        </p:txBody>
      </p:sp>
      <p:sp>
        <p:nvSpPr>
          <p:cNvPr id="5" name="Footer Placeholder 4"/>
          <p:cNvSpPr>
            <a:spLocks noGrp="1"/>
          </p:cNvSpPr>
          <p:nvPr>
            <p:ph type="ftr" sz="quarter" idx="11"/>
          </p:nvPr>
        </p:nvSpPr>
        <p:spPr/>
        <p:txBody>
          <a:bodyPr/>
          <a:lstStyle/>
          <a:p>
            <a:r>
              <a:rPr lang="en-US" smtClean="0"/>
              <a:t>based on material at http://userhome.brooklyn.cuny.edu/irudowdky/OperatingSystems.htm</a:t>
            </a:r>
            <a:endParaRPr lang="en-US"/>
          </a:p>
        </p:txBody>
      </p:sp>
      <p:sp>
        <p:nvSpPr>
          <p:cNvPr id="6" name="Slide Number Placeholder 5"/>
          <p:cNvSpPr>
            <a:spLocks noGrp="1"/>
          </p:cNvSpPr>
          <p:nvPr>
            <p:ph type="sldNum" sz="quarter" idx="12"/>
          </p:nvPr>
        </p:nvSpPr>
        <p:spPr/>
        <p:txBody>
          <a:bodyPr/>
          <a:lstStyle/>
          <a:p>
            <a:fld id="{28507A2D-CF77-4F70-AFD8-8BE7BD6CC910}" type="slidenum">
              <a:rPr lang="en-US" smtClean="0"/>
              <a:t>‹#›</a:t>
            </a:fld>
            <a:endParaRPr lang="en-US"/>
          </a:p>
        </p:txBody>
      </p:sp>
    </p:spTree>
    <p:extLst>
      <p:ext uri="{BB962C8B-B14F-4D97-AF65-F5344CB8AC3E}">
        <p14:creationId xmlns:p14="http://schemas.microsoft.com/office/powerpoint/2010/main" val="2229839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CCBFDC-3A05-4017-A3C1-B9C784D26D30}" type="datetime1">
              <a:rPr lang="en-US" smtClean="0"/>
              <a:t>10/19/2012</a:t>
            </a:fld>
            <a:endParaRPr lang="en-US"/>
          </a:p>
        </p:txBody>
      </p:sp>
      <p:sp>
        <p:nvSpPr>
          <p:cNvPr id="5" name="Footer Placeholder 4"/>
          <p:cNvSpPr>
            <a:spLocks noGrp="1"/>
          </p:cNvSpPr>
          <p:nvPr>
            <p:ph type="ftr" sz="quarter" idx="11"/>
          </p:nvPr>
        </p:nvSpPr>
        <p:spPr/>
        <p:txBody>
          <a:bodyPr/>
          <a:lstStyle/>
          <a:p>
            <a:r>
              <a:rPr lang="en-US" smtClean="0"/>
              <a:t>based on material at http://userhome.brooklyn.cuny.edu/irudowdky/OperatingSystems.htm</a:t>
            </a:r>
            <a:endParaRPr lang="en-US"/>
          </a:p>
        </p:txBody>
      </p:sp>
      <p:sp>
        <p:nvSpPr>
          <p:cNvPr id="6" name="Slide Number Placeholder 5"/>
          <p:cNvSpPr>
            <a:spLocks noGrp="1"/>
          </p:cNvSpPr>
          <p:nvPr>
            <p:ph type="sldNum" sz="quarter" idx="12"/>
          </p:nvPr>
        </p:nvSpPr>
        <p:spPr/>
        <p:txBody>
          <a:bodyPr/>
          <a:lstStyle/>
          <a:p>
            <a:fld id="{28507A2D-CF77-4F70-AFD8-8BE7BD6CC910}" type="slidenum">
              <a:rPr lang="en-US" smtClean="0"/>
              <a:t>‹#›</a:t>
            </a:fld>
            <a:endParaRPr lang="en-US"/>
          </a:p>
        </p:txBody>
      </p:sp>
    </p:spTree>
    <p:extLst>
      <p:ext uri="{BB962C8B-B14F-4D97-AF65-F5344CB8AC3E}">
        <p14:creationId xmlns:p14="http://schemas.microsoft.com/office/powerpoint/2010/main" val="2137046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11E41B-8211-43D0-9D9A-BEBF35A6349F}" type="datetime1">
              <a:rPr lang="en-US" smtClean="0"/>
              <a:t>10/19/2012</a:t>
            </a:fld>
            <a:endParaRPr lang="en-US"/>
          </a:p>
        </p:txBody>
      </p:sp>
      <p:sp>
        <p:nvSpPr>
          <p:cNvPr id="6" name="Footer Placeholder 5"/>
          <p:cNvSpPr>
            <a:spLocks noGrp="1"/>
          </p:cNvSpPr>
          <p:nvPr>
            <p:ph type="ftr" sz="quarter" idx="11"/>
          </p:nvPr>
        </p:nvSpPr>
        <p:spPr/>
        <p:txBody>
          <a:bodyPr/>
          <a:lstStyle/>
          <a:p>
            <a:r>
              <a:rPr lang="en-US" smtClean="0"/>
              <a:t>based on material at http://userhome.brooklyn.cuny.edu/irudowdky/OperatingSystems.htm</a:t>
            </a:r>
            <a:endParaRPr lang="en-US"/>
          </a:p>
        </p:txBody>
      </p:sp>
      <p:sp>
        <p:nvSpPr>
          <p:cNvPr id="7" name="Slide Number Placeholder 6"/>
          <p:cNvSpPr>
            <a:spLocks noGrp="1"/>
          </p:cNvSpPr>
          <p:nvPr>
            <p:ph type="sldNum" sz="quarter" idx="12"/>
          </p:nvPr>
        </p:nvSpPr>
        <p:spPr/>
        <p:txBody>
          <a:bodyPr/>
          <a:lstStyle/>
          <a:p>
            <a:fld id="{28507A2D-CF77-4F70-AFD8-8BE7BD6CC910}" type="slidenum">
              <a:rPr lang="en-US" smtClean="0"/>
              <a:t>‹#›</a:t>
            </a:fld>
            <a:endParaRPr lang="en-US"/>
          </a:p>
        </p:txBody>
      </p:sp>
    </p:spTree>
    <p:extLst>
      <p:ext uri="{BB962C8B-B14F-4D97-AF65-F5344CB8AC3E}">
        <p14:creationId xmlns:p14="http://schemas.microsoft.com/office/powerpoint/2010/main" val="994961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ADFC8B-867F-4B26-AA97-B97BD7C002CE}" type="datetime1">
              <a:rPr lang="en-US" smtClean="0"/>
              <a:t>10/19/2012</a:t>
            </a:fld>
            <a:endParaRPr lang="en-US"/>
          </a:p>
        </p:txBody>
      </p:sp>
      <p:sp>
        <p:nvSpPr>
          <p:cNvPr id="8" name="Footer Placeholder 7"/>
          <p:cNvSpPr>
            <a:spLocks noGrp="1"/>
          </p:cNvSpPr>
          <p:nvPr>
            <p:ph type="ftr" sz="quarter" idx="11"/>
          </p:nvPr>
        </p:nvSpPr>
        <p:spPr/>
        <p:txBody>
          <a:bodyPr/>
          <a:lstStyle/>
          <a:p>
            <a:r>
              <a:rPr lang="en-US" smtClean="0"/>
              <a:t>based on material at http://userhome.brooklyn.cuny.edu/irudowdky/OperatingSystems.htm</a:t>
            </a:r>
            <a:endParaRPr lang="en-US"/>
          </a:p>
        </p:txBody>
      </p:sp>
      <p:sp>
        <p:nvSpPr>
          <p:cNvPr id="9" name="Slide Number Placeholder 8"/>
          <p:cNvSpPr>
            <a:spLocks noGrp="1"/>
          </p:cNvSpPr>
          <p:nvPr>
            <p:ph type="sldNum" sz="quarter" idx="12"/>
          </p:nvPr>
        </p:nvSpPr>
        <p:spPr/>
        <p:txBody>
          <a:bodyPr/>
          <a:lstStyle/>
          <a:p>
            <a:fld id="{28507A2D-CF77-4F70-AFD8-8BE7BD6CC910}" type="slidenum">
              <a:rPr lang="en-US" smtClean="0"/>
              <a:t>‹#›</a:t>
            </a:fld>
            <a:endParaRPr lang="en-US"/>
          </a:p>
        </p:txBody>
      </p:sp>
    </p:spTree>
    <p:extLst>
      <p:ext uri="{BB962C8B-B14F-4D97-AF65-F5344CB8AC3E}">
        <p14:creationId xmlns:p14="http://schemas.microsoft.com/office/powerpoint/2010/main" val="1142149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0FFF8D-151E-405D-B8CE-C69762C5B766}" type="datetime1">
              <a:rPr lang="en-US" smtClean="0"/>
              <a:t>10/19/2012</a:t>
            </a:fld>
            <a:endParaRPr lang="en-US"/>
          </a:p>
        </p:txBody>
      </p:sp>
      <p:sp>
        <p:nvSpPr>
          <p:cNvPr id="4" name="Footer Placeholder 3"/>
          <p:cNvSpPr>
            <a:spLocks noGrp="1"/>
          </p:cNvSpPr>
          <p:nvPr>
            <p:ph type="ftr" sz="quarter" idx="11"/>
          </p:nvPr>
        </p:nvSpPr>
        <p:spPr/>
        <p:txBody>
          <a:bodyPr/>
          <a:lstStyle/>
          <a:p>
            <a:r>
              <a:rPr lang="en-US" smtClean="0"/>
              <a:t>based on material at http://userhome.brooklyn.cuny.edu/irudowdky/OperatingSystems.htm</a:t>
            </a:r>
            <a:endParaRPr lang="en-US"/>
          </a:p>
        </p:txBody>
      </p:sp>
      <p:sp>
        <p:nvSpPr>
          <p:cNvPr id="5" name="Slide Number Placeholder 4"/>
          <p:cNvSpPr>
            <a:spLocks noGrp="1"/>
          </p:cNvSpPr>
          <p:nvPr>
            <p:ph type="sldNum" sz="quarter" idx="12"/>
          </p:nvPr>
        </p:nvSpPr>
        <p:spPr/>
        <p:txBody>
          <a:bodyPr/>
          <a:lstStyle/>
          <a:p>
            <a:fld id="{28507A2D-CF77-4F70-AFD8-8BE7BD6CC910}" type="slidenum">
              <a:rPr lang="en-US" smtClean="0"/>
              <a:t>‹#›</a:t>
            </a:fld>
            <a:endParaRPr lang="en-US"/>
          </a:p>
        </p:txBody>
      </p:sp>
    </p:spTree>
    <p:extLst>
      <p:ext uri="{BB962C8B-B14F-4D97-AF65-F5344CB8AC3E}">
        <p14:creationId xmlns:p14="http://schemas.microsoft.com/office/powerpoint/2010/main" val="3671351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88C634-F894-4B9C-B310-8D5D1303E36D}" type="datetime1">
              <a:rPr lang="en-US" smtClean="0"/>
              <a:t>10/19/2012</a:t>
            </a:fld>
            <a:endParaRPr lang="en-US"/>
          </a:p>
        </p:txBody>
      </p:sp>
      <p:sp>
        <p:nvSpPr>
          <p:cNvPr id="3" name="Footer Placeholder 2"/>
          <p:cNvSpPr>
            <a:spLocks noGrp="1"/>
          </p:cNvSpPr>
          <p:nvPr>
            <p:ph type="ftr" sz="quarter" idx="11"/>
          </p:nvPr>
        </p:nvSpPr>
        <p:spPr/>
        <p:txBody>
          <a:bodyPr/>
          <a:lstStyle/>
          <a:p>
            <a:r>
              <a:rPr lang="en-US" smtClean="0"/>
              <a:t>based on material at http://userhome.brooklyn.cuny.edu/irudowdky/OperatingSystems.htm</a:t>
            </a:r>
            <a:endParaRPr lang="en-US"/>
          </a:p>
        </p:txBody>
      </p:sp>
      <p:sp>
        <p:nvSpPr>
          <p:cNvPr id="4" name="Slide Number Placeholder 3"/>
          <p:cNvSpPr>
            <a:spLocks noGrp="1"/>
          </p:cNvSpPr>
          <p:nvPr>
            <p:ph type="sldNum" sz="quarter" idx="12"/>
          </p:nvPr>
        </p:nvSpPr>
        <p:spPr/>
        <p:txBody>
          <a:bodyPr/>
          <a:lstStyle/>
          <a:p>
            <a:fld id="{28507A2D-CF77-4F70-AFD8-8BE7BD6CC910}" type="slidenum">
              <a:rPr lang="en-US" smtClean="0"/>
              <a:t>‹#›</a:t>
            </a:fld>
            <a:endParaRPr lang="en-US"/>
          </a:p>
        </p:txBody>
      </p:sp>
    </p:spTree>
    <p:extLst>
      <p:ext uri="{BB962C8B-B14F-4D97-AF65-F5344CB8AC3E}">
        <p14:creationId xmlns:p14="http://schemas.microsoft.com/office/powerpoint/2010/main" val="1779076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83EBA-1102-486E-B1C3-2F3A2082CB89}" type="datetime1">
              <a:rPr lang="en-US" smtClean="0"/>
              <a:t>10/19/2012</a:t>
            </a:fld>
            <a:endParaRPr lang="en-US"/>
          </a:p>
        </p:txBody>
      </p:sp>
      <p:sp>
        <p:nvSpPr>
          <p:cNvPr id="6" name="Footer Placeholder 5"/>
          <p:cNvSpPr>
            <a:spLocks noGrp="1"/>
          </p:cNvSpPr>
          <p:nvPr>
            <p:ph type="ftr" sz="quarter" idx="11"/>
          </p:nvPr>
        </p:nvSpPr>
        <p:spPr/>
        <p:txBody>
          <a:bodyPr/>
          <a:lstStyle/>
          <a:p>
            <a:r>
              <a:rPr lang="en-US" smtClean="0"/>
              <a:t>based on material at http://userhome.brooklyn.cuny.edu/irudowdky/OperatingSystems.htm</a:t>
            </a:r>
            <a:endParaRPr lang="en-US"/>
          </a:p>
        </p:txBody>
      </p:sp>
      <p:sp>
        <p:nvSpPr>
          <p:cNvPr id="7" name="Slide Number Placeholder 6"/>
          <p:cNvSpPr>
            <a:spLocks noGrp="1"/>
          </p:cNvSpPr>
          <p:nvPr>
            <p:ph type="sldNum" sz="quarter" idx="12"/>
          </p:nvPr>
        </p:nvSpPr>
        <p:spPr/>
        <p:txBody>
          <a:bodyPr/>
          <a:lstStyle/>
          <a:p>
            <a:fld id="{28507A2D-CF77-4F70-AFD8-8BE7BD6CC910}" type="slidenum">
              <a:rPr lang="en-US" smtClean="0"/>
              <a:t>‹#›</a:t>
            </a:fld>
            <a:endParaRPr lang="en-US"/>
          </a:p>
        </p:txBody>
      </p:sp>
    </p:spTree>
    <p:extLst>
      <p:ext uri="{BB962C8B-B14F-4D97-AF65-F5344CB8AC3E}">
        <p14:creationId xmlns:p14="http://schemas.microsoft.com/office/powerpoint/2010/main" val="347454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4B19AF-6986-472D-B172-F3BC6C6AE1A7}" type="datetime1">
              <a:rPr lang="en-US" smtClean="0"/>
              <a:t>10/19/2012</a:t>
            </a:fld>
            <a:endParaRPr lang="en-US"/>
          </a:p>
        </p:txBody>
      </p:sp>
      <p:sp>
        <p:nvSpPr>
          <p:cNvPr id="6" name="Footer Placeholder 5"/>
          <p:cNvSpPr>
            <a:spLocks noGrp="1"/>
          </p:cNvSpPr>
          <p:nvPr>
            <p:ph type="ftr" sz="quarter" idx="11"/>
          </p:nvPr>
        </p:nvSpPr>
        <p:spPr/>
        <p:txBody>
          <a:bodyPr/>
          <a:lstStyle/>
          <a:p>
            <a:r>
              <a:rPr lang="en-US" smtClean="0"/>
              <a:t>based on material at http://userhome.brooklyn.cuny.edu/irudowdky/OperatingSystems.htm</a:t>
            </a:r>
            <a:endParaRPr lang="en-US"/>
          </a:p>
        </p:txBody>
      </p:sp>
      <p:sp>
        <p:nvSpPr>
          <p:cNvPr id="7" name="Slide Number Placeholder 6"/>
          <p:cNvSpPr>
            <a:spLocks noGrp="1"/>
          </p:cNvSpPr>
          <p:nvPr>
            <p:ph type="sldNum" sz="quarter" idx="12"/>
          </p:nvPr>
        </p:nvSpPr>
        <p:spPr/>
        <p:txBody>
          <a:bodyPr/>
          <a:lstStyle/>
          <a:p>
            <a:fld id="{28507A2D-CF77-4F70-AFD8-8BE7BD6CC910}" type="slidenum">
              <a:rPr lang="en-US" smtClean="0"/>
              <a:t>‹#›</a:t>
            </a:fld>
            <a:endParaRPr lang="en-US"/>
          </a:p>
        </p:txBody>
      </p:sp>
    </p:spTree>
    <p:extLst>
      <p:ext uri="{BB962C8B-B14F-4D97-AF65-F5344CB8AC3E}">
        <p14:creationId xmlns:p14="http://schemas.microsoft.com/office/powerpoint/2010/main" val="1213807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F20B1-90A7-48F2-9976-975B6ABE5F34}" type="datetime1">
              <a:rPr lang="en-US" smtClean="0"/>
              <a:t>10/19/2012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based on material at http://userhome.brooklyn.cuny.edu/irudowdky/OperatingSystems.htm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507A2D-CF77-4F70-AFD8-8BE7BD6CC910}" type="slidenum">
              <a:rPr lang="en-US" smtClean="0"/>
              <a:t>‹#›</a:t>
            </a:fld>
            <a:endParaRPr lang="en-US"/>
          </a:p>
        </p:txBody>
      </p:sp>
    </p:spTree>
    <p:extLst>
      <p:ext uri="{BB962C8B-B14F-4D97-AF65-F5344CB8AC3E}">
        <p14:creationId xmlns:p14="http://schemas.microsoft.com/office/powerpoint/2010/main" val="2940291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userhome.brooklyn.cuny.edu/irudowdky/OperatingSystems.htm"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userhome.brooklyn.cuny.edu/irudowdky/OperatingSystems.htm" TargetMode="External"/><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userhome.brooklyn.cuny.edu/irudowdky/OperatingSystems.htm"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userhome.brooklyn.cuny.edu/irudowdky/OperatingSystems.htm" TargetMode="External"/><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userhome.brooklyn.cuny.edu/irudowdky/OperatingSystems.htm"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userhome.brooklyn.cuny.edu/irudowdky/OperatingSystems.htm"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userhome.brooklyn.cuny.edu/irudowdky/OperatingSystems.htm"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userhome.brooklyn.cuny.edu/irudowdky/OperatingSystems.htm"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userhome.brooklyn.cuny.edu/irudowdky/OperatingSystems.htm" TargetMode="External"/><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userhome.brooklyn.cuny.edu/irudowdky/OperatingSystems.htm" TargetMode="External"/><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userhome.brooklyn.cuny.edu/irudowdky/OperatingSystems.htm" TargetMode="Externa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userhome.brooklyn.cuny.edu/irudowdky/OperatingSystems.htm" TargetMode="External"/><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http://userhome.brooklyn.cuny.edu/irudowdky/OperatingSystems.htm" TargetMode="External"/><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userhome.brooklyn.cuny.edu/irudowdky/OperatingSystems.htm" TargetMode="External"/><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userhome.brooklyn.cuny.edu/irudowdky/OperatingSystems.htm" TargetMode="External"/><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userhome.brooklyn.cuny.edu/irudowdky/OperatingSystems.htm"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hyperlink" Target="http://userhome.brooklyn.cuny.edu/irudowdky/OperatingSystems.htm" TargetMode="External"/><Relationship Id="rId2" Type="http://schemas.openxmlformats.org/officeDocument/2006/relationships/image" Target="../media/image1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Operating Systems:</a:t>
            </a:r>
            <a:br>
              <a:rPr lang="en-US" dirty="0" smtClean="0"/>
            </a:br>
            <a:r>
              <a:rPr lang="en-US" dirty="0" smtClean="0"/>
              <a:t>Process Synchronization </a:t>
            </a:r>
            <a:br>
              <a:rPr lang="en-US" dirty="0" smtClean="0"/>
            </a:br>
            <a:r>
              <a:rPr lang="en-US" dirty="0" smtClean="0"/>
              <a:t>and Deadlocks</a:t>
            </a:r>
            <a:endParaRPr lang="en-US" dirty="0"/>
          </a:p>
        </p:txBody>
      </p:sp>
      <p:sp>
        <p:nvSpPr>
          <p:cNvPr id="4"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1882569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eaLnBrk="1" hangingPunct="1">
              <a:defRPr/>
            </a:pPr>
            <a:r>
              <a:rPr lang="en-US" smtClean="0"/>
              <a:t>Race Condition</a:t>
            </a:r>
          </a:p>
        </p:txBody>
      </p:sp>
      <p:sp>
        <p:nvSpPr>
          <p:cNvPr id="11269" name="Rectangle 3"/>
          <p:cNvSpPr>
            <a:spLocks noGrp="1" noChangeArrowheads="1"/>
          </p:cNvSpPr>
          <p:nvPr>
            <p:ph type="body" idx="1"/>
          </p:nvPr>
        </p:nvSpPr>
        <p:spPr/>
        <p:txBody>
          <a:bodyPr/>
          <a:lstStyle/>
          <a:p>
            <a:pPr eaLnBrk="1" hangingPunct="1"/>
            <a:r>
              <a:rPr lang="en-US" b="1" smtClean="0"/>
              <a:t>Race condition</a:t>
            </a:r>
            <a:r>
              <a:rPr lang="en-US" smtClean="0"/>
              <a:t>: The situation where several processes access and manipulate shared data concurrently. The final value of the shared data depends upon which process finishes last.</a:t>
            </a:r>
          </a:p>
          <a:p>
            <a:pPr eaLnBrk="1" hangingPunct="1"/>
            <a:endParaRPr lang="en-US" smtClean="0"/>
          </a:p>
          <a:p>
            <a:pPr eaLnBrk="1" hangingPunct="1"/>
            <a:r>
              <a:rPr lang="en-US" smtClean="0"/>
              <a:t>To prevent race conditions, concurrent processes must be </a:t>
            </a:r>
            <a:r>
              <a:rPr lang="en-US" b="1" smtClean="0"/>
              <a:t>synchronized</a:t>
            </a:r>
            <a:r>
              <a:rPr lang="en-US" smtClean="0"/>
              <a:t>.</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15075105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3" name="Rectangle 5"/>
          <p:cNvSpPr>
            <a:spLocks noChangeArrowheads="1"/>
          </p:cNvSpPr>
          <p:nvPr/>
        </p:nvSpPr>
        <p:spPr bwMode="auto">
          <a:xfrm>
            <a:off x="819150" y="1143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r>
              <a:rPr lang="en-US" sz="3600" b="1">
                <a:solidFill>
                  <a:srgbClr val="863072"/>
                </a:solidFill>
                <a:effectLst>
                  <a:outerShdw blurRad="38100" dist="38100" dir="2700000" algn="tl">
                    <a:srgbClr val="000000"/>
                  </a:outerShdw>
                </a:effectLst>
                <a:latin typeface="Arial" charset="0"/>
              </a:rPr>
              <a:t>Race Condition</a:t>
            </a:r>
          </a:p>
        </p:txBody>
      </p:sp>
      <p:sp>
        <p:nvSpPr>
          <p:cNvPr id="12293" name="Rectangle 6"/>
          <p:cNvSpPr>
            <a:spLocks noGrp="1" noChangeArrowheads="1"/>
          </p:cNvSpPr>
          <p:nvPr>
            <p:ph type="body" idx="1"/>
          </p:nvPr>
        </p:nvSpPr>
        <p:spPr>
          <a:xfrm>
            <a:off x="152400" y="3657600"/>
            <a:ext cx="9144000" cy="2705100"/>
          </a:xfrm>
          <a:noFill/>
        </p:spPr>
        <p:txBody>
          <a:bodyPr/>
          <a:lstStyle/>
          <a:p>
            <a:pPr eaLnBrk="1" hangingPunct="1">
              <a:lnSpc>
                <a:spcPct val="90000"/>
              </a:lnSpc>
            </a:pPr>
            <a:r>
              <a:rPr lang="en-US" sz="2100" smtClean="0"/>
              <a:t>How can one process pass information to another</a:t>
            </a:r>
          </a:p>
          <a:p>
            <a:pPr eaLnBrk="1" hangingPunct="1">
              <a:lnSpc>
                <a:spcPct val="90000"/>
              </a:lnSpc>
            </a:pPr>
            <a:r>
              <a:rPr lang="en-US" sz="2100" smtClean="0"/>
              <a:t>How to ensure one process does not interfere with another process (e.g. two processes each go after the last MB of memory)</a:t>
            </a:r>
          </a:p>
          <a:p>
            <a:pPr eaLnBrk="1" hangingPunct="1">
              <a:lnSpc>
                <a:spcPct val="90000"/>
              </a:lnSpc>
            </a:pPr>
            <a:r>
              <a:rPr lang="en-US" sz="2100" smtClean="0"/>
              <a:t>How to properly sequence processes that are dependent upon each other</a:t>
            </a:r>
          </a:p>
          <a:p>
            <a:pPr eaLnBrk="1" hangingPunct="1">
              <a:lnSpc>
                <a:spcPct val="90000"/>
              </a:lnSpc>
            </a:pPr>
            <a:r>
              <a:rPr lang="en-US" sz="2100" smtClean="0"/>
              <a:t>Last two issues relate to threads as well</a:t>
            </a:r>
          </a:p>
          <a:p>
            <a:pPr eaLnBrk="1" hangingPunct="1">
              <a:lnSpc>
                <a:spcPct val="90000"/>
              </a:lnSpc>
            </a:pPr>
            <a:r>
              <a:rPr lang="en-US" sz="2100" smtClean="0"/>
              <a:t>Race Conditions:  Two processes want to access a shared resource at same time</a:t>
            </a:r>
          </a:p>
        </p:txBody>
      </p:sp>
      <p:pic>
        <p:nvPicPr>
          <p:cNvPr id="12294" name="Picture 7" descr="2-1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2125" y="998538"/>
            <a:ext cx="3225800" cy="236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5" name="Rectangle 9"/>
          <p:cNvSpPr>
            <a:spLocks noChangeArrowheads="1"/>
          </p:cNvSpPr>
          <p:nvPr/>
        </p:nvSpPr>
        <p:spPr bwMode="auto">
          <a:xfrm>
            <a:off x="3886200" y="1079500"/>
            <a:ext cx="4622800" cy="270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a:spcBef>
                <a:spcPct val="20000"/>
              </a:spcBef>
              <a:buSzPct val="80000"/>
            </a:pPr>
            <a:r>
              <a:rPr lang="en-US" sz="1400" b="1">
                <a:solidFill>
                  <a:srgbClr val="000066"/>
                </a:solidFill>
                <a:latin typeface="Georgia" pitchFamily="18" charset="0"/>
              </a:rPr>
              <a:t>Two processes both want to add a filename to the queue. </a:t>
            </a:r>
            <a:r>
              <a:rPr lang="en-US" sz="1400" b="1" i="1">
                <a:solidFill>
                  <a:srgbClr val="000066"/>
                </a:solidFill>
                <a:latin typeface="Georgia" pitchFamily="18" charset="0"/>
              </a:rPr>
              <a:t>A</a:t>
            </a:r>
            <a:r>
              <a:rPr lang="en-US" sz="1400" b="1">
                <a:solidFill>
                  <a:srgbClr val="000066"/>
                </a:solidFill>
                <a:latin typeface="Georgia" pitchFamily="18" charset="0"/>
              </a:rPr>
              <a:t> gets the current in value of </a:t>
            </a:r>
            <a:r>
              <a:rPr lang="en-US" sz="1400" b="1" i="1">
                <a:solidFill>
                  <a:srgbClr val="000066"/>
                </a:solidFill>
                <a:latin typeface="Georgia" pitchFamily="18" charset="0"/>
              </a:rPr>
              <a:t>in</a:t>
            </a:r>
            <a:r>
              <a:rPr lang="en-US" sz="1400" b="1">
                <a:solidFill>
                  <a:srgbClr val="000066"/>
                </a:solidFill>
                <a:latin typeface="Georgia" pitchFamily="18" charset="0"/>
              </a:rPr>
              <a:t>, is interrupted by the dispatcher. </a:t>
            </a:r>
            <a:r>
              <a:rPr lang="en-US" sz="1400" b="1" i="1">
                <a:solidFill>
                  <a:srgbClr val="000066"/>
                </a:solidFill>
                <a:latin typeface="Georgia" pitchFamily="18" charset="0"/>
              </a:rPr>
              <a:t>B</a:t>
            </a:r>
            <a:r>
              <a:rPr lang="en-US" sz="1400" b="1">
                <a:solidFill>
                  <a:srgbClr val="000066"/>
                </a:solidFill>
                <a:latin typeface="Georgia" pitchFamily="18" charset="0"/>
              </a:rPr>
              <a:t> gets </a:t>
            </a:r>
            <a:r>
              <a:rPr lang="en-US" sz="1400" b="1" i="1">
                <a:solidFill>
                  <a:srgbClr val="000066"/>
                </a:solidFill>
                <a:latin typeface="Georgia" pitchFamily="18" charset="0"/>
              </a:rPr>
              <a:t>in</a:t>
            </a:r>
            <a:r>
              <a:rPr lang="en-US" sz="1400" b="1">
                <a:solidFill>
                  <a:srgbClr val="000066"/>
                </a:solidFill>
                <a:latin typeface="Georgia" pitchFamily="18" charset="0"/>
              </a:rPr>
              <a:t> (same value as </a:t>
            </a:r>
            <a:r>
              <a:rPr lang="en-US" sz="1400" b="1" i="1">
                <a:solidFill>
                  <a:srgbClr val="000066"/>
                </a:solidFill>
                <a:latin typeface="Georgia" pitchFamily="18" charset="0"/>
              </a:rPr>
              <a:t>A</a:t>
            </a:r>
            <a:r>
              <a:rPr lang="en-US" sz="1400" b="1">
                <a:solidFill>
                  <a:srgbClr val="000066"/>
                </a:solidFill>
                <a:latin typeface="Georgia" pitchFamily="18" charset="0"/>
              </a:rPr>
              <a:t> has) writes filename and increases </a:t>
            </a:r>
            <a:r>
              <a:rPr lang="en-US" sz="1400" b="1" i="1">
                <a:solidFill>
                  <a:srgbClr val="000066"/>
                </a:solidFill>
                <a:latin typeface="Georgia" pitchFamily="18" charset="0"/>
              </a:rPr>
              <a:t>in</a:t>
            </a:r>
            <a:r>
              <a:rPr lang="en-US" sz="1400" b="1">
                <a:solidFill>
                  <a:srgbClr val="000066"/>
                </a:solidFill>
                <a:latin typeface="Georgia" pitchFamily="18" charset="0"/>
              </a:rPr>
              <a:t> . When </a:t>
            </a:r>
            <a:r>
              <a:rPr lang="en-US" sz="1400" b="1" i="1">
                <a:solidFill>
                  <a:srgbClr val="000066"/>
                </a:solidFill>
                <a:latin typeface="Georgia" pitchFamily="18" charset="0"/>
              </a:rPr>
              <a:t>A</a:t>
            </a:r>
            <a:r>
              <a:rPr lang="en-US" sz="1400" b="1">
                <a:solidFill>
                  <a:srgbClr val="000066"/>
                </a:solidFill>
                <a:latin typeface="Georgia" pitchFamily="18" charset="0"/>
              </a:rPr>
              <a:t> runs again it uses the old value of </a:t>
            </a:r>
            <a:r>
              <a:rPr lang="en-US" sz="1400" b="1" i="1">
                <a:solidFill>
                  <a:srgbClr val="000066"/>
                </a:solidFill>
                <a:latin typeface="Georgia" pitchFamily="18" charset="0"/>
              </a:rPr>
              <a:t>in</a:t>
            </a:r>
            <a:r>
              <a:rPr lang="en-US" sz="1400" b="1">
                <a:solidFill>
                  <a:srgbClr val="000066"/>
                </a:solidFill>
                <a:latin typeface="Georgia" pitchFamily="18" charset="0"/>
              </a:rPr>
              <a:t> and overwrites what </a:t>
            </a:r>
            <a:r>
              <a:rPr lang="en-US" sz="1400" b="1" i="1">
                <a:solidFill>
                  <a:srgbClr val="000066"/>
                </a:solidFill>
                <a:latin typeface="Georgia" pitchFamily="18" charset="0"/>
              </a:rPr>
              <a:t>B</a:t>
            </a:r>
            <a:r>
              <a:rPr lang="en-US" sz="1400" b="1">
                <a:solidFill>
                  <a:srgbClr val="000066"/>
                </a:solidFill>
                <a:latin typeface="Georgia" pitchFamily="18" charset="0"/>
              </a:rPr>
              <a:t> wrote and sets </a:t>
            </a:r>
            <a:r>
              <a:rPr lang="en-US" sz="1400" b="1" i="1">
                <a:solidFill>
                  <a:srgbClr val="000066"/>
                </a:solidFill>
                <a:latin typeface="Georgia" pitchFamily="18" charset="0"/>
              </a:rPr>
              <a:t>in</a:t>
            </a:r>
            <a:r>
              <a:rPr lang="en-US" sz="1400" b="1">
                <a:solidFill>
                  <a:srgbClr val="000066"/>
                </a:solidFill>
                <a:latin typeface="Georgia" pitchFamily="18" charset="0"/>
              </a:rPr>
              <a:t> to the same value </a:t>
            </a:r>
            <a:r>
              <a:rPr lang="en-US" sz="1400" b="1" i="1">
                <a:solidFill>
                  <a:srgbClr val="000066"/>
                </a:solidFill>
                <a:latin typeface="Georgia" pitchFamily="18" charset="0"/>
              </a:rPr>
              <a:t>B</a:t>
            </a:r>
            <a:r>
              <a:rPr lang="en-US" sz="1400" b="1">
                <a:solidFill>
                  <a:srgbClr val="000066"/>
                </a:solidFill>
                <a:latin typeface="Georgia" pitchFamily="18" charset="0"/>
              </a:rPr>
              <a:t> set it to.</a:t>
            </a:r>
          </a:p>
        </p:txBody>
      </p:sp>
      <p:sp>
        <p:nvSpPr>
          <p:cNvPr id="8"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3"/>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31983225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255588" y="134938"/>
            <a:ext cx="8688387" cy="1143000"/>
          </a:xfrm>
        </p:spPr>
        <p:txBody>
          <a:bodyPr/>
          <a:lstStyle/>
          <a:p>
            <a:pPr eaLnBrk="1" hangingPunct="1">
              <a:defRPr/>
            </a:pPr>
            <a:r>
              <a:rPr lang="en-US" smtClean="0"/>
              <a:t>The Critical-Section Problem</a:t>
            </a:r>
          </a:p>
        </p:txBody>
      </p:sp>
      <p:sp>
        <p:nvSpPr>
          <p:cNvPr id="13317" name="Rectangle 3"/>
          <p:cNvSpPr>
            <a:spLocks noGrp="1" noChangeArrowheads="1"/>
          </p:cNvSpPr>
          <p:nvPr>
            <p:ph type="body" sz="half" idx="1"/>
          </p:nvPr>
        </p:nvSpPr>
        <p:spPr>
          <a:xfrm>
            <a:off x="130175" y="973138"/>
            <a:ext cx="8672513" cy="1817687"/>
          </a:xfrm>
        </p:spPr>
        <p:txBody>
          <a:bodyPr>
            <a:normAutofit lnSpcReduction="10000"/>
          </a:bodyPr>
          <a:lstStyle/>
          <a:p>
            <a:pPr eaLnBrk="1" hangingPunct="1"/>
            <a:r>
              <a:rPr lang="en-US" sz="2200" i="1" smtClean="0"/>
              <a:t>n</a:t>
            </a:r>
            <a:r>
              <a:rPr lang="en-US" sz="2200" smtClean="0"/>
              <a:t> processes all competing to use some shared data</a:t>
            </a:r>
          </a:p>
          <a:p>
            <a:pPr eaLnBrk="1" hangingPunct="1"/>
            <a:r>
              <a:rPr lang="en-US" sz="2200" smtClean="0"/>
              <a:t>Each process has a code segment, called </a:t>
            </a:r>
            <a:r>
              <a:rPr lang="en-US" sz="2200" i="1" smtClean="0"/>
              <a:t>critical section</a:t>
            </a:r>
            <a:r>
              <a:rPr lang="en-US" sz="2200" smtClean="0"/>
              <a:t>, in which the shared data is accessed.</a:t>
            </a:r>
          </a:p>
          <a:p>
            <a:pPr eaLnBrk="1" hangingPunct="1"/>
            <a:r>
              <a:rPr lang="en-US" sz="2200" smtClean="0"/>
              <a:t>Problem – ensure that when one process is executing in its critical section, no other process is allowed to execute in its critical section.</a:t>
            </a:r>
          </a:p>
        </p:txBody>
      </p:sp>
      <p:pic>
        <p:nvPicPr>
          <p:cNvPr id="13318" name="Picture 4"/>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135063" y="3195638"/>
            <a:ext cx="6635750" cy="3227387"/>
          </a:xfrm>
          <a:noFill/>
        </p:spPr>
      </p:pic>
      <p:sp>
        <p:nvSpPr>
          <p:cNvPr id="7"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3"/>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31121651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0"/>
            <a:ext cx="8959850" cy="1066800"/>
          </a:xfrm>
        </p:spPr>
        <p:txBody>
          <a:bodyPr/>
          <a:lstStyle/>
          <a:p>
            <a:pPr eaLnBrk="1" hangingPunct="1">
              <a:defRPr/>
            </a:pPr>
            <a:r>
              <a:rPr lang="en-US" sz="3200" smtClean="0"/>
              <a:t>Solution to Critical-Section Problem</a:t>
            </a:r>
          </a:p>
        </p:txBody>
      </p:sp>
      <p:sp>
        <p:nvSpPr>
          <p:cNvPr id="14341" name="Rectangle 3"/>
          <p:cNvSpPr>
            <a:spLocks noGrp="1" noChangeArrowheads="1"/>
          </p:cNvSpPr>
          <p:nvPr>
            <p:ph type="body" idx="1"/>
          </p:nvPr>
        </p:nvSpPr>
        <p:spPr>
          <a:xfrm>
            <a:off x="0" y="825500"/>
            <a:ext cx="9144000" cy="4127500"/>
          </a:xfrm>
        </p:spPr>
        <p:txBody>
          <a:bodyPr>
            <a:normAutofit fontScale="92500" lnSpcReduction="10000"/>
          </a:bodyPr>
          <a:lstStyle/>
          <a:p>
            <a:pPr marL="533400" indent="-533400" eaLnBrk="1" hangingPunct="1">
              <a:buFontTx/>
              <a:buNone/>
            </a:pPr>
            <a:r>
              <a:rPr lang="en-US" sz="2400" smtClean="0"/>
              <a:t>A solution must satisfy the following three requirements:</a:t>
            </a:r>
            <a:r>
              <a:rPr lang="en-US" sz="900" smtClean="0"/>
              <a:t>	</a:t>
            </a:r>
          </a:p>
          <a:p>
            <a:pPr marL="533400" indent="-533400" eaLnBrk="1" hangingPunct="1">
              <a:buFontTx/>
              <a:buAutoNum type="arabicPeriod"/>
            </a:pPr>
            <a:r>
              <a:rPr lang="en-US" sz="2000" b="1" i="1" smtClean="0"/>
              <a:t>Mutual Exclusion</a:t>
            </a:r>
            <a:r>
              <a:rPr lang="en-US" sz="2000" smtClean="0"/>
              <a:t>.  If process </a:t>
            </a:r>
            <a:r>
              <a:rPr lang="en-US" sz="2000" i="1" smtClean="0"/>
              <a:t>P</a:t>
            </a:r>
            <a:r>
              <a:rPr lang="en-US" sz="2000" i="1" baseline="-25000" smtClean="0"/>
              <a:t>i</a:t>
            </a:r>
            <a:r>
              <a:rPr lang="en-US" sz="2000" smtClean="0"/>
              <a:t> is executing in its critical section, then no other processes can be executing in their critical sections.</a:t>
            </a:r>
          </a:p>
          <a:p>
            <a:pPr marL="533400" indent="-533400" eaLnBrk="1" hangingPunct="1">
              <a:buFontTx/>
              <a:buAutoNum type="arabicPeriod"/>
            </a:pPr>
            <a:endParaRPr lang="en-US" sz="2000" smtClean="0"/>
          </a:p>
          <a:p>
            <a:pPr marL="533400" indent="-533400" eaLnBrk="1" hangingPunct="1">
              <a:buFontTx/>
              <a:buAutoNum type="arabicPeriod"/>
            </a:pPr>
            <a:r>
              <a:rPr lang="en-US" sz="2000" b="1" i="1" smtClean="0"/>
              <a:t>Progress</a:t>
            </a:r>
            <a:r>
              <a:rPr lang="en-US" sz="2000" i="1" smtClean="0"/>
              <a:t>.</a:t>
            </a:r>
            <a:r>
              <a:rPr lang="en-US" sz="2000" smtClean="0"/>
              <a:t>  If no process is executing in its critical section and there exist some processes that wish to enter their critical section, then the selection of the processes that will enter the critical section next cannot be postponed indefinitely</a:t>
            </a:r>
          </a:p>
          <a:p>
            <a:pPr marL="533400" indent="-533400" eaLnBrk="1" hangingPunct="1">
              <a:buFontTx/>
              <a:buAutoNum type="arabicPeriod"/>
            </a:pPr>
            <a:endParaRPr lang="en-US" sz="2000" smtClean="0"/>
          </a:p>
          <a:p>
            <a:pPr marL="533400" indent="-533400" eaLnBrk="1" hangingPunct="1">
              <a:buFontTx/>
              <a:buAutoNum type="arabicPeriod"/>
            </a:pPr>
            <a:r>
              <a:rPr lang="en-US" sz="2000" b="1" i="1" smtClean="0"/>
              <a:t>Bounded Waiting</a:t>
            </a:r>
            <a:r>
              <a:rPr lang="en-US" sz="2000" i="1" smtClean="0"/>
              <a:t>.</a:t>
            </a:r>
            <a:r>
              <a:rPr lang="en-US" sz="2000" smtClean="0"/>
              <a:t>  A bound must exist on the number of times that other processes are allowed to enter their critical sections after a process has made a request to enter its critical section and before that request is granted.</a:t>
            </a:r>
          </a:p>
          <a:p>
            <a:pPr marL="914400" lvl="1" indent="-457200" eaLnBrk="1" hangingPunct="1">
              <a:buClr>
                <a:schemeClr val="tx1"/>
              </a:buClr>
              <a:buSzPct val="125000"/>
              <a:buFont typeface="Wingdings 2" pitchFamily="18" charset="2"/>
              <a:buChar char=""/>
            </a:pPr>
            <a:r>
              <a:rPr lang="en-US" sz="2000" smtClean="0"/>
              <a:t>Assume that each process executes at a nonzero speed </a:t>
            </a:r>
          </a:p>
          <a:p>
            <a:pPr marL="914400" lvl="1" indent="-457200" eaLnBrk="1" hangingPunct="1">
              <a:buClr>
                <a:schemeClr val="tx1"/>
              </a:buClr>
              <a:buSzPct val="125000"/>
              <a:buFont typeface="Wingdings 2" pitchFamily="18" charset="2"/>
              <a:buChar char=""/>
            </a:pPr>
            <a:r>
              <a:rPr lang="en-US" sz="2000" smtClean="0"/>
              <a:t>No assumption concerning relative speed of the </a:t>
            </a:r>
            <a:r>
              <a:rPr lang="en-US" sz="2000" i="1" smtClean="0"/>
              <a:t>n</a:t>
            </a:r>
            <a:r>
              <a:rPr lang="en-US" sz="2000" smtClean="0"/>
              <a:t> processes.</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14509440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254000" y="609600"/>
            <a:ext cx="8674100" cy="952500"/>
          </a:xfrm>
        </p:spPr>
        <p:txBody>
          <a:bodyPr/>
          <a:lstStyle/>
          <a:p>
            <a:pPr eaLnBrk="1" hangingPunct="1">
              <a:defRPr/>
            </a:pPr>
            <a:r>
              <a:rPr lang="en-US" sz="3200" smtClean="0"/>
              <a:t>Solution to Critical-Section Problem</a:t>
            </a:r>
          </a:p>
        </p:txBody>
      </p:sp>
      <p:sp>
        <p:nvSpPr>
          <p:cNvPr id="15365" name="Rectangle 3"/>
          <p:cNvSpPr>
            <a:spLocks noGrp="1" noChangeArrowheads="1"/>
          </p:cNvSpPr>
          <p:nvPr>
            <p:ph type="body" idx="1"/>
          </p:nvPr>
        </p:nvSpPr>
        <p:spPr>
          <a:xfrm>
            <a:off x="274638" y="2003425"/>
            <a:ext cx="8561387" cy="3806825"/>
          </a:xfrm>
        </p:spPr>
        <p:txBody>
          <a:bodyPr/>
          <a:lstStyle/>
          <a:p>
            <a:pPr marL="533400" indent="-533400" eaLnBrk="1" hangingPunct="1"/>
            <a:r>
              <a:rPr lang="en-US" sz="3200" smtClean="0"/>
              <a:t>Design a protocol such that each process must request permission to enter its critical section</a:t>
            </a:r>
          </a:p>
          <a:p>
            <a:pPr marL="533400" indent="-533400" eaLnBrk="1" hangingPunct="1">
              <a:buFontTx/>
              <a:buNone/>
            </a:pPr>
            <a:endParaRPr lang="en-US" sz="3200" smtClean="0"/>
          </a:p>
          <a:p>
            <a:pPr marL="533400" indent="-533400" eaLnBrk="1" hangingPunct="1"/>
            <a:r>
              <a:rPr lang="en-US" sz="3200" smtClean="0"/>
              <a:t>The section of code implementing this request is the entry section</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413935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a:xfrm>
            <a:off x="254000" y="241300"/>
            <a:ext cx="8674100" cy="1143000"/>
          </a:xfrm>
        </p:spPr>
        <p:txBody>
          <a:bodyPr/>
          <a:lstStyle/>
          <a:p>
            <a:pPr eaLnBrk="1" hangingPunct="1">
              <a:defRPr/>
            </a:pPr>
            <a:r>
              <a:rPr lang="en-US" smtClean="0"/>
              <a:t>Race Conditions in the Kernel</a:t>
            </a:r>
          </a:p>
        </p:txBody>
      </p:sp>
      <p:sp>
        <p:nvSpPr>
          <p:cNvPr id="16389" name="Rectangle 3"/>
          <p:cNvSpPr>
            <a:spLocks noGrp="1" noChangeArrowheads="1"/>
          </p:cNvSpPr>
          <p:nvPr>
            <p:ph type="body" idx="1"/>
          </p:nvPr>
        </p:nvSpPr>
        <p:spPr>
          <a:xfrm>
            <a:off x="0" y="1257300"/>
            <a:ext cx="8966200" cy="5245100"/>
          </a:xfrm>
        </p:spPr>
        <p:txBody>
          <a:bodyPr>
            <a:normAutofit fontScale="92500" lnSpcReduction="10000"/>
          </a:bodyPr>
          <a:lstStyle/>
          <a:p>
            <a:pPr eaLnBrk="1" hangingPunct="1">
              <a:lnSpc>
                <a:spcPct val="90000"/>
              </a:lnSpc>
            </a:pPr>
            <a:r>
              <a:rPr lang="en-US" dirty="0" smtClean="0"/>
              <a:t>At any point in time, multiple kernel-mode processes may be active with possible race conditions</a:t>
            </a:r>
          </a:p>
          <a:p>
            <a:pPr eaLnBrk="1" hangingPunct="1">
              <a:lnSpc>
                <a:spcPct val="90000"/>
              </a:lnSpc>
            </a:pPr>
            <a:r>
              <a:rPr lang="en-US" dirty="0" smtClean="0"/>
              <a:t>Kernel data structure maintains list of open files, updated whenever a file is opened or closed</a:t>
            </a:r>
          </a:p>
          <a:p>
            <a:pPr eaLnBrk="1" hangingPunct="1">
              <a:lnSpc>
                <a:spcPct val="90000"/>
              </a:lnSpc>
            </a:pPr>
            <a:r>
              <a:rPr lang="en-US" dirty="0" smtClean="0"/>
              <a:t>Two processes open files simultaneously, both could try to update the list at the same time</a:t>
            </a:r>
          </a:p>
          <a:p>
            <a:pPr eaLnBrk="1" hangingPunct="1">
              <a:lnSpc>
                <a:spcPct val="90000"/>
              </a:lnSpc>
            </a:pPr>
            <a:r>
              <a:rPr lang="en-US" dirty="0" smtClean="0"/>
              <a:t>This problem avoided with non-preemptive kernels (Windows XP, traditional UNIX)</a:t>
            </a:r>
          </a:p>
          <a:p>
            <a:pPr eaLnBrk="1" hangingPunct="1">
              <a:lnSpc>
                <a:spcPct val="90000"/>
              </a:lnSpc>
            </a:pPr>
            <a:r>
              <a:rPr lang="en-US" dirty="0" smtClean="0"/>
              <a:t>Preemptive kernel more suitable for real-time programming as a real-time process can preempt a process currently running in the kernel (Linux 2.6, Solaris)</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2112274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0" y="173038"/>
            <a:ext cx="9144000" cy="1143000"/>
          </a:xfrm>
        </p:spPr>
        <p:txBody>
          <a:bodyPr/>
          <a:lstStyle/>
          <a:p>
            <a:pPr eaLnBrk="1" hangingPunct="1">
              <a:defRPr/>
            </a:pPr>
            <a:r>
              <a:rPr lang="en-US" smtClean="0"/>
              <a:t>Initial Attempts to Solve Problem</a:t>
            </a:r>
          </a:p>
        </p:txBody>
      </p:sp>
      <p:sp>
        <p:nvSpPr>
          <p:cNvPr id="17413" name="Rectangle 3"/>
          <p:cNvSpPr>
            <a:spLocks noGrp="1" noChangeArrowheads="1"/>
          </p:cNvSpPr>
          <p:nvPr>
            <p:ph type="body" idx="1"/>
          </p:nvPr>
        </p:nvSpPr>
        <p:spPr>
          <a:xfrm>
            <a:off x="190500" y="1184275"/>
            <a:ext cx="8778875" cy="4911725"/>
          </a:xfrm>
        </p:spPr>
        <p:txBody>
          <a:bodyPr>
            <a:normAutofit fontScale="92500" lnSpcReduction="20000"/>
          </a:bodyPr>
          <a:lstStyle/>
          <a:p>
            <a:pPr eaLnBrk="1" hangingPunct="1">
              <a:tabLst>
                <a:tab pos="2286000" algn="l"/>
                <a:tab pos="2630488" algn="l"/>
                <a:tab pos="2911475" algn="l"/>
              </a:tabLst>
            </a:pPr>
            <a:r>
              <a:rPr lang="en-US" smtClean="0"/>
              <a:t>Only 2  processes, </a:t>
            </a:r>
            <a:r>
              <a:rPr lang="en-US" i="1" smtClean="0"/>
              <a:t>P</a:t>
            </a:r>
            <a:r>
              <a:rPr lang="en-US" baseline="-25000" smtClean="0"/>
              <a:t>0</a:t>
            </a:r>
            <a:r>
              <a:rPr lang="en-US" smtClean="0"/>
              <a:t> and </a:t>
            </a:r>
            <a:r>
              <a:rPr lang="en-US" i="1" smtClean="0"/>
              <a:t>P</a:t>
            </a:r>
            <a:r>
              <a:rPr lang="en-US" baseline="-25000" smtClean="0"/>
              <a:t>1</a:t>
            </a:r>
          </a:p>
          <a:p>
            <a:pPr eaLnBrk="1" hangingPunct="1">
              <a:tabLst>
                <a:tab pos="2286000" algn="l"/>
                <a:tab pos="2630488" algn="l"/>
                <a:tab pos="2911475" algn="l"/>
              </a:tabLst>
            </a:pPr>
            <a:r>
              <a:rPr lang="en-US" smtClean="0"/>
              <a:t>General structure of process </a:t>
            </a:r>
            <a:r>
              <a:rPr lang="en-US" i="1" smtClean="0"/>
              <a:t>P</a:t>
            </a:r>
            <a:r>
              <a:rPr lang="en-US" i="1" baseline="-25000" smtClean="0"/>
              <a:t>i</a:t>
            </a:r>
            <a:r>
              <a:rPr lang="en-US" i="1" smtClean="0"/>
              <a:t> </a:t>
            </a:r>
            <a:r>
              <a:rPr lang="en-US" smtClean="0"/>
              <a:t>(other process </a:t>
            </a:r>
            <a:r>
              <a:rPr lang="en-US" i="1" smtClean="0"/>
              <a:t>P</a:t>
            </a:r>
            <a:r>
              <a:rPr lang="en-US" i="1" baseline="-25000" smtClean="0"/>
              <a:t>j</a:t>
            </a:r>
            <a:r>
              <a:rPr lang="en-US" smtClean="0"/>
              <a:t>)</a:t>
            </a:r>
          </a:p>
          <a:p>
            <a:pPr eaLnBrk="1" hangingPunct="1">
              <a:buFontTx/>
              <a:buNone/>
              <a:tabLst>
                <a:tab pos="2286000" algn="l"/>
                <a:tab pos="2630488" algn="l"/>
                <a:tab pos="2911475" algn="l"/>
              </a:tabLst>
            </a:pPr>
            <a:r>
              <a:rPr lang="en-US" smtClean="0"/>
              <a:t>		</a:t>
            </a:r>
            <a:r>
              <a:rPr lang="en-US" b="1" smtClean="0"/>
              <a:t>do</a:t>
            </a:r>
            <a:r>
              <a:rPr lang="en-US" smtClean="0"/>
              <a:t> {</a:t>
            </a:r>
            <a:endParaRPr lang="en-US" b="1" smtClean="0"/>
          </a:p>
          <a:p>
            <a:pPr eaLnBrk="1" hangingPunct="1">
              <a:buFontTx/>
              <a:buNone/>
              <a:tabLst>
                <a:tab pos="2286000" algn="l"/>
                <a:tab pos="2630488" algn="l"/>
                <a:tab pos="2911475" algn="l"/>
              </a:tabLst>
            </a:pPr>
            <a:r>
              <a:rPr lang="en-US" smtClean="0"/>
              <a:t>			</a:t>
            </a:r>
            <a:r>
              <a:rPr lang="en-US" i="1" smtClean="0"/>
              <a:t>entry section    </a:t>
            </a:r>
          </a:p>
          <a:p>
            <a:pPr eaLnBrk="1" hangingPunct="1">
              <a:buFontTx/>
              <a:buNone/>
              <a:tabLst>
                <a:tab pos="2286000" algn="l"/>
                <a:tab pos="2630488" algn="l"/>
                <a:tab pos="2911475" algn="l"/>
              </a:tabLst>
            </a:pPr>
            <a:r>
              <a:rPr lang="en-US" smtClean="0"/>
              <a:t>				</a:t>
            </a:r>
            <a:r>
              <a:rPr lang="en-US" smtClean="0">
                <a:solidFill>
                  <a:srgbClr val="EB0505"/>
                </a:solidFill>
              </a:rPr>
              <a:t>critical section</a:t>
            </a:r>
          </a:p>
          <a:p>
            <a:pPr eaLnBrk="1" hangingPunct="1">
              <a:buFontTx/>
              <a:buNone/>
              <a:tabLst>
                <a:tab pos="2286000" algn="l"/>
                <a:tab pos="2630488" algn="l"/>
                <a:tab pos="2911475" algn="l"/>
              </a:tabLst>
            </a:pPr>
            <a:r>
              <a:rPr lang="en-US" smtClean="0"/>
              <a:t>			</a:t>
            </a:r>
            <a:r>
              <a:rPr lang="en-US" i="1" smtClean="0"/>
              <a:t>exit section</a:t>
            </a:r>
            <a:endParaRPr lang="en-US" smtClean="0"/>
          </a:p>
          <a:p>
            <a:pPr eaLnBrk="1" hangingPunct="1">
              <a:buFontTx/>
              <a:buNone/>
              <a:tabLst>
                <a:tab pos="2286000" algn="l"/>
                <a:tab pos="2630488" algn="l"/>
                <a:tab pos="2911475" algn="l"/>
              </a:tabLst>
            </a:pPr>
            <a:r>
              <a:rPr lang="en-US" smtClean="0"/>
              <a:t>			remainder section</a:t>
            </a:r>
          </a:p>
          <a:p>
            <a:pPr eaLnBrk="1" hangingPunct="1">
              <a:buFontTx/>
              <a:buNone/>
              <a:tabLst>
                <a:tab pos="2286000" algn="l"/>
                <a:tab pos="2630488" algn="l"/>
                <a:tab pos="2911475" algn="l"/>
              </a:tabLst>
            </a:pPr>
            <a:r>
              <a:rPr lang="en-US" smtClean="0"/>
              <a:t>		} </a:t>
            </a:r>
            <a:r>
              <a:rPr lang="en-US" b="1" smtClean="0"/>
              <a:t>while (1)</a:t>
            </a:r>
            <a:r>
              <a:rPr lang="en-US" smtClean="0"/>
              <a:t>;</a:t>
            </a:r>
          </a:p>
          <a:p>
            <a:pPr eaLnBrk="1" hangingPunct="1">
              <a:tabLst>
                <a:tab pos="2286000" algn="l"/>
                <a:tab pos="2630488" algn="l"/>
                <a:tab pos="2911475" algn="l"/>
              </a:tabLst>
            </a:pPr>
            <a:r>
              <a:rPr lang="en-US" smtClean="0"/>
              <a:t>Processes may share some common variables to synchronize their actions.</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22781108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95263" y="0"/>
            <a:ext cx="8688387" cy="1143000"/>
          </a:xfrm>
        </p:spPr>
        <p:txBody>
          <a:bodyPr/>
          <a:lstStyle/>
          <a:p>
            <a:pPr eaLnBrk="1" hangingPunct="1">
              <a:defRPr/>
            </a:pPr>
            <a:r>
              <a:rPr lang="en-US" smtClean="0"/>
              <a:t>Algorithm 1</a:t>
            </a:r>
          </a:p>
        </p:txBody>
      </p:sp>
      <p:sp>
        <p:nvSpPr>
          <p:cNvPr id="18437" name="Rectangle 3"/>
          <p:cNvSpPr>
            <a:spLocks noGrp="1" noChangeArrowheads="1"/>
          </p:cNvSpPr>
          <p:nvPr>
            <p:ph type="body" idx="1"/>
          </p:nvPr>
        </p:nvSpPr>
        <p:spPr>
          <a:xfrm>
            <a:off x="177800" y="1098550"/>
            <a:ext cx="8716963" cy="5170488"/>
          </a:xfrm>
        </p:spPr>
        <p:txBody>
          <a:bodyPr>
            <a:normAutofit lnSpcReduction="10000"/>
          </a:bodyPr>
          <a:lstStyle/>
          <a:p>
            <a:pPr eaLnBrk="1" hangingPunct="1">
              <a:lnSpc>
                <a:spcPct val="90000"/>
              </a:lnSpc>
              <a:tabLst>
                <a:tab pos="2005013" algn="l"/>
                <a:tab pos="2339975" algn="l"/>
                <a:tab pos="2630488" algn="l"/>
              </a:tabLst>
            </a:pPr>
            <a:r>
              <a:rPr lang="en-US" sz="2400" smtClean="0"/>
              <a:t>Shared variables:</a:t>
            </a:r>
            <a:r>
              <a:rPr lang="en-US" smtClean="0"/>
              <a:t> </a:t>
            </a:r>
          </a:p>
          <a:p>
            <a:pPr lvl="1" eaLnBrk="1" hangingPunct="1">
              <a:lnSpc>
                <a:spcPct val="90000"/>
              </a:lnSpc>
              <a:tabLst>
                <a:tab pos="2005013" algn="l"/>
                <a:tab pos="2339975" algn="l"/>
                <a:tab pos="2630488" algn="l"/>
              </a:tabLst>
            </a:pPr>
            <a:r>
              <a:rPr lang="en-US" sz="2200" b="1" smtClean="0"/>
              <a:t>int turn</a:t>
            </a:r>
            <a:r>
              <a:rPr lang="en-US" sz="2200" smtClean="0"/>
              <a:t>;</a:t>
            </a:r>
            <a:br>
              <a:rPr lang="en-US" sz="2200" smtClean="0"/>
            </a:br>
            <a:r>
              <a:rPr lang="en-US" sz="2200" smtClean="0"/>
              <a:t>initially </a:t>
            </a:r>
            <a:r>
              <a:rPr lang="en-US" sz="2200" b="1" smtClean="0"/>
              <a:t>turn = 0</a:t>
            </a:r>
          </a:p>
          <a:p>
            <a:pPr lvl="1" eaLnBrk="1" hangingPunct="1">
              <a:lnSpc>
                <a:spcPct val="90000"/>
              </a:lnSpc>
              <a:tabLst>
                <a:tab pos="2005013" algn="l"/>
                <a:tab pos="2339975" algn="l"/>
                <a:tab pos="2630488" algn="l"/>
              </a:tabLst>
            </a:pPr>
            <a:r>
              <a:rPr lang="en-US" sz="2200" b="1" smtClean="0"/>
              <a:t>turn - i</a:t>
            </a:r>
            <a:r>
              <a:rPr lang="en-US" sz="2200" smtClean="0"/>
              <a:t> </a:t>
            </a:r>
            <a:r>
              <a:rPr lang="en-US" sz="2200" smtClean="0">
                <a:sym typeface="Symbol" pitchFamily="18" charset="2"/>
              </a:rPr>
              <a:t> </a:t>
            </a:r>
            <a:r>
              <a:rPr lang="en-US" sz="2200" i="1" smtClean="0">
                <a:sym typeface="Symbol" pitchFamily="18" charset="2"/>
              </a:rPr>
              <a:t>P</a:t>
            </a:r>
            <a:r>
              <a:rPr lang="en-US" sz="2200" i="1" baseline="-25000" smtClean="0">
                <a:sym typeface="Symbol" pitchFamily="18" charset="2"/>
              </a:rPr>
              <a:t>i</a:t>
            </a:r>
            <a:r>
              <a:rPr lang="en-US" sz="2200" smtClean="0">
                <a:sym typeface="Symbol" pitchFamily="18" charset="2"/>
              </a:rPr>
              <a:t> can enter its critical section</a:t>
            </a:r>
          </a:p>
          <a:p>
            <a:pPr eaLnBrk="1" hangingPunct="1">
              <a:lnSpc>
                <a:spcPct val="90000"/>
              </a:lnSpc>
              <a:buFontTx/>
              <a:buNone/>
              <a:tabLst>
                <a:tab pos="2005013" algn="l"/>
                <a:tab pos="2339975" algn="l"/>
                <a:tab pos="2630488" algn="l"/>
              </a:tabLst>
            </a:pPr>
            <a:r>
              <a:rPr lang="en-US" smtClean="0"/>
              <a:t>	</a:t>
            </a:r>
            <a:r>
              <a:rPr lang="en-US" smtClean="0">
                <a:latin typeface="Courier New" pitchFamily="49" charset="0"/>
              </a:rPr>
              <a:t>	</a:t>
            </a:r>
            <a:r>
              <a:rPr lang="en-US" sz="2000" b="1" smtClean="0">
                <a:latin typeface="Courier New" pitchFamily="49" charset="0"/>
              </a:rPr>
              <a:t>do</a:t>
            </a:r>
            <a:r>
              <a:rPr lang="en-US" sz="2000" smtClean="0">
                <a:latin typeface="Courier New" pitchFamily="49" charset="0"/>
              </a:rPr>
              <a:t> </a:t>
            </a:r>
            <a:r>
              <a:rPr lang="en-US" sz="2000" b="1" smtClean="0">
                <a:latin typeface="Courier New" pitchFamily="49" charset="0"/>
              </a:rPr>
              <a:t>Process </a:t>
            </a:r>
            <a:r>
              <a:rPr lang="en-US" sz="2000" b="1" i="1" smtClean="0">
                <a:latin typeface="Courier New" pitchFamily="49" charset="0"/>
              </a:rPr>
              <a:t>P</a:t>
            </a:r>
            <a:r>
              <a:rPr lang="en-US" sz="2000" b="1" i="1" baseline="-25000" smtClean="0">
                <a:latin typeface="Courier New" pitchFamily="49" charset="0"/>
              </a:rPr>
              <a:t>i</a:t>
            </a:r>
            <a:endParaRPr lang="en-US" sz="2000" b="1" smtClean="0">
              <a:latin typeface="Courier New" pitchFamily="49" charset="0"/>
            </a:endParaRPr>
          </a:p>
          <a:p>
            <a:pPr eaLnBrk="1" hangingPunct="1">
              <a:lnSpc>
                <a:spcPct val="90000"/>
              </a:lnSpc>
              <a:buFontTx/>
              <a:buNone/>
              <a:tabLst>
                <a:tab pos="2005013" algn="l"/>
                <a:tab pos="2339975" algn="l"/>
                <a:tab pos="2630488" algn="l"/>
              </a:tabLst>
            </a:pPr>
            <a:r>
              <a:rPr lang="en-US" sz="2000" smtClean="0">
                <a:latin typeface="Courier New" pitchFamily="49" charset="0"/>
              </a:rPr>
              <a:t>		{</a:t>
            </a:r>
          </a:p>
          <a:p>
            <a:pPr eaLnBrk="1" hangingPunct="1">
              <a:lnSpc>
                <a:spcPct val="90000"/>
              </a:lnSpc>
              <a:buFontTx/>
              <a:buNone/>
              <a:tabLst>
                <a:tab pos="2005013" algn="l"/>
                <a:tab pos="2339975" algn="l"/>
                <a:tab pos="2630488" algn="l"/>
              </a:tabLst>
            </a:pPr>
            <a:r>
              <a:rPr lang="en-US" sz="2000" smtClean="0">
                <a:latin typeface="Courier New" pitchFamily="49" charset="0"/>
              </a:rPr>
              <a:t>			</a:t>
            </a:r>
            <a:r>
              <a:rPr lang="en-US" sz="2000" b="1" smtClean="0">
                <a:latin typeface="Courier New" pitchFamily="49" charset="0"/>
              </a:rPr>
              <a:t>while (turn !=</a:t>
            </a:r>
            <a:r>
              <a:rPr lang="en-US" sz="2000" b="1" smtClean="0">
                <a:latin typeface="Courier New" pitchFamily="49" charset="0"/>
                <a:sym typeface="Symbol" pitchFamily="18" charset="2"/>
              </a:rPr>
              <a:t> i) </a:t>
            </a:r>
            <a:r>
              <a:rPr lang="en-US" sz="2000" smtClean="0">
                <a:latin typeface="Courier New" pitchFamily="49" charset="0"/>
                <a:sym typeface="Symbol" pitchFamily="18" charset="2"/>
              </a:rPr>
              <a:t>;</a:t>
            </a:r>
          </a:p>
          <a:p>
            <a:pPr eaLnBrk="1" hangingPunct="1">
              <a:lnSpc>
                <a:spcPct val="90000"/>
              </a:lnSpc>
              <a:buFontTx/>
              <a:buNone/>
              <a:tabLst>
                <a:tab pos="2005013" algn="l"/>
                <a:tab pos="2339975" algn="l"/>
                <a:tab pos="2630488" algn="l"/>
              </a:tabLst>
            </a:pPr>
            <a:r>
              <a:rPr lang="en-US" sz="2000" smtClean="0">
                <a:latin typeface="Courier New" pitchFamily="49" charset="0"/>
                <a:sym typeface="Symbol" pitchFamily="18" charset="2"/>
              </a:rPr>
              <a:t>				</a:t>
            </a:r>
            <a:r>
              <a:rPr lang="en-US" sz="2000" smtClean="0">
                <a:solidFill>
                  <a:srgbClr val="EB0505"/>
                </a:solidFill>
                <a:latin typeface="Courier New" pitchFamily="49" charset="0"/>
                <a:sym typeface="Symbol" pitchFamily="18" charset="2"/>
              </a:rPr>
              <a:t>critical section</a:t>
            </a:r>
          </a:p>
          <a:p>
            <a:pPr eaLnBrk="1" hangingPunct="1">
              <a:lnSpc>
                <a:spcPct val="90000"/>
              </a:lnSpc>
              <a:buFontTx/>
              <a:buNone/>
              <a:tabLst>
                <a:tab pos="2005013" algn="l"/>
                <a:tab pos="2339975" algn="l"/>
                <a:tab pos="2630488" algn="l"/>
              </a:tabLst>
            </a:pPr>
            <a:r>
              <a:rPr lang="en-US" sz="2000" smtClean="0">
                <a:latin typeface="Courier New" pitchFamily="49" charset="0"/>
                <a:sym typeface="Symbol" pitchFamily="18" charset="2"/>
              </a:rPr>
              <a:t>			</a:t>
            </a:r>
            <a:r>
              <a:rPr lang="en-US" sz="2000" b="1" smtClean="0">
                <a:latin typeface="Courier New" pitchFamily="49" charset="0"/>
                <a:sym typeface="Symbol" pitchFamily="18" charset="2"/>
              </a:rPr>
              <a:t>turn = j</a:t>
            </a:r>
            <a:r>
              <a:rPr lang="en-US" sz="2000" smtClean="0">
                <a:latin typeface="Courier New" pitchFamily="49" charset="0"/>
                <a:sym typeface="Symbol" pitchFamily="18" charset="2"/>
              </a:rPr>
              <a:t>; //j == 1-i</a:t>
            </a:r>
          </a:p>
          <a:p>
            <a:pPr eaLnBrk="1" hangingPunct="1">
              <a:lnSpc>
                <a:spcPct val="90000"/>
              </a:lnSpc>
              <a:buFontTx/>
              <a:buNone/>
              <a:tabLst>
                <a:tab pos="2005013" algn="l"/>
                <a:tab pos="2339975" algn="l"/>
                <a:tab pos="2630488" algn="l"/>
              </a:tabLst>
            </a:pPr>
            <a:r>
              <a:rPr lang="en-US" sz="2000" smtClean="0">
                <a:latin typeface="Courier New" pitchFamily="49" charset="0"/>
                <a:sym typeface="Symbol" pitchFamily="18" charset="2"/>
              </a:rPr>
              <a:t>				</a:t>
            </a:r>
            <a:r>
              <a:rPr lang="en-US" sz="2000" b="1" smtClean="0">
                <a:latin typeface="Courier New" pitchFamily="49" charset="0"/>
                <a:sym typeface="Symbol" pitchFamily="18" charset="2"/>
              </a:rPr>
              <a:t>remainder section</a:t>
            </a:r>
          </a:p>
          <a:p>
            <a:pPr eaLnBrk="1" hangingPunct="1">
              <a:lnSpc>
                <a:spcPct val="90000"/>
              </a:lnSpc>
              <a:buFontTx/>
              <a:buNone/>
              <a:tabLst>
                <a:tab pos="2005013" algn="l"/>
                <a:tab pos="2339975" algn="l"/>
                <a:tab pos="2630488" algn="l"/>
              </a:tabLst>
            </a:pPr>
            <a:r>
              <a:rPr lang="en-US" sz="2000" smtClean="0">
                <a:latin typeface="Courier New" pitchFamily="49" charset="0"/>
                <a:sym typeface="Symbol" pitchFamily="18" charset="2"/>
              </a:rPr>
              <a:t>		} </a:t>
            </a:r>
            <a:r>
              <a:rPr lang="en-US" sz="2000" b="1" smtClean="0">
                <a:latin typeface="Courier New" pitchFamily="49" charset="0"/>
                <a:sym typeface="Symbol" pitchFamily="18" charset="2"/>
              </a:rPr>
              <a:t>while (1)</a:t>
            </a:r>
            <a:r>
              <a:rPr lang="en-US" sz="2000" smtClean="0">
                <a:latin typeface="Courier New" pitchFamily="49" charset="0"/>
                <a:sym typeface="Symbol" pitchFamily="18" charset="2"/>
              </a:rPr>
              <a:t>;</a:t>
            </a:r>
          </a:p>
          <a:p>
            <a:pPr eaLnBrk="1" hangingPunct="1">
              <a:lnSpc>
                <a:spcPct val="90000"/>
              </a:lnSpc>
              <a:tabLst>
                <a:tab pos="2005013" algn="l"/>
                <a:tab pos="2339975" algn="l"/>
                <a:tab pos="2630488" algn="l"/>
              </a:tabLst>
            </a:pPr>
            <a:r>
              <a:rPr lang="en-US" sz="2400" smtClean="0"/>
              <a:t>Satisfies mutual exclusion, but not progress – requires strict alternation of processes</a:t>
            </a:r>
          </a:p>
          <a:p>
            <a:pPr lvl="1" eaLnBrk="1" hangingPunct="1">
              <a:lnSpc>
                <a:spcPct val="90000"/>
              </a:lnSpc>
              <a:tabLst>
                <a:tab pos="2005013" algn="l"/>
                <a:tab pos="2339975" algn="l"/>
                <a:tab pos="2630488" algn="l"/>
              </a:tabLst>
            </a:pPr>
            <a:r>
              <a:rPr lang="en-US" sz="2200" smtClean="0"/>
              <a:t>If turn == 0 and P</a:t>
            </a:r>
            <a:r>
              <a:rPr lang="en-US" sz="2200" baseline="-25000" smtClean="0"/>
              <a:t>1</a:t>
            </a:r>
            <a:r>
              <a:rPr lang="en-US" sz="2200" smtClean="0"/>
              <a:t> is ready to enter its critical section, it can not do so even though P</a:t>
            </a:r>
            <a:r>
              <a:rPr lang="en-US" sz="2200" baseline="-25000" smtClean="0"/>
              <a:t>0</a:t>
            </a:r>
            <a:r>
              <a:rPr lang="en-US" sz="2200" smtClean="0"/>
              <a:t> is in its remainder section</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17628072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0"/>
            <a:ext cx="8688388" cy="1143000"/>
          </a:xfrm>
        </p:spPr>
        <p:txBody>
          <a:bodyPr/>
          <a:lstStyle/>
          <a:p>
            <a:pPr eaLnBrk="1" hangingPunct="1">
              <a:defRPr/>
            </a:pPr>
            <a:r>
              <a:rPr lang="en-US" smtClean="0"/>
              <a:t>Algorithm 2</a:t>
            </a:r>
          </a:p>
        </p:txBody>
      </p:sp>
      <p:sp>
        <p:nvSpPr>
          <p:cNvPr id="19461" name="Rectangle 3"/>
          <p:cNvSpPr>
            <a:spLocks noGrp="1" noChangeArrowheads="1"/>
          </p:cNvSpPr>
          <p:nvPr>
            <p:ph type="body" idx="1"/>
          </p:nvPr>
        </p:nvSpPr>
        <p:spPr>
          <a:xfrm>
            <a:off x="0" y="989013"/>
            <a:ext cx="8934450" cy="5522912"/>
          </a:xfrm>
        </p:spPr>
        <p:txBody>
          <a:bodyPr>
            <a:normAutofit lnSpcReduction="10000"/>
          </a:bodyPr>
          <a:lstStyle/>
          <a:p>
            <a:pPr eaLnBrk="1" hangingPunct="1">
              <a:lnSpc>
                <a:spcPct val="80000"/>
              </a:lnSpc>
              <a:tabLst>
                <a:tab pos="2403475" algn="l"/>
                <a:tab pos="2684463" algn="l"/>
                <a:tab pos="2974975" algn="l"/>
              </a:tabLst>
            </a:pPr>
            <a:r>
              <a:rPr lang="en-US" sz="2400" smtClean="0"/>
              <a:t>Algorithm 1 does not retain sufficient information about the state of each process; it only knows which is allowed next into the critical section. Use an array instead.</a:t>
            </a:r>
          </a:p>
          <a:p>
            <a:pPr eaLnBrk="1" hangingPunct="1">
              <a:lnSpc>
                <a:spcPct val="80000"/>
              </a:lnSpc>
              <a:tabLst>
                <a:tab pos="2403475" algn="l"/>
                <a:tab pos="2684463" algn="l"/>
                <a:tab pos="2974975" algn="l"/>
              </a:tabLst>
            </a:pPr>
            <a:r>
              <a:rPr lang="en-US" sz="2400" smtClean="0"/>
              <a:t>Shared variables</a:t>
            </a:r>
          </a:p>
          <a:p>
            <a:pPr lvl="1" eaLnBrk="1" hangingPunct="1">
              <a:lnSpc>
                <a:spcPct val="80000"/>
              </a:lnSpc>
              <a:tabLst>
                <a:tab pos="2403475" algn="l"/>
                <a:tab pos="2684463" algn="l"/>
                <a:tab pos="2974975" algn="l"/>
              </a:tabLst>
            </a:pPr>
            <a:r>
              <a:rPr lang="en-US" sz="1800" b="1" smtClean="0">
                <a:latin typeface="Courier New" pitchFamily="49" charset="0"/>
              </a:rPr>
              <a:t>boolean flag[2]</a:t>
            </a:r>
            <a:r>
              <a:rPr lang="en-US" sz="1800" smtClean="0">
                <a:latin typeface="Courier New" pitchFamily="49" charset="0"/>
              </a:rPr>
              <a:t>;</a:t>
            </a:r>
            <a:br>
              <a:rPr lang="en-US" sz="1800" smtClean="0">
                <a:latin typeface="Courier New" pitchFamily="49" charset="0"/>
              </a:rPr>
            </a:br>
            <a:r>
              <a:rPr lang="en-US" sz="1800" smtClean="0">
                <a:latin typeface="Courier New" pitchFamily="49" charset="0"/>
              </a:rPr>
              <a:t>initially </a:t>
            </a:r>
            <a:r>
              <a:rPr lang="en-US" sz="1800" b="1" smtClean="0">
                <a:latin typeface="Courier New" pitchFamily="49" charset="0"/>
              </a:rPr>
              <a:t>flag [0] = flag [1] = FALSE</a:t>
            </a:r>
          </a:p>
          <a:p>
            <a:pPr lvl="1" eaLnBrk="1" hangingPunct="1">
              <a:lnSpc>
                <a:spcPct val="80000"/>
              </a:lnSpc>
              <a:tabLst>
                <a:tab pos="2403475" algn="l"/>
                <a:tab pos="2684463" algn="l"/>
                <a:tab pos="2974975" algn="l"/>
              </a:tabLst>
            </a:pPr>
            <a:r>
              <a:rPr lang="en-US" sz="1800" b="1" smtClean="0">
                <a:latin typeface="Courier New" pitchFamily="49" charset="0"/>
              </a:rPr>
              <a:t>flag [i]:= TRUE</a:t>
            </a:r>
            <a:r>
              <a:rPr lang="en-US" sz="2500" smtClean="0"/>
              <a:t> </a:t>
            </a:r>
            <a:r>
              <a:rPr lang="en-US" sz="2500" smtClean="0">
                <a:sym typeface="Symbol" pitchFamily="18" charset="2"/>
              </a:rPr>
              <a:t> </a:t>
            </a:r>
            <a:r>
              <a:rPr lang="en-US" sz="2500" i="1" smtClean="0">
                <a:sym typeface="Symbol" pitchFamily="18" charset="2"/>
              </a:rPr>
              <a:t>P</a:t>
            </a:r>
            <a:r>
              <a:rPr lang="en-US" sz="2500" i="1" baseline="-25000" smtClean="0">
                <a:sym typeface="Symbol" pitchFamily="18" charset="2"/>
              </a:rPr>
              <a:t>i</a:t>
            </a:r>
            <a:r>
              <a:rPr lang="en-US" sz="2500" smtClean="0">
                <a:sym typeface="Symbol" pitchFamily="18" charset="2"/>
              </a:rPr>
              <a:t> ready to enter its critical section</a:t>
            </a:r>
          </a:p>
          <a:p>
            <a:pPr eaLnBrk="1" hangingPunct="1">
              <a:lnSpc>
                <a:spcPct val="80000"/>
              </a:lnSpc>
              <a:tabLst>
                <a:tab pos="2403475" algn="l"/>
                <a:tab pos="2684463" algn="l"/>
                <a:tab pos="2974975" algn="l"/>
              </a:tabLst>
            </a:pPr>
            <a:r>
              <a:rPr lang="en-US" sz="2400" b="1" smtClean="0">
                <a:latin typeface="Courier New" pitchFamily="49" charset="0"/>
              </a:rPr>
              <a:t>Process </a:t>
            </a:r>
            <a:r>
              <a:rPr lang="en-US" sz="2400" b="1" i="1" smtClean="0">
                <a:latin typeface="Courier New" pitchFamily="49" charset="0"/>
              </a:rPr>
              <a:t>P</a:t>
            </a:r>
            <a:r>
              <a:rPr lang="en-US" sz="2400" b="1" i="1" baseline="-25000" smtClean="0">
                <a:latin typeface="Courier New" pitchFamily="49" charset="0"/>
              </a:rPr>
              <a:t>i</a:t>
            </a:r>
            <a:endParaRPr lang="en-US" sz="2400" b="1" smtClean="0">
              <a:latin typeface="Courier New" pitchFamily="49" charset="0"/>
            </a:endParaRPr>
          </a:p>
          <a:p>
            <a:pPr eaLnBrk="1" hangingPunct="1">
              <a:lnSpc>
                <a:spcPct val="80000"/>
              </a:lnSpc>
              <a:buFontTx/>
              <a:buNone/>
              <a:tabLst>
                <a:tab pos="2403475" algn="l"/>
                <a:tab pos="2684463" algn="l"/>
                <a:tab pos="2974975" algn="l"/>
              </a:tabLst>
            </a:pPr>
            <a:r>
              <a:rPr lang="en-US" sz="2400" smtClean="0"/>
              <a:t>		</a:t>
            </a:r>
            <a:r>
              <a:rPr lang="en-US" sz="2000" b="1" smtClean="0">
                <a:latin typeface="Courier New" pitchFamily="49" charset="0"/>
              </a:rPr>
              <a:t>do </a:t>
            </a:r>
          </a:p>
          <a:p>
            <a:pPr eaLnBrk="1" hangingPunct="1">
              <a:lnSpc>
                <a:spcPct val="80000"/>
              </a:lnSpc>
              <a:buFontTx/>
              <a:buNone/>
              <a:tabLst>
                <a:tab pos="2403475" algn="l"/>
                <a:tab pos="2684463" algn="l"/>
                <a:tab pos="2974975" algn="l"/>
              </a:tabLst>
            </a:pPr>
            <a:r>
              <a:rPr lang="en-US" sz="2000" b="1" smtClean="0">
                <a:latin typeface="Courier New" pitchFamily="49" charset="0"/>
              </a:rPr>
              <a:t>		{	flag[i]= TRUE;</a:t>
            </a:r>
            <a:br>
              <a:rPr lang="en-US" sz="2000" b="1" smtClean="0">
                <a:latin typeface="Courier New" pitchFamily="49" charset="0"/>
              </a:rPr>
            </a:br>
            <a:r>
              <a:rPr lang="en-US" sz="2000" b="1" smtClean="0">
                <a:latin typeface="Courier New" pitchFamily="49" charset="0"/>
              </a:rPr>
              <a:t>		while (flag[j]) ;						</a:t>
            </a:r>
            <a:r>
              <a:rPr lang="en-US" sz="2000" b="1" smtClean="0">
                <a:solidFill>
                  <a:srgbClr val="EB0505"/>
                </a:solidFill>
                <a:latin typeface="Courier New" pitchFamily="49" charset="0"/>
              </a:rPr>
              <a:t>critical section</a:t>
            </a:r>
          </a:p>
          <a:p>
            <a:pPr eaLnBrk="1" hangingPunct="1">
              <a:lnSpc>
                <a:spcPct val="80000"/>
              </a:lnSpc>
              <a:buFontTx/>
              <a:buNone/>
              <a:tabLst>
                <a:tab pos="2403475" algn="l"/>
                <a:tab pos="2684463" algn="l"/>
                <a:tab pos="2974975" algn="l"/>
              </a:tabLst>
            </a:pPr>
            <a:r>
              <a:rPr lang="en-US" sz="2000" b="1" smtClean="0">
                <a:latin typeface="Courier New" pitchFamily="49" charset="0"/>
              </a:rPr>
              <a:t>			flag [i] = FALSE;</a:t>
            </a:r>
          </a:p>
          <a:p>
            <a:pPr eaLnBrk="1" hangingPunct="1">
              <a:lnSpc>
                <a:spcPct val="80000"/>
              </a:lnSpc>
              <a:buFontTx/>
              <a:buNone/>
              <a:tabLst>
                <a:tab pos="2403475" algn="l"/>
                <a:tab pos="2684463" algn="l"/>
                <a:tab pos="2974975" algn="l"/>
              </a:tabLst>
            </a:pPr>
            <a:r>
              <a:rPr lang="en-US" sz="2000" b="1" smtClean="0">
                <a:latin typeface="Courier New" pitchFamily="49" charset="0"/>
              </a:rPr>
              <a:t>				remainder section</a:t>
            </a:r>
          </a:p>
          <a:p>
            <a:pPr eaLnBrk="1" hangingPunct="1">
              <a:lnSpc>
                <a:spcPct val="80000"/>
              </a:lnSpc>
              <a:buFontTx/>
              <a:buNone/>
              <a:tabLst>
                <a:tab pos="2403475" algn="l"/>
                <a:tab pos="2684463" algn="l"/>
                <a:tab pos="2974975" algn="l"/>
              </a:tabLst>
            </a:pPr>
            <a:r>
              <a:rPr lang="en-US" sz="2000" b="1" smtClean="0">
                <a:latin typeface="Courier New" pitchFamily="49" charset="0"/>
              </a:rPr>
              <a:t>		} while (TRUE);</a:t>
            </a:r>
          </a:p>
          <a:p>
            <a:pPr eaLnBrk="1" hangingPunct="1">
              <a:lnSpc>
                <a:spcPct val="80000"/>
              </a:lnSpc>
              <a:tabLst>
                <a:tab pos="2403475" algn="l"/>
                <a:tab pos="2684463" algn="l"/>
                <a:tab pos="2974975" algn="l"/>
              </a:tabLst>
            </a:pPr>
            <a:r>
              <a:rPr lang="en-US" sz="2400" smtClean="0"/>
              <a:t>Satisfies mutual exclusion, but not progress requirement – both values could be true at the same time and while loops never terminate</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16548291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60363" y="0"/>
            <a:ext cx="7899400" cy="1143000"/>
          </a:xfrm>
        </p:spPr>
        <p:txBody>
          <a:bodyPr/>
          <a:lstStyle/>
          <a:p>
            <a:pPr eaLnBrk="1" hangingPunct="1">
              <a:defRPr/>
            </a:pPr>
            <a:r>
              <a:rPr lang="en-US" smtClean="0"/>
              <a:t>Algorithm 3 – Peterson’s Solution</a:t>
            </a:r>
          </a:p>
        </p:txBody>
      </p:sp>
      <p:sp>
        <p:nvSpPr>
          <p:cNvPr id="20485" name="Rectangle 3"/>
          <p:cNvSpPr>
            <a:spLocks noGrp="1" noChangeArrowheads="1"/>
          </p:cNvSpPr>
          <p:nvPr>
            <p:ph type="body" idx="1"/>
          </p:nvPr>
        </p:nvSpPr>
        <p:spPr>
          <a:xfrm>
            <a:off x="0" y="981075"/>
            <a:ext cx="9144000" cy="5351463"/>
          </a:xfrm>
        </p:spPr>
        <p:txBody>
          <a:bodyPr/>
          <a:lstStyle/>
          <a:p>
            <a:pPr eaLnBrk="1" hangingPunct="1">
              <a:lnSpc>
                <a:spcPct val="90000"/>
              </a:lnSpc>
              <a:tabLst>
                <a:tab pos="1370013" algn="l"/>
                <a:tab pos="1714500" algn="l"/>
                <a:tab pos="2005013" algn="l"/>
              </a:tabLst>
            </a:pPr>
            <a:r>
              <a:rPr lang="en-US" sz="2400" smtClean="0"/>
              <a:t>Combined shared variables of algorithms 1 and 2.</a:t>
            </a:r>
          </a:p>
          <a:p>
            <a:pPr eaLnBrk="1" hangingPunct="1">
              <a:lnSpc>
                <a:spcPct val="90000"/>
              </a:lnSpc>
              <a:tabLst>
                <a:tab pos="1370013" algn="l"/>
                <a:tab pos="1714500" algn="l"/>
                <a:tab pos="2005013" algn="l"/>
              </a:tabLst>
            </a:pPr>
            <a:r>
              <a:rPr lang="en-US" sz="2400" smtClean="0"/>
              <a:t>Initially flag[0] == flag[1]==false</a:t>
            </a:r>
          </a:p>
          <a:p>
            <a:pPr eaLnBrk="1" hangingPunct="1">
              <a:lnSpc>
                <a:spcPct val="90000"/>
              </a:lnSpc>
              <a:tabLst>
                <a:tab pos="1370013" algn="l"/>
                <a:tab pos="1714500" algn="l"/>
                <a:tab pos="2005013" algn="l"/>
              </a:tabLst>
            </a:pPr>
            <a:r>
              <a:rPr lang="en-US" sz="2400" smtClean="0"/>
              <a:t>Process P</a:t>
            </a:r>
            <a:r>
              <a:rPr lang="en-US" sz="2400" baseline="-25000" smtClean="0"/>
              <a:t>i</a:t>
            </a:r>
            <a:endParaRPr lang="en-US" sz="2400" smtClean="0"/>
          </a:p>
          <a:p>
            <a:pPr eaLnBrk="1" hangingPunct="1">
              <a:lnSpc>
                <a:spcPct val="90000"/>
              </a:lnSpc>
              <a:buFontTx/>
              <a:buNone/>
              <a:tabLst>
                <a:tab pos="1370013" algn="l"/>
                <a:tab pos="1714500" algn="l"/>
                <a:tab pos="2005013" algn="l"/>
              </a:tabLst>
            </a:pPr>
            <a:r>
              <a:rPr lang="en-US" smtClean="0"/>
              <a:t>	</a:t>
            </a:r>
            <a:r>
              <a:rPr lang="en-US" sz="2400" b="1" smtClean="0">
                <a:latin typeface="Courier New" pitchFamily="49" charset="0"/>
              </a:rPr>
              <a:t>do</a:t>
            </a:r>
            <a:r>
              <a:rPr lang="en-US" sz="2400" smtClean="0">
                <a:latin typeface="Courier New" pitchFamily="49" charset="0"/>
              </a:rPr>
              <a:t> {</a:t>
            </a:r>
          </a:p>
          <a:p>
            <a:pPr eaLnBrk="1" hangingPunct="1">
              <a:lnSpc>
                <a:spcPct val="90000"/>
              </a:lnSpc>
              <a:buFontTx/>
              <a:buNone/>
              <a:tabLst>
                <a:tab pos="1370013" algn="l"/>
                <a:tab pos="1714500" algn="l"/>
                <a:tab pos="2005013" algn="l"/>
              </a:tabLst>
            </a:pPr>
            <a:r>
              <a:rPr lang="en-US" sz="2400" smtClean="0">
                <a:latin typeface="Courier New" pitchFamily="49" charset="0"/>
              </a:rPr>
              <a:t>	 </a:t>
            </a:r>
            <a:r>
              <a:rPr lang="en-US" sz="2400" b="1" smtClean="0">
                <a:latin typeface="Courier New" pitchFamily="49" charset="0"/>
              </a:rPr>
              <a:t>flag [i]:= TRUE;</a:t>
            </a:r>
            <a:br>
              <a:rPr lang="en-US" sz="2400" b="1" smtClean="0">
                <a:latin typeface="Courier New" pitchFamily="49" charset="0"/>
              </a:rPr>
            </a:br>
            <a:r>
              <a:rPr lang="en-US" sz="2400" b="1" smtClean="0">
                <a:latin typeface="Courier New" pitchFamily="49" charset="0"/>
              </a:rPr>
              <a:t> turn = j; // allows other process to enter CS</a:t>
            </a:r>
            <a:br>
              <a:rPr lang="en-US" sz="2400" b="1" smtClean="0">
                <a:latin typeface="Courier New" pitchFamily="49" charset="0"/>
              </a:rPr>
            </a:br>
            <a:r>
              <a:rPr lang="en-US" sz="2400" b="1" smtClean="0">
                <a:latin typeface="Courier New" pitchFamily="49" charset="0"/>
              </a:rPr>
              <a:t>	while (flag [j] and turn = j) ;</a:t>
            </a:r>
          </a:p>
          <a:p>
            <a:pPr eaLnBrk="1" hangingPunct="1">
              <a:lnSpc>
                <a:spcPct val="90000"/>
              </a:lnSpc>
              <a:buFontTx/>
              <a:buNone/>
              <a:tabLst>
                <a:tab pos="1370013" algn="l"/>
                <a:tab pos="1714500" algn="l"/>
                <a:tab pos="2005013" algn="l"/>
              </a:tabLst>
            </a:pPr>
            <a:r>
              <a:rPr lang="en-US" sz="2400" smtClean="0">
                <a:latin typeface="Courier New" pitchFamily="49" charset="0"/>
              </a:rPr>
              <a:t>				</a:t>
            </a:r>
            <a:r>
              <a:rPr lang="en-US" sz="2400" b="1" smtClean="0">
                <a:solidFill>
                  <a:srgbClr val="EB0505"/>
                </a:solidFill>
                <a:latin typeface="Courier New" pitchFamily="49" charset="0"/>
              </a:rPr>
              <a:t>critical section</a:t>
            </a:r>
          </a:p>
          <a:p>
            <a:pPr eaLnBrk="1" hangingPunct="1">
              <a:lnSpc>
                <a:spcPct val="90000"/>
              </a:lnSpc>
              <a:buFontTx/>
              <a:buNone/>
              <a:tabLst>
                <a:tab pos="1370013" algn="l"/>
                <a:tab pos="1714500" algn="l"/>
                <a:tab pos="2005013" algn="l"/>
              </a:tabLst>
            </a:pPr>
            <a:r>
              <a:rPr lang="en-US" sz="2400" smtClean="0">
                <a:latin typeface="Courier New" pitchFamily="49" charset="0"/>
              </a:rPr>
              <a:t>		</a:t>
            </a:r>
            <a:r>
              <a:rPr lang="en-US" sz="2400" b="1" smtClean="0">
                <a:latin typeface="Courier New" pitchFamily="49" charset="0"/>
              </a:rPr>
              <a:t>flag [i] = FALSE;</a:t>
            </a:r>
          </a:p>
          <a:p>
            <a:pPr eaLnBrk="1" hangingPunct="1">
              <a:lnSpc>
                <a:spcPct val="90000"/>
              </a:lnSpc>
              <a:buFontTx/>
              <a:buNone/>
              <a:tabLst>
                <a:tab pos="1370013" algn="l"/>
                <a:tab pos="1714500" algn="l"/>
                <a:tab pos="2005013" algn="l"/>
              </a:tabLst>
            </a:pPr>
            <a:r>
              <a:rPr lang="en-US" sz="2400" smtClean="0">
                <a:latin typeface="Courier New" pitchFamily="49" charset="0"/>
              </a:rPr>
              <a:t>		</a:t>
            </a:r>
            <a:r>
              <a:rPr lang="en-US" sz="2400" b="1" smtClean="0">
                <a:latin typeface="Courier New" pitchFamily="49" charset="0"/>
              </a:rPr>
              <a:t>remainder section</a:t>
            </a:r>
          </a:p>
          <a:p>
            <a:pPr eaLnBrk="1" hangingPunct="1">
              <a:lnSpc>
                <a:spcPct val="90000"/>
              </a:lnSpc>
              <a:buFontTx/>
              <a:buNone/>
              <a:tabLst>
                <a:tab pos="1370013" algn="l"/>
                <a:tab pos="1714500" algn="l"/>
                <a:tab pos="2005013" algn="l"/>
              </a:tabLst>
            </a:pPr>
            <a:r>
              <a:rPr lang="en-US" sz="2400" smtClean="0">
                <a:latin typeface="Courier New" pitchFamily="49" charset="0"/>
              </a:rPr>
              <a:t>	} </a:t>
            </a:r>
            <a:r>
              <a:rPr lang="en-US" sz="2400" b="1" smtClean="0">
                <a:latin typeface="Courier New" pitchFamily="49" charset="0"/>
              </a:rPr>
              <a:t>while (TRUE);</a:t>
            </a:r>
          </a:p>
          <a:p>
            <a:pPr eaLnBrk="1" hangingPunct="1">
              <a:lnSpc>
                <a:spcPct val="90000"/>
              </a:lnSpc>
              <a:tabLst>
                <a:tab pos="1370013" algn="l"/>
                <a:tab pos="1714500" algn="l"/>
                <a:tab pos="2005013" algn="l"/>
              </a:tabLst>
            </a:pPr>
            <a:r>
              <a:rPr lang="en-US" sz="2400" smtClean="0"/>
              <a:t>Meets all three requirements; solves the critical-section problem for two processes.</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1418033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80975" y="338138"/>
            <a:ext cx="8963025" cy="1143000"/>
          </a:xfrm>
        </p:spPr>
        <p:txBody>
          <a:bodyPr/>
          <a:lstStyle/>
          <a:p>
            <a:pPr eaLnBrk="1" hangingPunct="1">
              <a:defRPr/>
            </a:pPr>
            <a:r>
              <a:rPr lang="en-US" sz="3200" dirty="0" smtClean="0"/>
              <a:t>Process </a:t>
            </a:r>
            <a:r>
              <a:rPr lang="en-US" sz="3200" dirty="0" smtClean="0"/>
              <a:t>Synchronization</a:t>
            </a:r>
          </a:p>
        </p:txBody>
      </p:sp>
      <p:sp>
        <p:nvSpPr>
          <p:cNvPr id="3077" name="Rectangle 3"/>
          <p:cNvSpPr>
            <a:spLocks noGrp="1" noChangeArrowheads="1"/>
          </p:cNvSpPr>
          <p:nvPr>
            <p:ph type="body" idx="1"/>
          </p:nvPr>
        </p:nvSpPr>
        <p:spPr>
          <a:xfrm>
            <a:off x="249238" y="1654175"/>
            <a:ext cx="8412162" cy="4441825"/>
          </a:xfrm>
        </p:spPr>
        <p:txBody>
          <a:bodyPr>
            <a:normAutofit lnSpcReduction="10000"/>
          </a:bodyPr>
          <a:lstStyle/>
          <a:p>
            <a:pPr eaLnBrk="1" hangingPunct="1"/>
            <a:r>
              <a:rPr lang="en-US" dirty="0" smtClean="0"/>
              <a:t>Background</a:t>
            </a:r>
          </a:p>
          <a:p>
            <a:pPr eaLnBrk="1" hangingPunct="1"/>
            <a:r>
              <a:rPr lang="en-US" dirty="0" smtClean="0"/>
              <a:t>The Critical-Section Problem</a:t>
            </a:r>
          </a:p>
          <a:p>
            <a:pPr eaLnBrk="1" hangingPunct="1"/>
            <a:r>
              <a:rPr lang="en-US" dirty="0" smtClean="0"/>
              <a:t>Synchronization Hardware</a:t>
            </a:r>
          </a:p>
          <a:p>
            <a:pPr eaLnBrk="1" hangingPunct="1"/>
            <a:r>
              <a:rPr lang="en-US" dirty="0" smtClean="0"/>
              <a:t>Semaphores</a:t>
            </a:r>
          </a:p>
          <a:p>
            <a:pPr eaLnBrk="1" hangingPunct="1"/>
            <a:r>
              <a:rPr lang="en-US" dirty="0" smtClean="0"/>
              <a:t>Classical Problems of Synchronization</a:t>
            </a:r>
          </a:p>
          <a:p>
            <a:pPr eaLnBrk="1" hangingPunct="1"/>
            <a:r>
              <a:rPr lang="en-US" dirty="0" smtClean="0"/>
              <a:t>Critical Regions</a:t>
            </a:r>
          </a:p>
          <a:p>
            <a:pPr eaLnBrk="1" hangingPunct="1"/>
            <a:r>
              <a:rPr lang="en-US" dirty="0" smtClean="0"/>
              <a:t>Monitors</a:t>
            </a:r>
          </a:p>
          <a:p>
            <a:pPr eaLnBrk="1" hangingPunct="1"/>
            <a:r>
              <a:rPr lang="en-US" dirty="0" smtClean="0"/>
              <a:t>Synchronization in Solaris 2 &amp; Windows 2000</a:t>
            </a:r>
          </a:p>
          <a:p>
            <a:pPr eaLnBrk="1" hangingPunct="1">
              <a:buFontTx/>
              <a:buNone/>
            </a:pPr>
            <a:endParaRPr lang="en-US" dirty="0" smtClean="0"/>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16381851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360363" y="0"/>
            <a:ext cx="7899400" cy="1143000"/>
          </a:xfrm>
        </p:spPr>
        <p:txBody>
          <a:bodyPr/>
          <a:lstStyle/>
          <a:p>
            <a:pPr eaLnBrk="1" hangingPunct="1">
              <a:defRPr/>
            </a:pPr>
            <a:r>
              <a:rPr lang="en-US" smtClean="0"/>
              <a:t>Algorithm 3 – Peterson’s Solution</a:t>
            </a:r>
          </a:p>
        </p:txBody>
      </p:sp>
      <p:sp>
        <p:nvSpPr>
          <p:cNvPr id="21509" name="Rectangle 3"/>
          <p:cNvSpPr>
            <a:spLocks noGrp="1" noChangeArrowheads="1"/>
          </p:cNvSpPr>
          <p:nvPr>
            <p:ph type="body" idx="1"/>
          </p:nvPr>
        </p:nvSpPr>
        <p:spPr>
          <a:xfrm>
            <a:off x="0" y="955675"/>
            <a:ext cx="4787900" cy="5351463"/>
          </a:xfrm>
        </p:spPr>
        <p:txBody>
          <a:bodyPr/>
          <a:lstStyle/>
          <a:p>
            <a:pPr eaLnBrk="1" hangingPunct="1">
              <a:buFontTx/>
              <a:buNone/>
              <a:tabLst>
                <a:tab pos="1370013" algn="l"/>
                <a:tab pos="1714500" algn="l"/>
                <a:tab pos="2005013" algn="l"/>
              </a:tabLst>
            </a:pPr>
            <a:r>
              <a:rPr lang="en-US" sz="1700" b="1" smtClean="0">
                <a:latin typeface="Courier New" pitchFamily="49" charset="0"/>
              </a:rPr>
              <a:t> flag[0] == flag[1]==false</a:t>
            </a:r>
          </a:p>
          <a:p>
            <a:pPr eaLnBrk="1" hangingPunct="1">
              <a:buFontTx/>
              <a:buNone/>
              <a:tabLst>
                <a:tab pos="1370013" algn="l"/>
                <a:tab pos="1714500" algn="l"/>
                <a:tab pos="2005013" algn="l"/>
              </a:tabLst>
            </a:pPr>
            <a:r>
              <a:rPr lang="en-US" sz="1700" smtClean="0"/>
              <a:t>    Process P</a:t>
            </a:r>
            <a:r>
              <a:rPr lang="en-US" sz="1700" baseline="-25000" smtClean="0"/>
              <a:t>0</a:t>
            </a:r>
            <a:endParaRPr lang="en-US" sz="1700" smtClean="0"/>
          </a:p>
          <a:p>
            <a:pPr eaLnBrk="1" hangingPunct="1">
              <a:buFontTx/>
              <a:buNone/>
              <a:tabLst>
                <a:tab pos="1370013" algn="l"/>
                <a:tab pos="1714500" algn="l"/>
                <a:tab pos="2005013" algn="l"/>
              </a:tabLst>
            </a:pPr>
            <a:r>
              <a:rPr lang="en-US" sz="1700" smtClean="0"/>
              <a:t>	</a:t>
            </a:r>
            <a:r>
              <a:rPr lang="en-US" sz="1700" b="1" smtClean="0">
                <a:latin typeface="Courier New" pitchFamily="49" charset="0"/>
              </a:rPr>
              <a:t>do</a:t>
            </a:r>
            <a:r>
              <a:rPr lang="en-US" sz="1700" smtClean="0">
                <a:latin typeface="Courier New" pitchFamily="49" charset="0"/>
              </a:rPr>
              <a:t> </a:t>
            </a:r>
            <a:r>
              <a:rPr lang="en-US" sz="1700" b="1" smtClean="0">
                <a:latin typeface="Courier New" pitchFamily="49" charset="0"/>
              </a:rPr>
              <a:t>{</a:t>
            </a:r>
          </a:p>
          <a:p>
            <a:pPr eaLnBrk="1" hangingPunct="1">
              <a:buFontTx/>
              <a:buNone/>
              <a:tabLst>
                <a:tab pos="1370013" algn="l"/>
                <a:tab pos="1714500" algn="l"/>
                <a:tab pos="2005013" algn="l"/>
              </a:tabLst>
            </a:pPr>
            <a:r>
              <a:rPr lang="en-US" sz="1700" smtClean="0">
                <a:latin typeface="Courier New" pitchFamily="49" charset="0"/>
              </a:rPr>
              <a:t>	 </a:t>
            </a:r>
            <a:r>
              <a:rPr lang="en-US" sz="1700" b="1" smtClean="0">
                <a:latin typeface="Courier New" pitchFamily="49" charset="0"/>
              </a:rPr>
              <a:t>flag [0]:= TRUE;</a:t>
            </a:r>
            <a:br>
              <a:rPr lang="en-US" sz="1700" b="1" smtClean="0">
                <a:latin typeface="Courier New" pitchFamily="49" charset="0"/>
              </a:rPr>
            </a:br>
            <a:r>
              <a:rPr lang="en-US" sz="1700" b="1" smtClean="0">
                <a:latin typeface="Courier New" pitchFamily="49" charset="0"/>
              </a:rPr>
              <a:t> turn = 1;</a:t>
            </a:r>
            <a:br>
              <a:rPr lang="en-US" sz="1700" b="1" smtClean="0">
                <a:latin typeface="Courier New" pitchFamily="49" charset="0"/>
              </a:rPr>
            </a:br>
            <a:r>
              <a:rPr lang="en-US" sz="1700" b="1" smtClean="0">
                <a:latin typeface="Courier New" pitchFamily="49" charset="0"/>
              </a:rPr>
              <a:t> while (flag [1] and turn == 1);</a:t>
            </a:r>
          </a:p>
          <a:p>
            <a:pPr eaLnBrk="1" hangingPunct="1">
              <a:buFontTx/>
              <a:buNone/>
              <a:tabLst>
                <a:tab pos="1370013" algn="l"/>
                <a:tab pos="1714500" algn="l"/>
                <a:tab pos="2005013" algn="l"/>
              </a:tabLst>
            </a:pPr>
            <a:r>
              <a:rPr lang="en-US" sz="1700" smtClean="0">
                <a:latin typeface="Courier New" pitchFamily="49" charset="0"/>
              </a:rPr>
              <a:t>	  </a:t>
            </a:r>
            <a:r>
              <a:rPr lang="en-US" sz="1700" b="1" smtClean="0">
                <a:solidFill>
                  <a:srgbClr val="EB0505"/>
                </a:solidFill>
                <a:latin typeface="Courier New" pitchFamily="49" charset="0"/>
              </a:rPr>
              <a:t>critical section</a:t>
            </a:r>
          </a:p>
          <a:p>
            <a:pPr eaLnBrk="1" hangingPunct="1">
              <a:buFontTx/>
              <a:buNone/>
              <a:tabLst>
                <a:tab pos="1370013" algn="l"/>
                <a:tab pos="1714500" algn="l"/>
                <a:tab pos="2005013" algn="l"/>
              </a:tabLst>
            </a:pPr>
            <a:r>
              <a:rPr lang="en-US" sz="1700" smtClean="0">
                <a:latin typeface="Courier New" pitchFamily="49" charset="0"/>
              </a:rPr>
              <a:t>	  </a:t>
            </a:r>
            <a:r>
              <a:rPr lang="en-US" sz="1700" b="1" smtClean="0">
                <a:latin typeface="Courier New" pitchFamily="49" charset="0"/>
              </a:rPr>
              <a:t>flag [0] = FALSE;</a:t>
            </a:r>
          </a:p>
          <a:p>
            <a:pPr eaLnBrk="1" hangingPunct="1">
              <a:buFontTx/>
              <a:buNone/>
              <a:tabLst>
                <a:tab pos="1370013" algn="l"/>
                <a:tab pos="1714500" algn="l"/>
                <a:tab pos="2005013" algn="l"/>
              </a:tabLst>
            </a:pPr>
            <a:r>
              <a:rPr lang="en-US" sz="1700" smtClean="0">
                <a:latin typeface="Courier New" pitchFamily="49" charset="0"/>
              </a:rPr>
              <a:t>	  </a:t>
            </a:r>
            <a:r>
              <a:rPr lang="en-US" sz="1700" b="1" smtClean="0">
                <a:latin typeface="Courier New" pitchFamily="49" charset="0"/>
              </a:rPr>
              <a:t>remainder section</a:t>
            </a:r>
          </a:p>
          <a:p>
            <a:pPr eaLnBrk="1" hangingPunct="1">
              <a:buFontTx/>
              <a:buNone/>
              <a:tabLst>
                <a:tab pos="1370013" algn="l"/>
                <a:tab pos="1714500" algn="l"/>
                <a:tab pos="2005013" algn="l"/>
              </a:tabLst>
            </a:pPr>
            <a:r>
              <a:rPr lang="en-US" sz="1700" smtClean="0">
                <a:latin typeface="Courier New" pitchFamily="49" charset="0"/>
              </a:rPr>
              <a:t>	</a:t>
            </a:r>
            <a:r>
              <a:rPr lang="en-US" sz="1700" b="1" smtClean="0">
                <a:latin typeface="Courier New" pitchFamily="49" charset="0"/>
              </a:rPr>
              <a:t>}</a:t>
            </a:r>
            <a:r>
              <a:rPr lang="en-US" sz="1700" smtClean="0">
                <a:latin typeface="Courier New" pitchFamily="49" charset="0"/>
              </a:rPr>
              <a:t> </a:t>
            </a:r>
            <a:r>
              <a:rPr lang="en-US" sz="1700" b="1" smtClean="0">
                <a:latin typeface="Courier New" pitchFamily="49" charset="0"/>
              </a:rPr>
              <a:t>while (TRUE);</a:t>
            </a:r>
          </a:p>
          <a:p>
            <a:pPr eaLnBrk="1" hangingPunct="1">
              <a:buFontTx/>
              <a:buNone/>
              <a:tabLst>
                <a:tab pos="1370013" algn="l"/>
                <a:tab pos="1714500" algn="l"/>
                <a:tab pos="2005013" algn="l"/>
              </a:tabLst>
            </a:pPr>
            <a:endParaRPr lang="en-US" sz="1800" b="1" smtClean="0">
              <a:latin typeface="Courier New" pitchFamily="49" charset="0"/>
            </a:endParaRPr>
          </a:p>
          <a:p>
            <a:pPr eaLnBrk="1" hangingPunct="1">
              <a:buFontTx/>
              <a:buNone/>
              <a:tabLst>
                <a:tab pos="1370013" algn="l"/>
                <a:tab pos="1714500" algn="l"/>
                <a:tab pos="2005013" algn="l"/>
              </a:tabLst>
            </a:pPr>
            <a:endParaRPr lang="en-US" b="1" smtClean="0">
              <a:latin typeface="Courier New" pitchFamily="49" charset="0"/>
            </a:endParaRPr>
          </a:p>
        </p:txBody>
      </p:sp>
      <p:sp>
        <p:nvSpPr>
          <p:cNvPr id="21510" name="Rectangle 4"/>
          <p:cNvSpPr>
            <a:spLocks noChangeArrowheads="1"/>
          </p:cNvSpPr>
          <p:nvPr/>
        </p:nvSpPr>
        <p:spPr bwMode="auto">
          <a:xfrm>
            <a:off x="4648200" y="1247775"/>
            <a:ext cx="4495800" cy="535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SzPct val="80000"/>
              <a:tabLst>
                <a:tab pos="1370013" algn="l"/>
                <a:tab pos="1714500" algn="l"/>
                <a:tab pos="2005013" algn="l"/>
              </a:tabLst>
            </a:pPr>
            <a:r>
              <a:rPr lang="en-US" sz="1700">
                <a:solidFill>
                  <a:srgbClr val="000066"/>
                </a:solidFill>
                <a:latin typeface="Georgia" pitchFamily="18" charset="0"/>
              </a:rPr>
              <a:t>Process P</a:t>
            </a:r>
            <a:r>
              <a:rPr lang="en-US" sz="1700" baseline="-25000">
                <a:solidFill>
                  <a:srgbClr val="000066"/>
                </a:solidFill>
                <a:latin typeface="Georgia" pitchFamily="18" charset="0"/>
              </a:rPr>
              <a:t>1</a:t>
            </a:r>
            <a:endParaRPr lang="en-US" sz="1700">
              <a:solidFill>
                <a:srgbClr val="000066"/>
              </a:solidFill>
              <a:latin typeface="Georgia" pitchFamily="18" charset="0"/>
            </a:endParaRPr>
          </a:p>
          <a:p>
            <a:pPr marL="342900" indent="-342900">
              <a:spcBef>
                <a:spcPct val="20000"/>
              </a:spcBef>
              <a:buSzPct val="80000"/>
              <a:tabLst>
                <a:tab pos="1370013" algn="l"/>
                <a:tab pos="1714500" algn="l"/>
                <a:tab pos="2005013" algn="l"/>
              </a:tabLst>
            </a:pPr>
            <a:r>
              <a:rPr lang="en-US" sz="1700" b="1">
                <a:solidFill>
                  <a:srgbClr val="000066"/>
                </a:solidFill>
                <a:latin typeface="Courier New" pitchFamily="49" charset="0"/>
              </a:rPr>
              <a:t> do</a:t>
            </a:r>
            <a:r>
              <a:rPr lang="en-US" sz="1700">
                <a:solidFill>
                  <a:srgbClr val="000066"/>
                </a:solidFill>
                <a:latin typeface="Courier New" pitchFamily="49" charset="0"/>
              </a:rPr>
              <a:t> {</a:t>
            </a:r>
          </a:p>
          <a:p>
            <a:pPr marL="342900" indent="-342900">
              <a:spcBef>
                <a:spcPct val="20000"/>
              </a:spcBef>
              <a:buSzPct val="80000"/>
              <a:tabLst>
                <a:tab pos="1370013" algn="l"/>
                <a:tab pos="1714500" algn="l"/>
                <a:tab pos="2005013" algn="l"/>
              </a:tabLst>
            </a:pPr>
            <a:r>
              <a:rPr lang="en-US" sz="1700">
                <a:solidFill>
                  <a:srgbClr val="000066"/>
                </a:solidFill>
                <a:latin typeface="Courier New" pitchFamily="49" charset="0"/>
              </a:rPr>
              <a:t>  </a:t>
            </a:r>
            <a:r>
              <a:rPr lang="en-US" sz="1700" b="1">
                <a:solidFill>
                  <a:srgbClr val="000066"/>
                </a:solidFill>
                <a:latin typeface="Courier New" pitchFamily="49" charset="0"/>
              </a:rPr>
              <a:t>flag [1]:= TRUE;</a:t>
            </a:r>
          </a:p>
          <a:p>
            <a:pPr marL="342900" indent="-342900">
              <a:spcBef>
                <a:spcPct val="20000"/>
              </a:spcBef>
              <a:buSzPct val="80000"/>
              <a:tabLst>
                <a:tab pos="1370013" algn="l"/>
                <a:tab pos="1714500" algn="l"/>
                <a:tab pos="2005013" algn="l"/>
              </a:tabLst>
            </a:pPr>
            <a:r>
              <a:rPr lang="en-US" sz="1700" b="1">
                <a:solidFill>
                  <a:srgbClr val="000066"/>
                </a:solidFill>
                <a:latin typeface="Courier New" pitchFamily="49" charset="0"/>
              </a:rPr>
              <a:t>  turn = 0;</a:t>
            </a:r>
          </a:p>
          <a:p>
            <a:pPr marL="342900" indent="-342900">
              <a:spcBef>
                <a:spcPct val="20000"/>
              </a:spcBef>
              <a:buSzPct val="80000"/>
              <a:tabLst>
                <a:tab pos="1370013" algn="l"/>
                <a:tab pos="1714500" algn="l"/>
                <a:tab pos="2005013" algn="l"/>
              </a:tabLst>
            </a:pPr>
            <a:r>
              <a:rPr lang="en-US" sz="1700" b="1">
                <a:solidFill>
                  <a:srgbClr val="000066"/>
                </a:solidFill>
                <a:latin typeface="Courier New" pitchFamily="49" charset="0"/>
              </a:rPr>
              <a:t>  while(flag [0] and turn == 0) ;</a:t>
            </a:r>
          </a:p>
          <a:p>
            <a:pPr marL="342900" indent="-342900">
              <a:spcBef>
                <a:spcPct val="20000"/>
              </a:spcBef>
              <a:buSzPct val="80000"/>
              <a:tabLst>
                <a:tab pos="1370013" algn="l"/>
                <a:tab pos="1714500" algn="l"/>
                <a:tab pos="2005013" algn="l"/>
              </a:tabLst>
            </a:pPr>
            <a:r>
              <a:rPr lang="en-US" sz="1700">
                <a:solidFill>
                  <a:srgbClr val="000066"/>
                </a:solidFill>
                <a:latin typeface="Courier New" pitchFamily="49" charset="0"/>
              </a:rPr>
              <a:t>	</a:t>
            </a:r>
            <a:r>
              <a:rPr lang="en-US" sz="1700" b="1">
                <a:solidFill>
                  <a:srgbClr val="EB0505"/>
                </a:solidFill>
                <a:latin typeface="Courier New" pitchFamily="49" charset="0"/>
              </a:rPr>
              <a:t>critical section</a:t>
            </a:r>
          </a:p>
          <a:p>
            <a:pPr marL="342900" indent="-342900">
              <a:spcBef>
                <a:spcPct val="20000"/>
              </a:spcBef>
              <a:buSzPct val="80000"/>
              <a:tabLst>
                <a:tab pos="1370013" algn="l"/>
                <a:tab pos="1714500" algn="l"/>
                <a:tab pos="2005013" algn="l"/>
              </a:tabLst>
            </a:pPr>
            <a:r>
              <a:rPr lang="en-US" sz="1700">
                <a:solidFill>
                  <a:srgbClr val="000066"/>
                </a:solidFill>
                <a:latin typeface="Courier New" pitchFamily="49" charset="0"/>
              </a:rPr>
              <a:t>	</a:t>
            </a:r>
            <a:r>
              <a:rPr lang="en-US" sz="1700" b="1">
                <a:solidFill>
                  <a:srgbClr val="000066"/>
                </a:solidFill>
                <a:latin typeface="Courier New" pitchFamily="49" charset="0"/>
              </a:rPr>
              <a:t>flag [1] = FALSE;</a:t>
            </a:r>
          </a:p>
          <a:p>
            <a:pPr marL="342900" indent="-342900">
              <a:spcBef>
                <a:spcPct val="20000"/>
              </a:spcBef>
              <a:buSzPct val="80000"/>
              <a:tabLst>
                <a:tab pos="1370013" algn="l"/>
                <a:tab pos="1714500" algn="l"/>
                <a:tab pos="2005013" algn="l"/>
              </a:tabLst>
            </a:pPr>
            <a:r>
              <a:rPr lang="en-US" sz="1700">
                <a:solidFill>
                  <a:srgbClr val="000066"/>
                </a:solidFill>
                <a:latin typeface="Courier New" pitchFamily="49" charset="0"/>
              </a:rPr>
              <a:t>	</a:t>
            </a:r>
            <a:r>
              <a:rPr lang="en-US" sz="1700" b="1">
                <a:solidFill>
                  <a:srgbClr val="000066"/>
                </a:solidFill>
                <a:latin typeface="Courier New" pitchFamily="49" charset="0"/>
              </a:rPr>
              <a:t>remainder section</a:t>
            </a:r>
          </a:p>
          <a:p>
            <a:pPr marL="342900" indent="-342900">
              <a:spcBef>
                <a:spcPct val="20000"/>
              </a:spcBef>
              <a:buSzPct val="80000"/>
              <a:tabLst>
                <a:tab pos="1370013" algn="l"/>
                <a:tab pos="1714500" algn="l"/>
                <a:tab pos="2005013" algn="l"/>
              </a:tabLst>
            </a:pPr>
            <a:r>
              <a:rPr lang="en-US" sz="1700">
                <a:solidFill>
                  <a:srgbClr val="000066"/>
                </a:solidFill>
                <a:latin typeface="Courier New" pitchFamily="49" charset="0"/>
              </a:rPr>
              <a:t> } </a:t>
            </a:r>
            <a:r>
              <a:rPr lang="en-US" sz="1700" b="1">
                <a:solidFill>
                  <a:srgbClr val="000066"/>
                </a:solidFill>
                <a:latin typeface="Courier New" pitchFamily="49" charset="0"/>
              </a:rPr>
              <a:t>while (TRUE);</a:t>
            </a:r>
          </a:p>
        </p:txBody>
      </p:sp>
      <p:sp>
        <p:nvSpPr>
          <p:cNvPr id="21511" name="Line 5"/>
          <p:cNvSpPr>
            <a:spLocks noChangeShapeType="1"/>
          </p:cNvSpPr>
          <p:nvPr/>
        </p:nvSpPr>
        <p:spPr bwMode="auto">
          <a:xfrm>
            <a:off x="4635500" y="1168400"/>
            <a:ext cx="0" cy="40132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42096697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423863" y="0"/>
            <a:ext cx="7899400" cy="1143000"/>
          </a:xfrm>
        </p:spPr>
        <p:txBody>
          <a:bodyPr/>
          <a:lstStyle/>
          <a:p>
            <a:pPr eaLnBrk="1" hangingPunct="1">
              <a:defRPr/>
            </a:pPr>
            <a:r>
              <a:rPr lang="en-US" smtClean="0"/>
              <a:t>Algorithm 3 – Peterson’s Solution</a:t>
            </a:r>
          </a:p>
        </p:txBody>
      </p:sp>
      <p:sp>
        <p:nvSpPr>
          <p:cNvPr id="22533" name="Rectangle 3"/>
          <p:cNvSpPr>
            <a:spLocks noGrp="1" noChangeArrowheads="1"/>
          </p:cNvSpPr>
          <p:nvPr>
            <p:ph type="body" idx="1"/>
          </p:nvPr>
        </p:nvSpPr>
        <p:spPr>
          <a:xfrm>
            <a:off x="0" y="1171575"/>
            <a:ext cx="8886825" cy="4856163"/>
          </a:xfrm>
        </p:spPr>
        <p:txBody>
          <a:bodyPr>
            <a:normAutofit lnSpcReduction="10000"/>
          </a:bodyPr>
          <a:lstStyle/>
          <a:p>
            <a:pPr marL="457200" indent="-457200" eaLnBrk="1" hangingPunct="1">
              <a:lnSpc>
                <a:spcPct val="90000"/>
              </a:lnSpc>
              <a:buFontTx/>
              <a:buAutoNum type="arabicPeriod"/>
              <a:tabLst>
                <a:tab pos="1370013" algn="l"/>
                <a:tab pos="1714500" algn="l"/>
                <a:tab pos="2005013" algn="l"/>
              </a:tabLst>
            </a:pPr>
            <a:r>
              <a:rPr lang="en-US" smtClean="0"/>
              <a:t>Mutual exclusion: </a:t>
            </a:r>
          </a:p>
          <a:p>
            <a:pPr marL="876300" lvl="1" indent="-419100" eaLnBrk="1" hangingPunct="1">
              <a:lnSpc>
                <a:spcPct val="90000"/>
              </a:lnSpc>
              <a:buFontTx/>
              <a:buBlip>
                <a:blip r:embed="rId2"/>
              </a:buBlip>
              <a:tabLst>
                <a:tab pos="1370013" algn="l"/>
                <a:tab pos="1714500" algn="l"/>
                <a:tab pos="2005013" algn="l"/>
              </a:tabLst>
            </a:pPr>
            <a:r>
              <a:rPr lang="en-US" sz="2200" smtClean="0"/>
              <a:t>each process enters its critical section only if            				</a:t>
            </a:r>
            <a:r>
              <a:rPr lang="en-US" sz="2200" b="1" smtClean="0"/>
              <a:t>flag[j] == false</a:t>
            </a:r>
            <a:r>
              <a:rPr lang="en-US" sz="2200" smtClean="0"/>
              <a:t> or </a:t>
            </a:r>
            <a:r>
              <a:rPr lang="en-US" sz="2200" b="1" smtClean="0"/>
              <a:t>turn == i</a:t>
            </a:r>
            <a:r>
              <a:rPr lang="en-US" sz="2200" smtClean="0"/>
              <a:t>.</a:t>
            </a:r>
          </a:p>
          <a:p>
            <a:pPr marL="876300" lvl="1" indent="-419100" eaLnBrk="1" hangingPunct="1">
              <a:lnSpc>
                <a:spcPct val="90000"/>
              </a:lnSpc>
              <a:buFontTx/>
              <a:buBlip>
                <a:blip r:embed="rId2"/>
              </a:buBlip>
              <a:tabLst>
                <a:tab pos="1370013" algn="l"/>
                <a:tab pos="1714500" algn="l"/>
                <a:tab pos="2005013" algn="l"/>
              </a:tabLst>
            </a:pPr>
            <a:r>
              <a:rPr lang="en-US" sz="2200" smtClean="0"/>
              <a:t>both processes can be executing in the critical sections at the same time only if flag[0] == flag[1] == true and </a:t>
            </a:r>
            <a:r>
              <a:rPr lang="en-US" sz="2200" b="1" smtClean="0">
                <a:latin typeface="Courier New" pitchFamily="49" charset="0"/>
              </a:rPr>
              <a:t>turn</a:t>
            </a:r>
            <a:r>
              <a:rPr lang="en-US" sz="2200" smtClean="0"/>
              <a:t> equals 0 and 1. But turn can have only one value at any point in time. Thus one of the processes could execute the while statement successfully, the other could not as </a:t>
            </a:r>
            <a:r>
              <a:rPr lang="en-US" sz="2200" b="1" smtClean="0">
                <a:latin typeface="Courier New" pitchFamily="49" charset="0"/>
              </a:rPr>
              <a:t>turn</a:t>
            </a:r>
            <a:r>
              <a:rPr lang="en-US" sz="2200" smtClean="0"/>
              <a:t> would have the wrong value.</a:t>
            </a:r>
          </a:p>
          <a:p>
            <a:pPr marL="457200" indent="-457200" eaLnBrk="1" hangingPunct="1">
              <a:lnSpc>
                <a:spcPct val="90000"/>
              </a:lnSpc>
              <a:buFontTx/>
              <a:buAutoNum type="arabicPeriod"/>
              <a:tabLst>
                <a:tab pos="1370013" algn="l"/>
                <a:tab pos="1714500" algn="l"/>
                <a:tab pos="2005013" algn="l"/>
              </a:tabLst>
            </a:pPr>
            <a:r>
              <a:rPr lang="en-US" smtClean="0"/>
              <a:t>Progress requirement and bounded waiting</a:t>
            </a:r>
          </a:p>
          <a:p>
            <a:pPr marL="876300" lvl="1" indent="-419100" eaLnBrk="1" hangingPunct="1">
              <a:lnSpc>
                <a:spcPct val="90000"/>
              </a:lnSpc>
              <a:buFontTx/>
              <a:buBlip>
                <a:blip r:embed="rId2"/>
              </a:buBlip>
              <a:tabLst>
                <a:tab pos="1370013" algn="l"/>
                <a:tab pos="1714500" algn="l"/>
                <a:tab pos="2005013" algn="l"/>
              </a:tabLst>
            </a:pPr>
            <a:r>
              <a:rPr lang="en-US" sz="2200" smtClean="0"/>
              <a:t>As soon a P</a:t>
            </a:r>
            <a:r>
              <a:rPr lang="en-US" sz="2200" baseline="-25000" smtClean="0"/>
              <a:t>i</a:t>
            </a:r>
            <a:r>
              <a:rPr lang="en-US" sz="2200" smtClean="0"/>
              <a:t> completes its CS, it changes </a:t>
            </a:r>
            <a:r>
              <a:rPr lang="en-US" sz="2200" b="1" smtClean="0">
                <a:latin typeface="Courier New" pitchFamily="49" charset="0"/>
              </a:rPr>
              <a:t>flag[i]</a:t>
            </a:r>
            <a:r>
              <a:rPr lang="en-US" sz="2200" smtClean="0"/>
              <a:t> to false. If P</a:t>
            </a:r>
            <a:r>
              <a:rPr lang="en-US" sz="2200" baseline="-25000" smtClean="0"/>
              <a:t>j</a:t>
            </a:r>
            <a:r>
              <a:rPr lang="en-US" sz="2200" smtClean="0"/>
              <a:t> was waiting in its while loop,it set </a:t>
            </a:r>
            <a:r>
              <a:rPr lang="en-US" sz="2200" b="1" smtClean="0">
                <a:latin typeface="Courier New" pitchFamily="49" charset="0"/>
              </a:rPr>
              <a:t>turn</a:t>
            </a:r>
            <a:r>
              <a:rPr lang="en-US" sz="2200" smtClean="0"/>
              <a:t> to </a:t>
            </a:r>
            <a:r>
              <a:rPr lang="en-US" sz="2200" i="1" smtClean="0"/>
              <a:t>i</a:t>
            </a:r>
            <a:r>
              <a:rPr lang="en-US" sz="2200" smtClean="0"/>
              <a:t> before it began the loop. Thus, when P</a:t>
            </a:r>
            <a:r>
              <a:rPr lang="en-US" sz="2200" baseline="-25000" smtClean="0"/>
              <a:t>i</a:t>
            </a:r>
            <a:r>
              <a:rPr lang="en-US" sz="2200" smtClean="0"/>
              <a:t> exits its CS, P</a:t>
            </a:r>
            <a:r>
              <a:rPr lang="en-US" sz="2200" baseline="-25000" smtClean="0"/>
              <a:t>j</a:t>
            </a:r>
            <a:r>
              <a:rPr lang="en-US" sz="2200" smtClean="0"/>
              <a:t> can begin as </a:t>
            </a:r>
            <a:r>
              <a:rPr lang="en-US" sz="2200" b="1" smtClean="0">
                <a:latin typeface="Courier New" pitchFamily="49" charset="0"/>
              </a:rPr>
              <a:t>turn</a:t>
            </a:r>
            <a:r>
              <a:rPr lang="en-US" sz="2200" smtClean="0"/>
              <a:t> has the correct value as well as </a:t>
            </a:r>
            <a:r>
              <a:rPr lang="en-US" sz="2200" b="1" smtClean="0">
                <a:latin typeface="Courier New" pitchFamily="49" charset="0"/>
              </a:rPr>
              <a:t>flag</a:t>
            </a:r>
            <a:r>
              <a:rPr lang="en-US" sz="2200" smtClean="0"/>
              <a:t>. Thus a process has to wait at most one execution of the CS of the other process before it can begin</a:t>
            </a:r>
            <a:endParaRPr lang="en-US" sz="2200" baseline="-25000" smtClean="0"/>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3"/>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10167368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207963" y="0"/>
            <a:ext cx="8936037" cy="1143000"/>
          </a:xfrm>
        </p:spPr>
        <p:txBody>
          <a:bodyPr/>
          <a:lstStyle/>
          <a:p>
            <a:pPr eaLnBrk="1" hangingPunct="1">
              <a:defRPr/>
            </a:pPr>
            <a:r>
              <a:rPr lang="en-US" sz="3200" smtClean="0"/>
              <a:t>Producer Consumer Unsynchronized</a:t>
            </a:r>
          </a:p>
        </p:txBody>
      </p:sp>
      <p:sp>
        <p:nvSpPr>
          <p:cNvPr id="23557" name="Rectangle 3"/>
          <p:cNvSpPr>
            <a:spLocks noGrp="1" noChangeArrowheads="1"/>
          </p:cNvSpPr>
          <p:nvPr>
            <p:ph type="body" idx="1"/>
          </p:nvPr>
        </p:nvSpPr>
        <p:spPr>
          <a:xfrm>
            <a:off x="266700" y="1014413"/>
            <a:ext cx="4003675" cy="4916487"/>
          </a:xfrm>
        </p:spPr>
        <p:txBody>
          <a:bodyPr/>
          <a:lstStyle/>
          <a:p>
            <a:pPr eaLnBrk="1" hangingPunct="1">
              <a:lnSpc>
                <a:spcPct val="80000"/>
              </a:lnSpc>
              <a:buFontTx/>
              <a:buNone/>
            </a:pPr>
            <a:r>
              <a:rPr lang="en-US" sz="1200" b="1" smtClean="0">
                <a:latin typeface="Arial" charset="0"/>
              </a:rPr>
              <a:t>ProduceInteger setting sharedInt to 1</a:t>
            </a:r>
          </a:p>
          <a:p>
            <a:pPr eaLnBrk="1" hangingPunct="1">
              <a:lnSpc>
                <a:spcPct val="80000"/>
              </a:lnSpc>
              <a:buFontTx/>
              <a:buNone/>
            </a:pPr>
            <a:endParaRPr lang="en-US" sz="1200" b="1" smtClean="0">
              <a:latin typeface="Arial" charset="0"/>
            </a:endParaRPr>
          </a:p>
          <a:p>
            <a:pPr eaLnBrk="1" hangingPunct="1">
              <a:lnSpc>
                <a:spcPct val="80000"/>
              </a:lnSpc>
              <a:buFontTx/>
              <a:buNone/>
            </a:pPr>
            <a:r>
              <a:rPr lang="en-US" sz="1200" b="1" smtClean="0">
                <a:latin typeface="Arial" charset="0"/>
              </a:rPr>
              <a:t>ConsumeInteger retrieving sharedInt value 1</a:t>
            </a:r>
          </a:p>
          <a:p>
            <a:pPr eaLnBrk="1" hangingPunct="1">
              <a:lnSpc>
                <a:spcPct val="80000"/>
              </a:lnSpc>
              <a:buFontTx/>
              <a:buNone/>
            </a:pPr>
            <a:endParaRPr lang="en-US" sz="1200" b="1" smtClean="0">
              <a:latin typeface="Arial" charset="0"/>
            </a:endParaRPr>
          </a:p>
          <a:p>
            <a:pPr eaLnBrk="1" hangingPunct="1">
              <a:lnSpc>
                <a:spcPct val="80000"/>
              </a:lnSpc>
              <a:buFontTx/>
              <a:buNone/>
            </a:pPr>
            <a:r>
              <a:rPr lang="en-US" sz="1200" b="1" smtClean="0">
                <a:latin typeface="Arial" charset="0"/>
              </a:rPr>
              <a:t>ConsumeInteger retrieving sharedInt value 1</a:t>
            </a:r>
          </a:p>
          <a:p>
            <a:pPr eaLnBrk="1" hangingPunct="1">
              <a:lnSpc>
                <a:spcPct val="80000"/>
              </a:lnSpc>
              <a:buFontTx/>
              <a:buNone/>
            </a:pPr>
            <a:endParaRPr lang="en-US" sz="1200" b="1" smtClean="0">
              <a:latin typeface="Arial" charset="0"/>
            </a:endParaRPr>
          </a:p>
          <a:p>
            <a:pPr eaLnBrk="1" hangingPunct="1">
              <a:lnSpc>
                <a:spcPct val="80000"/>
              </a:lnSpc>
              <a:buFontTx/>
              <a:buNone/>
            </a:pPr>
            <a:r>
              <a:rPr lang="en-US" sz="1200" b="1" smtClean="0">
                <a:latin typeface="Arial" charset="0"/>
              </a:rPr>
              <a:t>ProduceInteger setting sharedInt to 2</a:t>
            </a:r>
          </a:p>
          <a:p>
            <a:pPr eaLnBrk="1" hangingPunct="1">
              <a:lnSpc>
                <a:spcPct val="80000"/>
              </a:lnSpc>
              <a:buFontTx/>
              <a:buNone/>
            </a:pPr>
            <a:endParaRPr lang="en-US" sz="1200" b="1" smtClean="0">
              <a:latin typeface="Arial" charset="0"/>
            </a:endParaRPr>
          </a:p>
          <a:p>
            <a:pPr eaLnBrk="1" hangingPunct="1">
              <a:lnSpc>
                <a:spcPct val="80000"/>
              </a:lnSpc>
              <a:buFontTx/>
              <a:buNone/>
            </a:pPr>
            <a:r>
              <a:rPr lang="en-US" sz="1200" b="1" smtClean="0">
                <a:latin typeface="Arial" charset="0"/>
              </a:rPr>
              <a:t>ProduceInteger setting sharedInt to 3</a:t>
            </a:r>
          </a:p>
          <a:p>
            <a:pPr eaLnBrk="1" hangingPunct="1">
              <a:lnSpc>
                <a:spcPct val="80000"/>
              </a:lnSpc>
              <a:buFontTx/>
              <a:buNone/>
            </a:pPr>
            <a:endParaRPr lang="en-US" sz="1200" b="1" smtClean="0">
              <a:latin typeface="Arial" charset="0"/>
            </a:endParaRPr>
          </a:p>
          <a:p>
            <a:pPr eaLnBrk="1" hangingPunct="1">
              <a:lnSpc>
                <a:spcPct val="80000"/>
              </a:lnSpc>
              <a:buFontTx/>
              <a:buNone/>
            </a:pPr>
            <a:r>
              <a:rPr lang="en-US" sz="1200" b="1" smtClean="0">
                <a:latin typeface="Arial" charset="0"/>
              </a:rPr>
              <a:t>ConsumeInteger retrieving sharedInt value 3</a:t>
            </a:r>
          </a:p>
          <a:p>
            <a:pPr eaLnBrk="1" hangingPunct="1">
              <a:lnSpc>
                <a:spcPct val="80000"/>
              </a:lnSpc>
              <a:buFontTx/>
              <a:buNone/>
            </a:pPr>
            <a:endParaRPr lang="en-US" sz="1200" b="1" smtClean="0">
              <a:latin typeface="Arial" charset="0"/>
            </a:endParaRPr>
          </a:p>
          <a:p>
            <a:pPr eaLnBrk="1" hangingPunct="1">
              <a:lnSpc>
                <a:spcPct val="80000"/>
              </a:lnSpc>
              <a:buFontTx/>
              <a:buNone/>
            </a:pPr>
            <a:r>
              <a:rPr lang="en-US" sz="1200" b="1" smtClean="0">
                <a:latin typeface="Arial" charset="0"/>
              </a:rPr>
              <a:t>ProduceInteger setting sharedInt to 4</a:t>
            </a:r>
          </a:p>
          <a:p>
            <a:pPr eaLnBrk="1" hangingPunct="1">
              <a:lnSpc>
                <a:spcPct val="80000"/>
              </a:lnSpc>
              <a:buFontTx/>
              <a:buNone/>
            </a:pPr>
            <a:endParaRPr lang="en-US" sz="1200" b="1" smtClean="0">
              <a:latin typeface="Arial" charset="0"/>
            </a:endParaRPr>
          </a:p>
          <a:p>
            <a:pPr eaLnBrk="1" hangingPunct="1">
              <a:lnSpc>
                <a:spcPct val="80000"/>
              </a:lnSpc>
              <a:buFontTx/>
              <a:buNone/>
            </a:pPr>
            <a:r>
              <a:rPr lang="en-US" sz="1200" b="1" smtClean="0">
                <a:latin typeface="Arial" charset="0"/>
              </a:rPr>
              <a:t>ConsumeInteger retrieving sharedInt value 4</a:t>
            </a:r>
          </a:p>
          <a:p>
            <a:pPr eaLnBrk="1" hangingPunct="1">
              <a:lnSpc>
                <a:spcPct val="80000"/>
              </a:lnSpc>
              <a:buFontTx/>
              <a:buNone/>
            </a:pPr>
            <a:endParaRPr lang="en-US" sz="1200" b="1" smtClean="0">
              <a:latin typeface="Arial" charset="0"/>
            </a:endParaRPr>
          </a:p>
          <a:p>
            <a:pPr eaLnBrk="1" hangingPunct="1">
              <a:lnSpc>
                <a:spcPct val="80000"/>
              </a:lnSpc>
              <a:buFontTx/>
              <a:buNone/>
            </a:pPr>
            <a:r>
              <a:rPr lang="en-US" sz="1200" b="1" smtClean="0">
                <a:latin typeface="Arial" charset="0"/>
              </a:rPr>
              <a:t>ProduceInteger setting sharedInt to 5</a:t>
            </a:r>
          </a:p>
          <a:p>
            <a:pPr eaLnBrk="1" hangingPunct="1">
              <a:lnSpc>
                <a:spcPct val="80000"/>
              </a:lnSpc>
              <a:buFontTx/>
              <a:buNone/>
            </a:pPr>
            <a:endParaRPr lang="en-US" sz="1200" b="1" smtClean="0">
              <a:latin typeface="Arial" charset="0"/>
            </a:endParaRPr>
          </a:p>
          <a:p>
            <a:pPr eaLnBrk="1" hangingPunct="1">
              <a:lnSpc>
                <a:spcPct val="80000"/>
              </a:lnSpc>
              <a:buFontTx/>
              <a:buNone/>
            </a:pPr>
            <a:r>
              <a:rPr lang="en-US" sz="1200" b="1" smtClean="0">
                <a:latin typeface="Arial" charset="0"/>
              </a:rPr>
              <a:t>ProduceInteger setting sharedInt to 6</a:t>
            </a:r>
          </a:p>
          <a:p>
            <a:pPr eaLnBrk="1" hangingPunct="1">
              <a:lnSpc>
                <a:spcPct val="80000"/>
              </a:lnSpc>
              <a:buFontTx/>
              <a:buNone/>
            </a:pPr>
            <a:endParaRPr lang="en-US" sz="1200" b="1" smtClean="0">
              <a:latin typeface="Arial" charset="0"/>
            </a:endParaRPr>
          </a:p>
          <a:p>
            <a:pPr eaLnBrk="1" hangingPunct="1">
              <a:lnSpc>
                <a:spcPct val="80000"/>
              </a:lnSpc>
              <a:buFontTx/>
              <a:buNone/>
            </a:pPr>
            <a:r>
              <a:rPr lang="en-US" sz="1200" b="1" smtClean="0">
                <a:latin typeface="Arial" charset="0"/>
              </a:rPr>
              <a:t>ConsumeInteger retrieving sharedInt value 6</a:t>
            </a:r>
          </a:p>
          <a:p>
            <a:pPr eaLnBrk="1" hangingPunct="1">
              <a:lnSpc>
                <a:spcPct val="80000"/>
              </a:lnSpc>
              <a:buFontTx/>
              <a:buNone/>
            </a:pPr>
            <a:endParaRPr lang="en-US" sz="1200" b="1" smtClean="0">
              <a:latin typeface="Arial" charset="0"/>
            </a:endParaRPr>
          </a:p>
          <a:p>
            <a:pPr eaLnBrk="1" hangingPunct="1">
              <a:lnSpc>
                <a:spcPct val="80000"/>
              </a:lnSpc>
              <a:buFontTx/>
              <a:buNone/>
            </a:pPr>
            <a:r>
              <a:rPr lang="en-US" sz="1200" b="1" smtClean="0">
                <a:latin typeface="Arial" charset="0"/>
              </a:rPr>
              <a:t>ConsumeInteger retrieving sharedInt value 6</a:t>
            </a:r>
          </a:p>
          <a:p>
            <a:pPr eaLnBrk="1" hangingPunct="1">
              <a:lnSpc>
                <a:spcPct val="80000"/>
              </a:lnSpc>
              <a:buFontTx/>
              <a:buNone/>
            </a:pPr>
            <a:endParaRPr lang="en-US" sz="1200" smtClean="0">
              <a:latin typeface="Arial" charset="0"/>
            </a:endParaRPr>
          </a:p>
          <a:p>
            <a:pPr eaLnBrk="1" hangingPunct="1">
              <a:lnSpc>
                <a:spcPct val="80000"/>
              </a:lnSpc>
              <a:buFontTx/>
              <a:buNone/>
            </a:pPr>
            <a:endParaRPr lang="en-US" sz="1200" smtClean="0"/>
          </a:p>
          <a:p>
            <a:pPr eaLnBrk="1" hangingPunct="1">
              <a:lnSpc>
                <a:spcPct val="80000"/>
              </a:lnSpc>
              <a:buFontTx/>
              <a:buNone/>
            </a:pPr>
            <a:endParaRPr lang="en-US" sz="1200" smtClean="0"/>
          </a:p>
        </p:txBody>
      </p:sp>
      <p:sp>
        <p:nvSpPr>
          <p:cNvPr id="23558" name="Rectangle 4"/>
          <p:cNvSpPr>
            <a:spLocks noChangeArrowheads="1"/>
          </p:cNvSpPr>
          <p:nvPr/>
        </p:nvSpPr>
        <p:spPr bwMode="auto">
          <a:xfrm>
            <a:off x="4610100" y="1039813"/>
            <a:ext cx="4038600" cy="4840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ct val="20000"/>
              </a:spcBef>
              <a:buSzPct val="80000"/>
            </a:pPr>
            <a:r>
              <a:rPr lang="en-US" sz="1200" b="1">
                <a:solidFill>
                  <a:srgbClr val="000066"/>
                </a:solidFill>
                <a:latin typeface="Arial" charset="0"/>
              </a:rPr>
              <a:t>ProduceInteger setting sharedInt to 7</a:t>
            </a:r>
          </a:p>
          <a:p>
            <a:pPr marL="342900" indent="-342900">
              <a:lnSpc>
                <a:spcPct val="80000"/>
              </a:lnSpc>
              <a:spcBef>
                <a:spcPct val="20000"/>
              </a:spcBef>
              <a:buSzPct val="80000"/>
            </a:pPr>
            <a:endParaRPr lang="en-US" sz="1200" b="1">
              <a:solidFill>
                <a:srgbClr val="000066"/>
              </a:solidFill>
              <a:latin typeface="Arial" charset="0"/>
            </a:endParaRPr>
          </a:p>
          <a:p>
            <a:pPr marL="342900" indent="-342900">
              <a:lnSpc>
                <a:spcPct val="80000"/>
              </a:lnSpc>
              <a:spcBef>
                <a:spcPct val="20000"/>
              </a:spcBef>
              <a:buSzPct val="80000"/>
            </a:pPr>
            <a:r>
              <a:rPr lang="en-US" sz="1200" b="1">
                <a:solidFill>
                  <a:srgbClr val="000066"/>
                </a:solidFill>
                <a:latin typeface="Arial" charset="0"/>
              </a:rPr>
              <a:t>ConsumeInteger retrieving sharedInt value 7</a:t>
            </a:r>
          </a:p>
          <a:p>
            <a:pPr marL="342900" indent="-342900">
              <a:lnSpc>
                <a:spcPct val="80000"/>
              </a:lnSpc>
              <a:spcBef>
                <a:spcPct val="20000"/>
              </a:spcBef>
              <a:buSzPct val="80000"/>
            </a:pPr>
            <a:endParaRPr lang="en-US" sz="1200" b="1">
              <a:solidFill>
                <a:srgbClr val="000066"/>
              </a:solidFill>
              <a:latin typeface="Arial" charset="0"/>
            </a:endParaRPr>
          </a:p>
          <a:p>
            <a:pPr marL="342900" indent="-342900">
              <a:lnSpc>
                <a:spcPct val="80000"/>
              </a:lnSpc>
              <a:spcBef>
                <a:spcPct val="20000"/>
              </a:spcBef>
              <a:buSzPct val="80000"/>
            </a:pPr>
            <a:r>
              <a:rPr lang="en-US" sz="1200" b="1">
                <a:solidFill>
                  <a:srgbClr val="000066"/>
                </a:solidFill>
                <a:latin typeface="Arial" charset="0"/>
              </a:rPr>
              <a:t>ConsumeInteger retrieving sharedInt value 7</a:t>
            </a:r>
          </a:p>
          <a:p>
            <a:pPr marL="342900" indent="-342900">
              <a:lnSpc>
                <a:spcPct val="80000"/>
              </a:lnSpc>
              <a:spcBef>
                <a:spcPct val="20000"/>
              </a:spcBef>
              <a:buSzPct val="80000"/>
            </a:pPr>
            <a:endParaRPr lang="en-US" sz="1200" b="1">
              <a:solidFill>
                <a:srgbClr val="000066"/>
              </a:solidFill>
              <a:latin typeface="Arial" charset="0"/>
            </a:endParaRPr>
          </a:p>
          <a:p>
            <a:pPr marL="342900" indent="-342900">
              <a:lnSpc>
                <a:spcPct val="80000"/>
              </a:lnSpc>
              <a:spcBef>
                <a:spcPct val="20000"/>
              </a:spcBef>
              <a:buSzPct val="80000"/>
            </a:pPr>
            <a:r>
              <a:rPr lang="en-US" sz="1200" b="1">
                <a:solidFill>
                  <a:srgbClr val="000066"/>
                </a:solidFill>
                <a:latin typeface="Arial" charset="0"/>
              </a:rPr>
              <a:t>ProduceInteger setting sharedInt to 8</a:t>
            </a:r>
          </a:p>
          <a:p>
            <a:pPr marL="342900" indent="-342900">
              <a:lnSpc>
                <a:spcPct val="80000"/>
              </a:lnSpc>
              <a:spcBef>
                <a:spcPct val="20000"/>
              </a:spcBef>
              <a:buSzPct val="80000"/>
            </a:pPr>
            <a:endParaRPr lang="en-US" sz="1200" b="1">
              <a:solidFill>
                <a:srgbClr val="000066"/>
              </a:solidFill>
              <a:latin typeface="Arial" charset="0"/>
            </a:endParaRPr>
          </a:p>
          <a:p>
            <a:pPr marL="342900" indent="-342900">
              <a:lnSpc>
                <a:spcPct val="80000"/>
              </a:lnSpc>
              <a:spcBef>
                <a:spcPct val="20000"/>
              </a:spcBef>
              <a:buSzPct val="80000"/>
            </a:pPr>
            <a:r>
              <a:rPr lang="en-US" sz="1200" b="1">
                <a:solidFill>
                  <a:srgbClr val="000066"/>
                </a:solidFill>
                <a:latin typeface="Arial" charset="0"/>
              </a:rPr>
              <a:t>ProduceInteger setting sharedInt to 9</a:t>
            </a:r>
          </a:p>
          <a:p>
            <a:pPr marL="342900" indent="-342900">
              <a:lnSpc>
                <a:spcPct val="80000"/>
              </a:lnSpc>
              <a:spcBef>
                <a:spcPct val="20000"/>
              </a:spcBef>
              <a:buSzPct val="80000"/>
            </a:pPr>
            <a:endParaRPr lang="en-US" sz="1200" b="1">
              <a:solidFill>
                <a:srgbClr val="000066"/>
              </a:solidFill>
              <a:latin typeface="Arial" charset="0"/>
            </a:endParaRPr>
          </a:p>
          <a:p>
            <a:pPr marL="342900" indent="-342900">
              <a:lnSpc>
                <a:spcPct val="80000"/>
              </a:lnSpc>
              <a:spcBef>
                <a:spcPct val="20000"/>
              </a:spcBef>
              <a:buSzPct val="80000"/>
            </a:pPr>
            <a:r>
              <a:rPr lang="en-US" sz="1200" b="1">
                <a:solidFill>
                  <a:srgbClr val="000066"/>
                </a:solidFill>
                <a:latin typeface="Arial" charset="0"/>
              </a:rPr>
              <a:t>ConsumeInteger retrieving sharedInt value 9</a:t>
            </a:r>
          </a:p>
          <a:p>
            <a:pPr marL="342900" indent="-342900">
              <a:lnSpc>
                <a:spcPct val="80000"/>
              </a:lnSpc>
              <a:spcBef>
                <a:spcPct val="20000"/>
              </a:spcBef>
              <a:buSzPct val="80000"/>
            </a:pPr>
            <a:endParaRPr lang="en-US" sz="1200" b="1">
              <a:solidFill>
                <a:srgbClr val="000066"/>
              </a:solidFill>
              <a:latin typeface="Arial" charset="0"/>
            </a:endParaRPr>
          </a:p>
          <a:p>
            <a:pPr marL="342900" indent="-342900">
              <a:lnSpc>
                <a:spcPct val="80000"/>
              </a:lnSpc>
              <a:spcBef>
                <a:spcPct val="20000"/>
              </a:spcBef>
              <a:buSzPct val="80000"/>
            </a:pPr>
            <a:r>
              <a:rPr lang="en-US" sz="1200" b="1">
                <a:solidFill>
                  <a:srgbClr val="000066"/>
                </a:solidFill>
                <a:latin typeface="Arial" charset="0"/>
              </a:rPr>
              <a:t>ProduceInteger setting sharedInt to 10</a:t>
            </a:r>
          </a:p>
          <a:p>
            <a:pPr marL="342900" indent="-342900">
              <a:lnSpc>
                <a:spcPct val="80000"/>
              </a:lnSpc>
              <a:spcBef>
                <a:spcPct val="20000"/>
              </a:spcBef>
              <a:buSzPct val="80000"/>
            </a:pPr>
            <a:endParaRPr lang="en-US" sz="1200" b="1">
              <a:solidFill>
                <a:srgbClr val="000066"/>
              </a:solidFill>
              <a:latin typeface="Arial" charset="0"/>
            </a:endParaRPr>
          </a:p>
          <a:p>
            <a:pPr marL="342900" indent="-342900">
              <a:lnSpc>
                <a:spcPct val="80000"/>
              </a:lnSpc>
              <a:spcBef>
                <a:spcPct val="20000"/>
              </a:spcBef>
              <a:buSzPct val="80000"/>
            </a:pPr>
            <a:r>
              <a:rPr lang="en-US" sz="1200" b="1">
                <a:solidFill>
                  <a:srgbClr val="000066"/>
                </a:solidFill>
                <a:latin typeface="Arial" charset="0"/>
              </a:rPr>
              <a:t>ProduceInteger finished producing values</a:t>
            </a:r>
          </a:p>
          <a:p>
            <a:pPr marL="342900" indent="-342900">
              <a:lnSpc>
                <a:spcPct val="80000"/>
              </a:lnSpc>
              <a:spcBef>
                <a:spcPct val="20000"/>
              </a:spcBef>
              <a:buSzPct val="80000"/>
            </a:pPr>
            <a:r>
              <a:rPr lang="en-US" sz="1200" b="1">
                <a:solidFill>
                  <a:srgbClr val="000066"/>
                </a:solidFill>
                <a:latin typeface="Arial" charset="0"/>
              </a:rPr>
              <a:t>Terminating ProduceInteger</a:t>
            </a:r>
          </a:p>
          <a:p>
            <a:pPr marL="342900" indent="-342900">
              <a:lnSpc>
                <a:spcPct val="80000"/>
              </a:lnSpc>
              <a:spcBef>
                <a:spcPct val="20000"/>
              </a:spcBef>
              <a:buSzPct val="80000"/>
            </a:pPr>
            <a:endParaRPr lang="en-US" sz="1200" b="1">
              <a:solidFill>
                <a:srgbClr val="000066"/>
              </a:solidFill>
              <a:latin typeface="Arial" charset="0"/>
            </a:endParaRPr>
          </a:p>
          <a:p>
            <a:pPr marL="342900" indent="-342900">
              <a:lnSpc>
                <a:spcPct val="80000"/>
              </a:lnSpc>
              <a:spcBef>
                <a:spcPct val="20000"/>
              </a:spcBef>
              <a:buSzPct val="80000"/>
            </a:pPr>
            <a:r>
              <a:rPr lang="en-US" sz="1200" b="1">
                <a:solidFill>
                  <a:srgbClr val="000066"/>
                </a:solidFill>
                <a:latin typeface="Arial" charset="0"/>
              </a:rPr>
              <a:t>ConsumeInteger retrieving sharedInt value 10</a:t>
            </a:r>
          </a:p>
          <a:p>
            <a:pPr marL="342900" indent="-342900">
              <a:lnSpc>
                <a:spcPct val="80000"/>
              </a:lnSpc>
              <a:spcBef>
                <a:spcPct val="20000"/>
              </a:spcBef>
              <a:buSzPct val="80000"/>
            </a:pPr>
            <a:endParaRPr lang="en-US" sz="1200" b="1">
              <a:solidFill>
                <a:srgbClr val="000066"/>
              </a:solidFill>
              <a:latin typeface="Arial" charset="0"/>
            </a:endParaRPr>
          </a:p>
          <a:p>
            <a:pPr marL="342900" indent="-342900">
              <a:lnSpc>
                <a:spcPct val="80000"/>
              </a:lnSpc>
              <a:spcBef>
                <a:spcPct val="20000"/>
              </a:spcBef>
              <a:buSzPct val="80000"/>
            </a:pPr>
            <a:r>
              <a:rPr lang="en-US" sz="1200" b="1">
                <a:solidFill>
                  <a:srgbClr val="000066"/>
                </a:solidFill>
                <a:latin typeface="Arial" charset="0"/>
              </a:rPr>
              <a:t>ConsumeInteger retrieved values totaling: 54</a:t>
            </a:r>
          </a:p>
          <a:p>
            <a:pPr marL="342900" indent="-342900">
              <a:lnSpc>
                <a:spcPct val="80000"/>
              </a:lnSpc>
              <a:spcBef>
                <a:spcPct val="20000"/>
              </a:spcBef>
              <a:buSzPct val="80000"/>
            </a:pPr>
            <a:endParaRPr lang="en-US" sz="1200" b="1">
              <a:solidFill>
                <a:srgbClr val="000066"/>
              </a:solidFill>
              <a:latin typeface="Arial" charset="0"/>
            </a:endParaRPr>
          </a:p>
          <a:p>
            <a:pPr marL="342900" indent="-342900">
              <a:lnSpc>
                <a:spcPct val="80000"/>
              </a:lnSpc>
              <a:spcBef>
                <a:spcPct val="20000"/>
              </a:spcBef>
              <a:buSzPct val="80000"/>
            </a:pPr>
            <a:r>
              <a:rPr lang="en-US" sz="1200" b="1">
                <a:solidFill>
                  <a:srgbClr val="000066"/>
                </a:solidFill>
                <a:latin typeface="Arial" charset="0"/>
              </a:rPr>
              <a:t>Terminating ConsumeInteger</a:t>
            </a:r>
          </a:p>
          <a:p>
            <a:pPr marL="342900" indent="-342900">
              <a:lnSpc>
                <a:spcPct val="80000"/>
              </a:lnSpc>
              <a:spcBef>
                <a:spcPct val="20000"/>
              </a:spcBef>
              <a:buSzPct val="80000"/>
            </a:pPr>
            <a:endParaRPr lang="en-US" sz="1200" b="1">
              <a:solidFill>
                <a:srgbClr val="000066"/>
              </a:solidFill>
              <a:latin typeface="Georgia" pitchFamily="18" charset="0"/>
            </a:endParaRPr>
          </a:p>
        </p:txBody>
      </p:sp>
      <p:sp>
        <p:nvSpPr>
          <p:cNvPr id="7"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17485928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207963" y="190500"/>
            <a:ext cx="8688387" cy="1143000"/>
          </a:xfrm>
        </p:spPr>
        <p:txBody>
          <a:bodyPr/>
          <a:lstStyle/>
          <a:p>
            <a:pPr eaLnBrk="1" hangingPunct="1">
              <a:defRPr/>
            </a:pPr>
            <a:r>
              <a:rPr lang="en-US" sz="3200" smtClean="0"/>
              <a:t>Producer Consumer Synchronized</a:t>
            </a:r>
          </a:p>
        </p:txBody>
      </p:sp>
      <p:sp>
        <p:nvSpPr>
          <p:cNvPr id="24581" name="Rectangle 3"/>
          <p:cNvSpPr>
            <a:spLocks noGrp="1" noChangeArrowheads="1"/>
          </p:cNvSpPr>
          <p:nvPr>
            <p:ph type="body" idx="1"/>
          </p:nvPr>
        </p:nvSpPr>
        <p:spPr>
          <a:xfrm>
            <a:off x="215900" y="1535113"/>
            <a:ext cx="4003675" cy="4916487"/>
          </a:xfrm>
        </p:spPr>
        <p:txBody>
          <a:bodyPr/>
          <a:lstStyle/>
          <a:p>
            <a:pPr eaLnBrk="1" hangingPunct="1">
              <a:lnSpc>
                <a:spcPct val="80000"/>
              </a:lnSpc>
              <a:buFontTx/>
              <a:buNone/>
            </a:pPr>
            <a:r>
              <a:rPr lang="en-US" sz="1200" b="1" smtClean="0">
                <a:latin typeface="Arial" charset="0"/>
              </a:rPr>
              <a:t>ProduceInteger setting sharedInt to 1</a:t>
            </a:r>
          </a:p>
          <a:p>
            <a:pPr eaLnBrk="1" hangingPunct="1">
              <a:lnSpc>
                <a:spcPct val="80000"/>
              </a:lnSpc>
              <a:buFontTx/>
              <a:buNone/>
            </a:pPr>
            <a:endParaRPr lang="en-US" sz="1200" b="1" smtClean="0">
              <a:latin typeface="Arial" charset="0"/>
            </a:endParaRPr>
          </a:p>
          <a:p>
            <a:pPr eaLnBrk="1" hangingPunct="1">
              <a:lnSpc>
                <a:spcPct val="80000"/>
              </a:lnSpc>
              <a:buFontTx/>
              <a:buNone/>
            </a:pPr>
            <a:r>
              <a:rPr lang="en-US" sz="1200" b="1" smtClean="0">
                <a:latin typeface="Arial" charset="0"/>
              </a:rPr>
              <a:t>ConsumeInteger retrieving sharedInt value 1</a:t>
            </a:r>
          </a:p>
          <a:p>
            <a:pPr eaLnBrk="1" hangingPunct="1">
              <a:lnSpc>
                <a:spcPct val="80000"/>
              </a:lnSpc>
              <a:buFontTx/>
              <a:buNone/>
            </a:pPr>
            <a:endParaRPr lang="en-US" sz="1200" b="1" smtClean="0">
              <a:latin typeface="Arial" charset="0"/>
            </a:endParaRPr>
          </a:p>
          <a:p>
            <a:pPr eaLnBrk="1" hangingPunct="1">
              <a:lnSpc>
                <a:spcPct val="80000"/>
              </a:lnSpc>
              <a:buFontTx/>
              <a:buNone/>
            </a:pPr>
            <a:r>
              <a:rPr lang="en-US" sz="1200" b="1" smtClean="0">
                <a:latin typeface="Arial" charset="0"/>
              </a:rPr>
              <a:t>ProduceInteger setting sharedInt to 2</a:t>
            </a:r>
          </a:p>
          <a:p>
            <a:pPr eaLnBrk="1" hangingPunct="1">
              <a:lnSpc>
                <a:spcPct val="80000"/>
              </a:lnSpc>
              <a:buFontTx/>
              <a:buNone/>
            </a:pPr>
            <a:endParaRPr lang="en-US" sz="1200" b="1" smtClean="0">
              <a:latin typeface="Arial" charset="0"/>
            </a:endParaRPr>
          </a:p>
          <a:p>
            <a:pPr eaLnBrk="1" hangingPunct="1">
              <a:lnSpc>
                <a:spcPct val="80000"/>
              </a:lnSpc>
              <a:buFontTx/>
              <a:buNone/>
            </a:pPr>
            <a:r>
              <a:rPr lang="en-US" sz="1200" b="1" smtClean="0">
                <a:latin typeface="Arial" charset="0"/>
              </a:rPr>
              <a:t>ConsumeInteger retrieving sharedInt value 2</a:t>
            </a:r>
          </a:p>
          <a:p>
            <a:pPr eaLnBrk="1" hangingPunct="1">
              <a:lnSpc>
                <a:spcPct val="80000"/>
              </a:lnSpc>
              <a:buFontTx/>
              <a:buNone/>
            </a:pPr>
            <a:endParaRPr lang="en-US" sz="1200" b="1" smtClean="0">
              <a:latin typeface="Arial" charset="0"/>
            </a:endParaRPr>
          </a:p>
          <a:p>
            <a:pPr eaLnBrk="1" hangingPunct="1">
              <a:lnSpc>
                <a:spcPct val="80000"/>
              </a:lnSpc>
              <a:buFontTx/>
              <a:buNone/>
            </a:pPr>
            <a:r>
              <a:rPr lang="en-US" sz="1200" b="1" smtClean="0">
                <a:latin typeface="Arial" charset="0"/>
              </a:rPr>
              <a:t>ProduceInteger setting sharedInt to 3</a:t>
            </a:r>
          </a:p>
          <a:p>
            <a:pPr eaLnBrk="1" hangingPunct="1">
              <a:lnSpc>
                <a:spcPct val="80000"/>
              </a:lnSpc>
              <a:buFontTx/>
              <a:buNone/>
            </a:pPr>
            <a:endParaRPr lang="en-US" sz="1200" b="1" smtClean="0">
              <a:latin typeface="Arial" charset="0"/>
            </a:endParaRPr>
          </a:p>
          <a:p>
            <a:pPr eaLnBrk="1" hangingPunct="1">
              <a:lnSpc>
                <a:spcPct val="80000"/>
              </a:lnSpc>
              <a:buFontTx/>
              <a:buNone/>
            </a:pPr>
            <a:r>
              <a:rPr lang="en-US" sz="1200" b="1" smtClean="0">
                <a:latin typeface="Arial" charset="0"/>
              </a:rPr>
              <a:t>ConsumeInteger retrieving sharedInt value 3</a:t>
            </a:r>
          </a:p>
          <a:p>
            <a:pPr eaLnBrk="1" hangingPunct="1">
              <a:lnSpc>
                <a:spcPct val="80000"/>
              </a:lnSpc>
              <a:buFontTx/>
              <a:buNone/>
            </a:pPr>
            <a:endParaRPr lang="en-US" sz="1200" b="1" smtClean="0">
              <a:latin typeface="Arial" charset="0"/>
            </a:endParaRPr>
          </a:p>
          <a:p>
            <a:pPr eaLnBrk="1" hangingPunct="1">
              <a:lnSpc>
                <a:spcPct val="80000"/>
              </a:lnSpc>
              <a:buFontTx/>
              <a:buNone/>
            </a:pPr>
            <a:r>
              <a:rPr lang="en-US" sz="1200" b="1" smtClean="0">
                <a:latin typeface="Arial" charset="0"/>
              </a:rPr>
              <a:t>ProduceInteger setting sharedInt to 4</a:t>
            </a:r>
          </a:p>
          <a:p>
            <a:pPr eaLnBrk="1" hangingPunct="1">
              <a:lnSpc>
                <a:spcPct val="80000"/>
              </a:lnSpc>
              <a:buFontTx/>
              <a:buNone/>
            </a:pPr>
            <a:endParaRPr lang="en-US" sz="1200" b="1" smtClean="0">
              <a:latin typeface="Arial" charset="0"/>
            </a:endParaRPr>
          </a:p>
          <a:p>
            <a:pPr eaLnBrk="1" hangingPunct="1">
              <a:lnSpc>
                <a:spcPct val="80000"/>
              </a:lnSpc>
              <a:buFontTx/>
              <a:buNone/>
            </a:pPr>
            <a:r>
              <a:rPr lang="en-US" sz="1200" b="1" smtClean="0">
                <a:latin typeface="Arial" charset="0"/>
              </a:rPr>
              <a:t>ConsumeInteger retrieving sharedInt value 4</a:t>
            </a:r>
          </a:p>
          <a:p>
            <a:pPr eaLnBrk="1" hangingPunct="1">
              <a:lnSpc>
                <a:spcPct val="80000"/>
              </a:lnSpc>
              <a:buFontTx/>
              <a:buNone/>
            </a:pPr>
            <a:endParaRPr lang="en-US" sz="1200" b="1" smtClean="0">
              <a:latin typeface="Arial" charset="0"/>
            </a:endParaRPr>
          </a:p>
          <a:p>
            <a:pPr eaLnBrk="1" hangingPunct="1">
              <a:lnSpc>
                <a:spcPct val="80000"/>
              </a:lnSpc>
              <a:buFontTx/>
              <a:buNone/>
            </a:pPr>
            <a:r>
              <a:rPr lang="en-US" sz="1200" b="1" smtClean="0">
                <a:latin typeface="Arial" charset="0"/>
              </a:rPr>
              <a:t>ProduceInteger setting sharedInt to 5</a:t>
            </a:r>
          </a:p>
          <a:p>
            <a:pPr eaLnBrk="1" hangingPunct="1">
              <a:lnSpc>
                <a:spcPct val="80000"/>
              </a:lnSpc>
              <a:buFontTx/>
              <a:buNone/>
            </a:pPr>
            <a:endParaRPr lang="en-US" sz="1200" b="1" smtClean="0">
              <a:latin typeface="Arial" charset="0"/>
            </a:endParaRPr>
          </a:p>
          <a:p>
            <a:pPr eaLnBrk="1" hangingPunct="1">
              <a:lnSpc>
                <a:spcPct val="80000"/>
              </a:lnSpc>
              <a:buFontTx/>
              <a:buNone/>
            </a:pPr>
            <a:r>
              <a:rPr lang="en-US" sz="1200" b="1" smtClean="0">
                <a:latin typeface="Arial" charset="0"/>
              </a:rPr>
              <a:t>ConsumeInteger retrieving sharedInt value 5</a:t>
            </a:r>
          </a:p>
          <a:p>
            <a:pPr eaLnBrk="1" hangingPunct="1">
              <a:lnSpc>
                <a:spcPct val="80000"/>
              </a:lnSpc>
              <a:buFontTx/>
              <a:buNone/>
            </a:pPr>
            <a:endParaRPr lang="en-US" sz="1200" b="1" smtClean="0">
              <a:latin typeface="Arial" charset="0"/>
            </a:endParaRPr>
          </a:p>
          <a:p>
            <a:pPr eaLnBrk="1" hangingPunct="1">
              <a:lnSpc>
                <a:spcPct val="80000"/>
              </a:lnSpc>
              <a:buFontTx/>
              <a:buNone/>
            </a:pPr>
            <a:r>
              <a:rPr lang="en-US" sz="1200" b="1" smtClean="0">
                <a:latin typeface="Arial" charset="0"/>
              </a:rPr>
              <a:t>ProduceInteger setting sharedInt to 6</a:t>
            </a:r>
          </a:p>
          <a:p>
            <a:pPr eaLnBrk="1" hangingPunct="1">
              <a:lnSpc>
                <a:spcPct val="80000"/>
              </a:lnSpc>
              <a:buFontTx/>
              <a:buNone/>
            </a:pPr>
            <a:endParaRPr lang="en-US" sz="1200" b="1" smtClean="0">
              <a:latin typeface="Arial" charset="0"/>
            </a:endParaRPr>
          </a:p>
          <a:p>
            <a:pPr eaLnBrk="1" hangingPunct="1">
              <a:lnSpc>
                <a:spcPct val="80000"/>
              </a:lnSpc>
              <a:buFontTx/>
              <a:buNone/>
            </a:pPr>
            <a:r>
              <a:rPr lang="en-US" sz="1200" b="1" smtClean="0">
                <a:latin typeface="Arial" charset="0"/>
              </a:rPr>
              <a:t>ConsumeInteger retrieving sharedInt value 6</a:t>
            </a:r>
          </a:p>
          <a:p>
            <a:pPr eaLnBrk="1" hangingPunct="1">
              <a:lnSpc>
                <a:spcPct val="80000"/>
              </a:lnSpc>
            </a:pPr>
            <a:endParaRPr lang="en-US" sz="1200" b="1" smtClean="0">
              <a:latin typeface="Arial" charset="0"/>
            </a:endParaRPr>
          </a:p>
        </p:txBody>
      </p:sp>
      <p:sp>
        <p:nvSpPr>
          <p:cNvPr id="24582" name="Rectangle 4"/>
          <p:cNvSpPr>
            <a:spLocks noChangeArrowheads="1"/>
          </p:cNvSpPr>
          <p:nvPr/>
        </p:nvSpPr>
        <p:spPr bwMode="auto">
          <a:xfrm>
            <a:off x="4572000" y="1497013"/>
            <a:ext cx="4038600" cy="4840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SzPct val="80000"/>
            </a:pPr>
            <a:r>
              <a:rPr lang="en-US" sz="1200" b="1">
                <a:solidFill>
                  <a:srgbClr val="000066"/>
                </a:solidFill>
                <a:latin typeface="Arial" charset="0"/>
              </a:rPr>
              <a:t>ProduceInteger setting sharedInt to 7</a:t>
            </a:r>
          </a:p>
          <a:p>
            <a:pPr marL="342900" indent="-342900">
              <a:spcBef>
                <a:spcPct val="20000"/>
              </a:spcBef>
              <a:buSzPct val="80000"/>
            </a:pPr>
            <a:endParaRPr lang="en-US" sz="1200" b="1">
              <a:solidFill>
                <a:srgbClr val="000066"/>
              </a:solidFill>
              <a:latin typeface="Arial" charset="0"/>
            </a:endParaRPr>
          </a:p>
          <a:p>
            <a:pPr marL="342900" indent="-342900">
              <a:spcBef>
                <a:spcPct val="20000"/>
              </a:spcBef>
              <a:buSzPct val="80000"/>
            </a:pPr>
            <a:r>
              <a:rPr lang="en-US" sz="1200" b="1">
                <a:solidFill>
                  <a:srgbClr val="000066"/>
                </a:solidFill>
                <a:latin typeface="Arial" charset="0"/>
              </a:rPr>
              <a:t>ConsumeInteger retrieving sharedInt value 7</a:t>
            </a:r>
          </a:p>
          <a:p>
            <a:pPr marL="342900" indent="-342900">
              <a:spcBef>
                <a:spcPct val="20000"/>
              </a:spcBef>
              <a:buSzPct val="80000"/>
            </a:pPr>
            <a:endParaRPr lang="en-US" sz="1200" b="1">
              <a:solidFill>
                <a:srgbClr val="000066"/>
              </a:solidFill>
              <a:latin typeface="Arial" charset="0"/>
            </a:endParaRPr>
          </a:p>
          <a:p>
            <a:pPr marL="342900" indent="-342900">
              <a:spcBef>
                <a:spcPct val="20000"/>
              </a:spcBef>
              <a:buSzPct val="80000"/>
            </a:pPr>
            <a:r>
              <a:rPr lang="en-US" sz="1200" b="1">
                <a:solidFill>
                  <a:srgbClr val="000066"/>
                </a:solidFill>
                <a:latin typeface="Arial" charset="0"/>
              </a:rPr>
              <a:t>ProduceInteger setting sharedInt to 8</a:t>
            </a:r>
          </a:p>
          <a:p>
            <a:pPr marL="342900" indent="-342900">
              <a:spcBef>
                <a:spcPct val="20000"/>
              </a:spcBef>
              <a:buSzPct val="80000"/>
            </a:pPr>
            <a:endParaRPr lang="en-US" sz="1200" b="1">
              <a:solidFill>
                <a:srgbClr val="000066"/>
              </a:solidFill>
              <a:latin typeface="Arial" charset="0"/>
            </a:endParaRPr>
          </a:p>
          <a:p>
            <a:pPr marL="342900" indent="-342900">
              <a:spcBef>
                <a:spcPct val="20000"/>
              </a:spcBef>
              <a:buSzPct val="80000"/>
            </a:pPr>
            <a:r>
              <a:rPr lang="en-US" sz="1200" b="1">
                <a:solidFill>
                  <a:srgbClr val="000066"/>
                </a:solidFill>
                <a:latin typeface="Arial" charset="0"/>
              </a:rPr>
              <a:t>ConsumeInteger retrieving sharedInt value 8</a:t>
            </a:r>
          </a:p>
          <a:p>
            <a:pPr marL="342900" indent="-342900">
              <a:spcBef>
                <a:spcPct val="20000"/>
              </a:spcBef>
              <a:buSzPct val="80000"/>
            </a:pPr>
            <a:endParaRPr lang="en-US" sz="1200" b="1">
              <a:solidFill>
                <a:srgbClr val="000066"/>
              </a:solidFill>
              <a:latin typeface="Arial" charset="0"/>
            </a:endParaRPr>
          </a:p>
          <a:p>
            <a:pPr marL="342900" indent="-342900">
              <a:spcBef>
                <a:spcPct val="20000"/>
              </a:spcBef>
              <a:buSzPct val="80000"/>
            </a:pPr>
            <a:r>
              <a:rPr lang="en-US" sz="1200" b="1">
                <a:solidFill>
                  <a:srgbClr val="000066"/>
                </a:solidFill>
                <a:latin typeface="Arial" charset="0"/>
              </a:rPr>
              <a:t>ProduceInteger setting sharedInt to 9</a:t>
            </a:r>
          </a:p>
          <a:p>
            <a:pPr marL="342900" indent="-342900">
              <a:spcBef>
                <a:spcPct val="20000"/>
              </a:spcBef>
              <a:buSzPct val="80000"/>
            </a:pPr>
            <a:endParaRPr lang="en-US" sz="1200" b="1">
              <a:solidFill>
                <a:srgbClr val="000066"/>
              </a:solidFill>
              <a:latin typeface="Arial" charset="0"/>
            </a:endParaRPr>
          </a:p>
          <a:p>
            <a:pPr marL="342900" indent="-342900">
              <a:spcBef>
                <a:spcPct val="20000"/>
              </a:spcBef>
              <a:buSzPct val="80000"/>
            </a:pPr>
            <a:r>
              <a:rPr lang="en-US" sz="1200" b="1">
                <a:solidFill>
                  <a:srgbClr val="000066"/>
                </a:solidFill>
                <a:latin typeface="Arial" charset="0"/>
              </a:rPr>
              <a:t>ConsumeInteger retrieving sharedInt value 9</a:t>
            </a:r>
          </a:p>
          <a:p>
            <a:pPr marL="342900" indent="-342900">
              <a:spcBef>
                <a:spcPct val="20000"/>
              </a:spcBef>
              <a:buSzPct val="80000"/>
            </a:pPr>
            <a:endParaRPr lang="en-US" sz="1200" b="1">
              <a:solidFill>
                <a:srgbClr val="000066"/>
              </a:solidFill>
              <a:latin typeface="Arial" charset="0"/>
            </a:endParaRPr>
          </a:p>
          <a:p>
            <a:pPr marL="342900" indent="-342900">
              <a:spcBef>
                <a:spcPct val="20000"/>
              </a:spcBef>
              <a:buSzPct val="80000"/>
            </a:pPr>
            <a:r>
              <a:rPr lang="en-US" sz="1200" b="1">
                <a:solidFill>
                  <a:srgbClr val="000066"/>
                </a:solidFill>
                <a:latin typeface="Arial" charset="0"/>
              </a:rPr>
              <a:t>ProduceInteger setting sharedInt to 10</a:t>
            </a:r>
          </a:p>
          <a:p>
            <a:pPr marL="342900" indent="-342900">
              <a:spcBef>
                <a:spcPct val="20000"/>
              </a:spcBef>
              <a:buSzPct val="80000"/>
            </a:pPr>
            <a:endParaRPr lang="en-US" sz="1200" b="1">
              <a:solidFill>
                <a:srgbClr val="000066"/>
              </a:solidFill>
              <a:latin typeface="Arial" charset="0"/>
            </a:endParaRPr>
          </a:p>
          <a:p>
            <a:pPr marL="342900" indent="-342900">
              <a:spcBef>
                <a:spcPct val="20000"/>
              </a:spcBef>
              <a:buSzPct val="80000"/>
            </a:pPr>
            <a:r>
              <a:rPr lang="en-US" sz="1200" b="1">
                <a:solidFill>
                  <a:srgbClr val="000066"/>
                </a:solidFill>
                <a:latin typeface="Arial" charset="0"/>
              </a:rPr>
              <a:t>ProduceInteger finished producing values</a:t>
            </a:r>
          </a:p>
          <a:p>
            <a:pPr marL="342900" indent="-342900">
              <a:spcBef>
                <a:spcPct val="20000"/>
              </a:spcBef>
              <a:buSzPct val="80000"/>
            </a:pPr>
            <a:r>
              <a:rPr lang="en-US" sz="1200" b="1">
                <a:solidFill>
                  <a:srgbClr val="000066"/>
                </a:solidFill>
                <a:latin typeface="Arial" charset="0"/>
              </a:rPr>
              <a:t>Terminating ProduceInteger</a:t>
            </a:r>
          </a:p>
          <a:p>
            <a:pPr marL="342900" indent="-342900">
              <a:spcBef>
                <a:spcPct val="20000"/>
              </a:spcBef>
              <a:buSzPct val="80000"/>
            </a:pPr>
            <a:endParaRPr lang="en-US" sz="1200" b="1">
              <a:solidFill>
                <a:srgbClr val="000066"/>
              </a:solidFill>
              <a:latin typeface="Arial" charset="0"/>
            </a:endParaRPr>
          </a:p>
          <a:p>
            <a:pPr marL="342900" indent="-342900">
              <a:spcBef>
                <a:spcPct val="20000"/>
              </a:spcBef>
              <a:buSzPct val="80000"/>
            </a:pPr>
            <a:r>
              <a:rPr lang="en-US" sz="1200" b="1">
                <a:solidFill>
                  <a:srgbClr val="000066"/>
                </a:solidFill>
                <a:latin typeface="Arial" charset="0"/>
              </a:rPr>
              <a:t>ConsumeInteger retrieving sharedInt value 10</a:t>
            </a:r>
          </a:p>
          <a:p>
            <a:pPr marL="342900" indent="-342900">
              <a:spcBef>
                <a:spcPct val="20000"/>
              </a:spcBef>
              <a:buSzPct val="80000"/>
            </a:pPr>
            <a:endParaRPr lang="en-US" sz="1200" b="1">
              <a:solidFill>
                <a:srgbClr val="000066"/>
              </a:solidFill>
              <a:latin typeface="Arial" charset="0"/>
            </a:endParaRPr>
          </a:p>
          <a:p>
            <a:pPr marL="342900" indent="-342900">
              <a:spcBef>
                <a:spcPct val="20000"/>
              </a:spcBef>
              <a:buSzPct val="80000"/>
            </a:pPr>
            <a:r>
              <a:rPr lang="en-US" sz="1200" b="1">
                <a:solidFill>
                  <a:srgbClr val="000066"/>
                </a:solidFill>
                <a:latin typeface="Arial" charset="0"/>
              </a:rPr>
              <a:t>ConsumeInteger retrieved values totaling: 55</a:t>
            </a:r>
          </a:p>
          <a:p>
            <a:pPr marL="342900" indent="-342900">
              <a:spcBef>
                <a:spcPct val="20000"/>
              </a:spcBef>
              <a:buSzPct val="80000"/>
            </a:pPr>
            <a:r>
              <a:rPr lang="en-US" sz="1200" b="1">
                <a:solidFill>
                  <a:srgbClr val="000066"/>
                </a:solidFill>
                <a:latin typeface="Arial" charset="0"/>
              </a:rPr>
              <a:t>Terminating ConsumeInteger</a:t>
            </a:r>
          </a:p>
          <a:p>
            <a:pPr marL="342900" indent="-342900">
              <a:spcBef>
                <a:spcPct val="20000"/>
              </a:spcBef>
              <a:buSzPct val="80000"/>
            </a:pPr>
            <a:endParaRPr lang="en-US" sz="1200" b="1">
              <a:solidFill>
                <a:srgbClr val="000066"/>
              </a:solidFill>
              <a:latin typeface="Arial" charset="0"/>
            </a:endParaRPr>
          </a:p>
        </p:txBody>
      </p:sp>
      <p:sp>
        <p:nvSpPr>
          <p:cNvPr id="7"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5554412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0" y="177800"/>
            <a:ext cx="9144000" cy="952500"/>
          </a:xfrm>
        </p:spPr>
        <p:txBody>
          <a:bodyPr/>
          <a:lstStyle/>
          <a:p>
            <a:pPr eaLnBrk="1" hangingPunct="1">
              <a:defRPr/>
            </a:pPr>
            <a:r>
              <a:rPr lang="en-US" sz="2800" smtClean="0"/>
              <a:t>Producer Consumer Synchronized Circular Buffer</a:t>
            </a:r>
          </a:p>
        </p:txBody>
      </p:sp>
      <p:sp>
        <p:nvSpPr>
          <p:cNvPr id="25605" name="Rectangle 3"/>
          <p:cNvSpPr>
            <a:spLocks noGrp="1" noChangeArrowheads="1"/>
          </p:cNvSpPr>
          <p:nvPr>
            <p:ph type="body" idx="1"/>
          </p:nvPr>
        </p:nvSpPr>
        <p:spPr>
          <a:xfrm>
            <a:off x="0" y="709613"/>
            <a:ext cx="8969375" cy="5805487"/>
          </a:xfrm>
        </p:spPr>
        <p:txBody>
          <a:bodyPr/>
          <a:lstStyle/>
          <a:p>
            <a:pPr eaLnBrk="1" hangingPunct="1">
              <a:lnSpc>
                <a:spcPct val="80000"/>
              </a:lnSpc>
            </a:pPr>
            <a:endParaRPr lang="en-US" sz="1100" smtClean="0">
              <a:latin typeface="Arial" charset="0"/>
            </a:endParaRPr>
          </a:p>
          <a:p>
            <a:pPr eaLnBrk="1" hangingPunct="1">
              <a:lnSpc>
                <a:spcPct val="80000"/>
              </a:lnSpc>
              <a:buFontTx/>
              <a:buNone/>
            </a:pPr>
            <a:r>
              <a:rPr lang="en-US" sz="1100" smtClean="0">
                <a:latin typeface="Arial" charset="0"/>
              </a:rPr>
              <a:t>Produced 1 into cell 0	write 1	read 0	buffer:   1 -1 -1 -1 -1</a:t>
            </a:r>
          </a:p>
          <a:p>
            <a:pPr eaLnBrk="1" hangingPunct="1">
              <a:lnSpc>
                <a:spcPct val="80000"/>
              </a:lnSpc>
              <a:buFontTx/>
              <a:buNone/>
            </a:pPr>
            <a:r>
              <a:rPr lang="en-US" sz="1100" smtClean="0">
                <a:latin typeface="Arial" charset="0"/>
              </a:rPr>
              <a:t>Produced 2 into cell 1	write 2	read 0	buffer:   1  2 -1 -1 -1</a:t>
            </a:r>
          </a:p>
          <a:p>
            <a:pPr eaLnBrk="1" hangingPunct="1">
              <a:lnSpc>
                <a:spcPct val="80000"/>
              </a:lnSpc>
              <a:buFontTx/>
              <a:buNone/>
            </a:pPr>
            <a:r>
              <a:rPr lang="en-US" sz="1100" smtClean="0">
                <a:latin typeface="Arial" charset="0"/>
              </a:rPr>
              <a:t>Consumed 1 from cell 0	write 2	read 1	buffer:   1  2 -1 -1 -1</a:t>
            </a:r>
          </a:p>
          <a:p>
            <a:pPr eaLnBrk="1" hangingPunct="1">
              <a:lnSpc>
                <a:spcPct val="80000"/>
              </a:lnSpc>
              <a:buFontTx/>
              <a:buNone/>
            </a:pPr>
            <a:r>
              <a:rPr lang="en-US" sz="1100" smtClean="0">
                <a:latin typeface="Arial" charset="0"/>
              </a:rPr>
              <a:t>Produced 3 into cell 2	write 3	read 1	buffer:   1  2  3 -1 -1</a:t>
            </a:r>
          </a:p>
          <a:p>
            <a:pPr eaLnBrk="1" hangingPunct="1">
              <a:lnSpc>
                <a:spcPct val="80000"/>
              </a:lnSpc>
              <a:buFontTx/>
              <a:buNone/>
            </a:pPr>
            <a:r>
              <a:rPr lang="en-US" sz="1100" smtClean="0">
                <a:latin typeface="Arial" charset="0"/>
              </a:rPr>
              <a:t>Produced 4 into cell 3	write 4	read 1	buffer:   1  2  3  4 -1</a:t>
            </a:r>
          </a:p>
          <a:p>
            <a:pPr eaLnBrk="1" hangingPunct="1">
              <a:lnSpc>
                <a:spcPct val="80000"/>
              </a:lnSpc>
              <a:buFontTx/>
              <a:buNone/>
            </a:pPr>
            <a:r>
              <a:rPr lang="en-US" sz="1100" smtClean="0">
                <a:latin typeface="Arial" charset="0"/>
              </a:rPr>
              <a:t>Produced 5 into cell 4	write 0	read 1	buffer:   1  2  3  4  5</a:t>
            </a:r>
          </a:p>
          <a:p>
            <a:pPr eaLnBrk="1" hangingPunct="1">
              <a:lnSpc>
                <a:spcPct val="80000"/>
              </a:lnSpc>
              <a:buFontTx/>
              <a:buNone/>
            </a:pPr>
            <a:r>
              <a:rPr lang="en-US" sz="1100" smtClean="0">
                <a:latin typeface="Arial" charset="0"/>
              </a:rPr>
              <a:t>Produced 6 into cell 0	write 1	read 1	buffer:   6  2  3  4  5</a:t>
            </a:r>
          </a:p>
          <a:p>
            <a:pPr eaLnBrk="1" hangingPunct="1">
              <a:lnSpc>
                <a:spcPct val="80000"/>
              </a:lnSpc>
              <a:buFontTx/>
              <a:buNone/>
            </a:pPr>
            <a:r>
              <a:rPr lang="en-US" sz="1100" smtClean="0">
                <a:latin typeface="Arial" charset="0"/>
              </a:rPr>
              <a:t>BUFFER FULL WAITING TO PRODUCE 7</a:t>
            </a:r>
          </a:p>
          <a:p>
            <a:pPr eaLnBrk="1" hangingPunct="1">
              <a:lnSpc>
                <a:spcPct val="80000"/>
              </a:lnSpc>
              <a:buFontTx/>
              <a:buNone/>
            </a:pPr>
            <a:r>
              <a:rPr lang="en-US" sz="1100" smtClean="0">
                <a:latin typeface="Arial" charset="0"/>
              </a:rPr>
              <a:t>Consumed 2 from cell 1	write 1	read 2	buffer:   6  2  3  4  5</a:t>
            </a:r>
          </a:p>
          <a:p>
            <a:pPr eaLnBrk="1" hangingPunct="1">
              <a:lnSpc>
                <a:spcPct val="80000"/>
              </a:lnSpc>
              <a:buFontTx/>
              <a:buNone/>
            </a:pPr>
            <a:r>
              <a:rPr lang="en-US" sz="1100" smtClean="0">
                <a:latin typeface="Arial" charset="0"/>
              </a:rPr>
              <a:t>Produced 7 into cell 1	write 2	read 2	buffer:   6  7  3  4  5</a:t>
            </a:r>
          </a:p>
          <a:p>
            <a:pPr eaLnBrk="1" hangingPunct="1">
              <a:lnSpc>
                <a:spcPct val="80000"/>
              </a:lnSpc>
              <a:buFontTx/>
              <a:buNone/>
            </a:pPr>
            <a:r>
              <a:rPr lang="en-US" sz="1100" smtClean="0">
                <a:latin typeface="Arial" charset="0"/>
              </a:rPr>
              <a:t>BUFFER FULL WAITING TO PRODUCE 8</a:t>
            </a:r>
          </a:p>
          <a:p>
            <a:pPr eaLnBrk="1" hangingPunct="1">
              <a:lnSpc>
                <a:spcPct val="80000"/>
              </a:lnSpc>
              <a:buFontTx/>
              <a:buNone/>
            </a:pPr>
            <a:r>
              <a:rPr lang="en-US" sz="1100" smtClean="0">
                <a:latin typeface="Arial" charset="0"/>
              </a:rPr>
              <a:t>Consumed 3 from cell 2	write 2	read 3	buffer:   6  7  3  4  5</a:t>
            </a:r>
          </a:p>
          <a:p>
            <a:pPr eaLnBrk="1" hangingPunct="1">
              <a:lnSpc>
                <a:spcPct val="80000"/>
              </a:lnSpc>
              <a:buFontTx/>
              <a:buNone/>
            </a:pPr>
            <a:r>
              <a:rPr lang="en-US" sz="1100" smtClean="0">
                <a:latin typeface="Arial" charset="0"/>
              </a:rPr>
              <a:t>Produced 8 into cell 2	write 3	read 3	buffer:   6  7  8  4  5</a:t>
            </a:r>
          </a:p>
          <a:p>
            <a:pPr eaLnBrk="1" hangingPunct="1">
              <a:lnSpc>
                <a:spcPct val="80000"/>
              </a:lnSpc>
              <a:buFontTx/>
              <a:buNone/>
            </a:pPr>
            <a:r>
              <a:rPr lang="en-US" sz="1100" smtClean="0">
                <a:latin typeface="Arial" charset="0"/>
              </a:rPr>
              <a:t>BUFFER FULL WAITING TO PRODUCE 9</a:t>
            </a:r>
          </a:p>
          <a:p>
            <a:pPr eaLnBrk="1" hangingPunct="1">
              <a:lnSpc>
                <a:spcPct val="80000"/>
              </a:lnSpc>
              <a:buFontTx/>
              <a:buNone/>
            </a:pPr>
            <a:r>
              <a:rPr lang="en-US" sz="1100" smtClean="0">
                <a:latin typeface="Arial" charset="0"/>
              </a:rPr>
              <a:t>Consumed 4 from cell 3	write 3	read 4	buffer:   6  7  8  4  5</a:t>
            </a:r>
          </a:p>
          <a:p>
            <a:pPr eaLnBrk="1" hangingPunct="1">
              <a:lnSpc>
                <a:spcPct val="80000"/>
              </a:lnSpc>
              <a:buFontTx/>
              <a:buNone/>
            </a:pPr>
            <a:r>
              <a:rPr lang="en-US" sz="1100" smtClean="0">
                <a:latin typeface="Arial" charset="0"/>
              </a:rPr>
              <a:t>Produced 9 into cell 3	write 4	read 4	buffer:   6  7  8  9  5</a:t>
            </a:r>
          </a:p>
          <a:p>
            <a:pPr eaLnBrk="1" hangingPunct="1">
              <a:lnSpc>
                <a:spcPct val="80000"/>
              </a:lnSpc>
              <a:buFontTx/>
              <a:buNone/>
            </a:pPr>
            <a:r>
              <a:rPr lang="en-US" sz="1100" smtClean="0">
                <a:latin typeface="Arial" charset="0"/>
              </a:rPr>
              <a:t>BUFFER FULL WAITING TO PRODUCE 10</a:t>
            </a:r>
          </a:p>
          <a:p>
            <a:pPr eaLnBrk="1" hangingPunct="1">
              <a:lnSpc>
                <a:spcPct val="80000"/>
              </a:lnSpc>
              <a:buFontTx/>
              <a:buNone/>
            </a:pPr>
            <a:r>
              <a:rPr lang="en-US" sz="1100" smtClean="0">
                <a:latin typeface="Arial" charset="0"/>
              </a:rPr>
              <a:t>Consumed 5 from cell 4	write 4	read 0	buffer:   6  7  8  9  5</a:t>
            </a:r>
          </a:p>
          <a:p>
            <a:pPr eaLnBrk="1" hangingPunct="1">
              <a:lnSpc>
                <a:spcPct val="80000"/>
              </a:lnSpc>
              <a:buFontTx/>
              <a:buNone/>
            </a:pPr>
            <a:r>
              <a:rPr lang="en-US" sz="1100" smtClean="0">
                <a:latin typeface="Arial" charset="0"/>
              </a:rPr>
              <a:t>Produced 10 into cell 4	write 0	read 0	buffer:   6  7  8  9  10</a:t>
            </a:r>
          </a:p>
          <a:p>
            <a:pPr eaLnBrk="1" hangingPunct="1">
              <a:lnSpc>
                <a:spcPct val="80000"/>
              </a:lnSpc>
              <a:buFontTx/>
              <a:buNone/>
            </a:pPr>
            <a:r>
              <a:rPr lang="en-US" sz="1100" smtClean="0">
                <a:latin typeface="Arial" charset="0"/>
              </a:rPr>
              <a:t>BUFFER FULL</a:t>
            </a:r>
          </a:p>
          <a:p>
            <a:pPr eaLnBrk="1" hangingPunct="1">
              <a:lnSpc>
                <a:spcPct val="80000"/>
              </a:lnSpc>
              <a:buFontTx/>
              <a:buNone/>
            </a:pPr>
            <a:r>
              <a:rPr lang="en-US" sz="1100" smtClean="0">
                <a:latin typeface="Arial" charset="0"/>
              </a:rPr>
              <a:t>ProduceInteger finished producing values</a:t>
            </a:r>
          </a:p>
          <a:p>
            <a:pPr eaLnBrk="1" hangingPunct="1">
              <a:lnSpc>
                <a:spcPct val="80000"/>
              </a:lnSpc>
              <a:buFontTx/>
              <a:buNone/>
            </a:pPr>
            <a:r>
              <a:rPr lang="en-US" sz="1100" smtClean="0">
                <a:latin typeface="Arial" charset="0"/>
              </a:rPr>
              <a:t>Terminating ProduceInteger</a:t>
            </a:r>
          </a:p>
          <a:p>
            <a:pPr eaLnBrk="1" hangingPunct="1">
              <a:lnSpc>
                <a:spcPct val="80000"/>
              </a:lnSpc>
              <a:buFontTx/>
              <a:buNone/>
            </a:pPr>
            <a:endParaRPr lang="en-US" sz="1100" smtClean="0">
              <a:latin typeface="Arial" charset="0"/>
            </a:endParaRPr>
          </a:p>
          <a:p>
            <a:pPr eaLnBrk="1" hangingPunct="1">
              <a:lnSpc>
                <a:spcPct val="80000"/>
              </a:lnSpc>
              <a:buFontTx/>
              <a:buNone/>
            </a:pPr>
            <a:r>
              <a:rPr lang="en-US" sz="1100" smtClean="0">
                <a:latin typeface="Arial" charset="0"/>
              </a:rPr>
              <a:t>Consumed 6 from cell 0	write 0	read 1	buffer:   6  7  8  9  10</a:t>
            </a:r>
          </a:p>
          <a:p>
            <a:pPr eaLnBrk="1" hangingPunct="1">
              <a:lnSpc>
                <a:spcPct val="80000"/>
              </a:lnSpc>
              <a:buFontTx/>
              <a:buNone/>
            </a:pPr>
            <a:r>
              <a:rPr lang="en-US" sz="1100" smtClean="0">
                <a:latin typeface="Arial" charset="0"/>
              </a:rPr>
              <a:t>Consumed 7 from cell 1	write 0	read 2	buffer:   6  7  8  9  10</a:t>
            </a:r>
          </a:p>
          <a:p>
            <a:pPr eaLnBrk="1" hangingPunct="1">
              <a:lnSpc>
                <a:spcPct val="80000"/>
              </a:lnSpc>
              <a:buFontTx/>
              <a:buNone/>
            </a:pPr>
            <a:r>
              <a:rPr lang="en-US" sz="1100" smtClean="0">
                <a:latin typeface="Arial" charset="0"/>
              </a:rPr>
              <a:t>Consumed 8 from cell 2	write 0	read 3	buffer:   6  7  8  9  10</a:t>
            </a:r>
          </a:p>
          <a:p>
            <a:pPr eaLnBrk="1" hangingPunct="1">
              <a:lnSpc>
                <a:spcPct val="80000"/>
              </a:lnSpc>
              <a:buFontTx/>
              <a:buNone/>
            </a:pPr>
            <a:r>
              <a:rPr lang="en-US" sz="1100" smtClean="0">
                <a:latin typeface="Arial" charset="0"/>
              </a:rPr>
              <a:t>Consumed 9 from cell 3	write 0	read 4	buffer:   6  7  8  9  10</a:t>
            </a:r>
          </a:p>
          <a:p>
            <a:pPr eaLnBrk="1" hangingPunct="1">
              <a:lnSpc>
                <a:spcPct val="80000"/>
              </a:lnSpc>
              <a:buFontTx/>
              <a:buNone/>
            </a:pPr>
            <a:r>
              <a:rPr lang="en-US" sz="1100" smtClean="0">
                <a:latin typeface="Arial" charset="0"/>
              </a:rPr>
              <a:t>Consumed 10 from cell 4	write 0	read 0	buffer:   6  7  8  9  10</a:t>
            </a:r>
          </a:p>
          <a:p>
            <a:pPr eaLnBrk="1" hangingPunct="1">
              <a:lnSpc>
                <a:spcPct val="80000"/>
              </a:lnSpc>
              <a:buFontTx/>
              <a:buNone/>
            </a:pPr>
            <a:r>
              <a:rPr lang="en-US" sz="1100" smtClean="0">
                <a:latin typeface="Arial" charset="0"/>
              </a:rPr>
              <a:t>BUFFER EMPTY</a:t>
            </a:r>
          </a:p>
          <a:p>
            <a:pPr eaLnBrk="1" hangingPunct="1">
              <a:lnSpc>
                <a:spcPct val="80000"/>
              </a:lnSpc>
              <a:buFontTx/>
              <a:buNone/>
            </a:pPr>
            <a:r>
              <a:rPr lang="en-US" sz="1100" smtClean="0">
                <a:latin typeface="Arial" charset="0"/>
              </a:rPr>
              <a:t>ConsumeInteger retrieved values totaling: 55</a:t>
            </a:r>
          </a:p>
          <a:p>
            <a:pPr eaLnBrk="1" hangingPunct="1">
              <a:lnSpc>
                <a:spcPct val="80000"/>
              </a:lnSpc>
              <a:buFontTx/>
              <a:buNone/>
            </a:pPr>
            <a:r>
              <a:rPr lang="en-US" sz="1100" smtClean="0">
                <a:latin typeface="Arial" charset="0"/>
              </a:rPr>
              <a:t>Terminating ConsumeInteger</a:t>
            </a:r>
          </a:p>
          <a:p>
            <a:pPr eaLnBrk="1" hangingPunct="1">
              <a:lnSpc>
                <a:spcPct val="80000"/>
              </a:lnSpc>
              <a:buFontTx/>
              <a:buNone/>
            </a:pPr>
            <a:endParaRPr lang="en-US" sz="1100" smtClean="0">
              <a:latin typeface="Arial" charset="0"/>
            </a:endParaRP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39682402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246063" y="144463"/>
            <a:ext cx="8688387" cy="1143000"/>
          </a:xfrm>
        </p:spPr>
        <p:txBody>
          <a:bodyPr/>
          <a:lstStyle/>
          <a:p>
            <a:pPr eaLnBrk="1" hangingPunct="1">
              <a:defRPr/>
            </a:pPr>
            <a:r>
              <a:rPr lang="en-US" smtClean="0"/>
              <a:t>Synchronization Hardware</a:t>
            </a:r>
          </a:p>
        </p:txBody>
      </p:sp>
      <p:sp>
        <p:nvSpPr>
          <p:cNvPr id="26629" name="Rectangle 3"/>
          <p:cNvSpPr>
            <a:spLocks noGrp="1" noChangeArrowheads="1"/>
          </p:cNvSpPr>
          <p:nvPr>
            <p:ph type="body" idx="1"/>
          </p:nvPr>
        </p:nvSpPr>
        <p:spPr>
          <a:xfrm>
            <a:off x="0" y="1150938"/>
            <a:ext cx="8969375" cy="5262562"/>
          </a:xfrm>
        </p:spPr>
        <p:txBody>
          <a:bodyPr/>
          <a:lstStyle/>
          <a:p>
            <a:pPr eaLnBrk="1" hangingPunct="1">
              <a:tabLst>
                <a:tab pos="744538" algn="l"/>
                <a:tab pos="1025525" algn="l"/>
                <a:tab pos="1260475" algn="l"/>
              </a:tabLst>
            </a:pPr>
            <a:r>
              <a:rPr lang="en-US" sz="2600" smtClean="0"/>
              <a:t>On many systems, there are simple hardware instructions that can be used in solving the CS problem</a:t>
            </a:r>
          </a:p>
          <a:p>
            <a:pPr eaLnBrk="1" hangingPunct="1">
              <a:tabLst>
                <a:tab pos="744538" algn="l"/>
                <a:tab pos="1025525" algn="l"/>
                <a:tab pos="1260475" algn="l"/>
              </a:tabLst>
            </a:pPr>
            <a:r>
              <a:rPr lang="en-US" sz="2600" smtClean="0"/>
              <a:t>If we could prevent interrupts from occurring while a shared variable was being modified the CS problem would be solved</a:t>
            </a:r>
          </a:p>
          <a:p>
            <a:pPr lvl="1" eaLnBrk="1" hangingPunct="1">
              <a:tabLst>
                <a:tab pos="744538" algn="l"/>
                <a:tab pos="1025525" algn="l"/>
                <a:tab pos="1260475" algn="l"/>
              </a:tabLst>
            </a:pPr>
            <a:r>
              <a:rPr lang="en-US" smtClean="0"/>
              <a:t>Not feasible in a multiprocessor environment – system efficiency impacted by delays in getting message to all processors not to enter their respective CSs</a:t>
            </a:r>
          </a:p>
          <a:p>
            <a:pPr eaLnBrk="1" hangingPunct="1">
              <a:tabLst>
                <a:tab pos="744538" algn="l"/>
                <a:tab pos="1025525" algn="l"/>
                <a:tab pos="1260475" algn="l"/>
              </a:tabLst>
            </a:pPr>
            <a:r>
              <a:rPr lang="en-US" sz="2600" smtClean="0"/>
              <a:t>Many computer systems provide special hardware instructions that enable testing and setting the contents of a word or swapping the contents of two words </a:t>
            </a:r>
            <a:r>
              <a:rPr lang="en-US" sz="2600" b="1" i="1" smtClean="0"/>
              <a:t>atomically</a:t>
            </a:r>
          </a:p>
          <a:p>
            <a:pPr eaLnBrk="1" hangingPunct="1">
              <a:buFontTx/>
              <a:buNone/>
              <a:tabLst>
                <a:tab pos="744538" algn="l"/>
                <a:tab pos="1025525" algn="l"/>
                <a:tab pos="1260475" algn="l"/>
              </a:tabLst>
            </a:pPr>
            <a:r>
              <a:rPr lang="en-US" sz="2400" smtClean="0"/>
              <a:t>	</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30281662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215900" y="279400"/>
            <a:ext cx="8674100" cy="1143000"/>
          </a:xfrm>
        </p:spPr>
        <p:txBody>
          <a:bodyPr/>
          <a:lstStyle/>
          <a:p>
            <a:pPr eaLnBrk="1" hangingPunct="1">
              <a:defRPr/>
            </a:pPr>
            <a:r>
              <a:rPr lang="en-US" smtClean="0"/>
              <a:t>TestAndSet() Instruction</a:t>
            </a:r>
          </a:p>
        </p:txBody>
      </p:sp>
      <p:sp>
        <p:nvSpPr>
          <p:cNvPr id="27653" name="Rectangle 3"/>
          <p:cNvSpPr>
            <a:spLocks noGrp="1" noChangeArrowheads="1"/>
          </p:cNvSpPr>
          <p:nvPr>
            <p:ph type="body" idx="1"/>
          </p:nvPr>
        </p:nvSpPr>
        <p:spPr/>
        <p:txBody>
          <a:bodyPr/>
          <a:lstStyle/>
          <a:p>
            <a:pPr eaLnBrk="1" hangingPunct="1"/>
            <a:r>
              <a:rPr lang="en-US" sz="3200" b="1" smtClean="0">
                <a:solidFill>
                  <a:srgbClr val="EB0505"/>
                </a:solidFill>
                <a:latin typeface="Courier New" pitchFamily="49" charset="0"/>
              </a:rPr>
              <a:t>TestAndSet</a:t>
            </a:r>
            <a:r>
              <a:rPr lang="en-US" b="1" smtClean="0">
                <a:latin typeface="Courier New" pitchFamily="49" charset="0"/>
              </a:rPr>
              <a:t> - </a:t>
            </a:r>
            <a:r>
              <a:rPr lang="en-US" smtClean="0"/>
              <a:t>test and modify the content of a word atomically.</a:t>
            </a:r>
          </a:p>
          <a:p>
            <a:pPr lvl="1" eaLnBrk="1" hangingPunct="1"/>
            <a:r>
              <a:rPr lang="en-US" sz="2500" smtClean="0"/>
              <a:t>If two </a:t>
            </a:r>
            <a:r>
              <a:rPr lang="en-US" sz="2500" b="1" smtClean="0">
                <a:latin typeface="Courier New" pitchFamily="49" charset="0"/>
              </a:rPr>
              <a:t>TestAndSet</a:t>
            </a:r>
            <a:r>
              <a:rPr lang="en-US" sz="2500" smtClean="0"/>
              <a:t> instructions are executed simultaneously (i.e., in a multiprocessor environment) they will be executed sequentially in some arbitrary order</a:t>
            </a:r>
            <a:r>
              <a:rPr lang="en-US" smtClean="0"/>
              <a:t>		</a:t>
            </a:r>
          </a:p>
          <a:p>
            <a:pPr eaLnBrk="1" hangingPunct="1"/>
            <a:endParaRPr lang="en-US" smtClean="0"/>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3937727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07963" y="153988"/>
            <a:ext cx="8936037" cy="1143000"/>
          </a:xfrm>
        </p:spPr>
        <p:txBody>
          <a:bodyPr/>
          <a:lstStyle/>
          <a:p>
            <a:pPr eaLnBrk="1" hangingPunct="1">
              <a:defRPr/>
            </a:pPr>
            <a:r>
              <a:rPr lang="en-US" smtClean="0"/>
              <a:t>Mutual Exclusion with Test-and-Set</a:t>
            </a:r>
          </a:p>
        </p:txBody>
      </p:sp>
      <p:sp>
        <p:nvSpPr>
          <p:cNvPr id="28677" name="Rectangle 3"/>
          <p:cNvSpPr>
            <a:spLocks noGrp="1" noChangeArrowheads="1"/>
          </p:cNvSpPr>
          <p:nvPr>
            <p:ph type="body" idx="1"/>
          </p:nvPr>
        </p:nvSpPr>
        <p:spPr>
          <a:xfrm>
            <a:off x="139700" y="1020763"/>
            <a:ext cx="8829675" cy="4941887"/>
          </a:xfrm>
          <a:noFill/>
        </p:spPr>
        <p:txBody>
          <a:bodyPr>
            <a:normAutofit lnSpcReduction="10000"/>
          </a:bodyPr>
          <a:lstStyle/>
          <a:p>
            <a:pPr eaLnBrk="1" hangingPunct="1">
              <a:lnSpc>
                <a:spcPct val="80000"/>
              </a:lnSpc>
              <a:tabLst>
                <a:tab pos="1433513" algn="l"/>
                <a:tab pos="1714500" algn="l"/>
                <a:tab pos="2058988" algn="l"/>
              </a:tabLst>
            </a:pPr>
            <a:r>
              <a:rPr lang="en-US" sz="2000" smtClean="0"/>
              <a:t>Shared data: </a:t>
            </a:r>
            <a:br>
              <a:rPr lang="en-US" sz="2000" smtClean="0"/>
            </a:br>
            <a:r>
              <a:rPr lang="en-US" sz="2000" smtClean="0"/>
              <a:t>	</a:t>
            </a:r>
            <a:r>
              <a:rPr lang="en-US" sz="2000" b="1" smtClean="0">
                <a:latin typeface="Courier New" pitchFamily="49" charset="0"/>
              </a:rPr>
              <a:t>boolean lock = FALSE;</a:t>
            </a:r>
            <a:br>
              <a:rPr lang="en-US" sz="2000" b="1" smtClean="0">
                <a:latin typeface="Courier New" pitchFamily="49" charset="0"/>
              </a:rPr>
            </a:br>
            <a:endParaRPr lang="en-US" sz="2000" b="1" smtClean="0">
              <a:latin typeface="Courier New" pitchFamily="49" charset="0"/>
            </a:endParaRPr>
          </a:p>
          <a:p>
            <a:pPr eaLnBrk="1" hangingPunct="1">
              <a:lnSpc>
                <a:spcPct val="80000"/>
              </a:lnSpc>
              <a:tabLst>
                <a:tab pos="1433513" algn="l"/>
                <a:tab pos="1714500" algn="l"/>
                <a:tab pos="2058988" algn="l"/>
              </a:tabLst>
            </a:pPr>
            <a:r>
              <a:rPr lang="en-US" sz="2000" smtClean="0"/>
              <a:t>Both operations are indivisible - the CPU locks the memory bus to prohibit other CPUs from accessing memory until it is done</a:t>
            </a:r>
            <a:r>
              <a:rPr lang="en-US" sz="2000" b="1" smtClean="0">
                <a:latin typeface="Courier New" pitchFamily="49" charset="0"/>
              </a:rPr>
              <a:t> </a:t>
            </a:r>
          </a:p>
          <a:p>
            <a:pPr eaLnBrk="1" hangingPunct="1">
              <a:lnSpc>
                <a:spcPct val="80000"/>
              </a:lnSpc>
              <a:buFontTx/>
              <a:buNone/>
              <a:tabLst>
                <a:tab pos="1433513" algn="l"/>
                <a:tab pos="1714500" algn="l"/>
                <a:tab pos="2058988" algn="l"/>
              </a:tabLst>
            </a:pPr>
            <a:r>
              <a:rPr lang="en-US" sz="2000" b="1" smtClean="0">
                <a:latin typeface="Courier New" pitchFamily="49" charset="0"/>
              </a:rPr>
              <a:t>		boolean TestAndSet(boolean &amp;target) {</a:t>
            </a:r>
          </a:p>
          <a:p>
            <a:pPr eaLnBrk="1" hangingPunct="1">
              <a:lnSpc>
                <a:spcPct val="80000"/>
              </a:lnSpc>
              <a:buFontTx/>
              <a:buNone/>
              <a:tabLst>
                <a:tab pos="1433513" algn="l"/>
                <a:tab pos="1714500" algn="l"/>
                <a:tab pos="2058988" algn="l"/>
              </a:tabLst>
            </a:pPr>
            <a:r>
              <a:rPr lang="en-US" sz="2000" b="1" smtClean="0">
                <a:latin typeface="Courier New" pitchFamily="49" charset="0"/>
              </a:rPr>
              <a:t>			boolean rv = target; //operation 1</a:t>
            </a:r>
          </a:p>
          <a:p>
            <a:pPr eaLnBrk="1" hangingPunct="1">
              <a:lnSpc>
                <a:spcPct val="80000"/>
              </a:lnSpc>
              <a:buFontTx/>
              <a:buNone/>
              <a:tabLst>
                <a:tab pos="1433513" algn="l"/>
                <a:tab pos="1714500" algn="l"/>
                <a:tab pos="2058988" algn="l"/>
              </a:tabLst>
            </a:pPr>
            <a:r>
              <a:rPr lang="en-US" sz="2000" b="1" smtClean="0">
                <a:latin typeface="Courier New" pitchFamily="49" charset="0"/>
              </a:rPr>
              <a:t>			target = TRUE;       //operation 2</a:t>
            </a:r>
          </a:p>
          <a:p>
            <a:pPr eaLnBrk="1" hangingPunct="1">
              <a:lnSpc>
                <a:spcPct val="80000"/>
              </a:lnSpc>
              <a:buFontTx/>
              <a:buNone/>
              <a:tabLst>
                <a:tab pos="1433513" algn="l"/>
                <a:tab pos="1714500" algn="l"/>
                <a:tab pos="2058988" algn="l"/>
              </a:tabLst>
            </a:pPr>
            <a:r>
              <a:rPr lang="en-US" sz="2000" b="1" smtClean="0">
                <a:latin typeface="Courier New" pitchFamily="49" charset="0"/>
              </a:rPr>
              <a:t>			return rv;</a:t>
            </a:r>
          </a:p>
          <a:p>
            <a:pPr eaLnBrk="1" hangingPunct="1">
              <a:lnSpc>
                <a:spcPct val="80000"/>
              </a:lnSpc>
              <a:buFontTx/>
              <a:buNone/>
              <a:tabLst>
                <a:tab pos="1433513" algn="l"/>
                <a:tab pos="1714500" algn="l"/>
                <a:tab pos="2058988" algn="l"/>
              </a:tabLst>
            </a:pPr>
            <a:r>
              <a:rPr lang="en-US" sz="2000" b="1" smtClean="0">
                <a:latin typeface="Courier New" pitchFamily="49" charset="0"/>
              </a:rPr>
              <a:t>		}</a:t>
            </a:r>
            <a:endParaRPr lang="en-US" sz="700" b="1" smtClean="0">
              <a:latin typeface="Courier New" pitchFamily="49" charset="0"/>
            </a:endParaRPr>
          </a:p>
          <a:p>
            <a:pPr eaLnBrk="1" hangingPunct="1">
              <a:lnSpc>
                <a:spcPct val="80000"/>
              </a:lnSpc>
              <a:tabLst>
                <a:tab pos="1433513" algn="l"/>
                <a:tab pos="1714500" algn="l"/>
                <a:tab pos="2058988" algn="l"/>
              </a:tabLst>
            </a:pPr>
            <a:r>
              <a:rPr lang="en-US" sz="2000" smtClean="0"/>
              <a:t>Process </a:t>
            </a:r>
            <a:r>
              <a:rPr lang="en-US" sz="2000" i="1" smtClean="0"/>
              <a:t>P</a:t>
            </a:r>
            <a:r>
              <a:rPr lang="en-US" sz="2000" i="1" baseline="-25000" smtClean="0"/>
              <a:t>i</a:t>
            </a:r>
            <a:endParaRPr lang="en-US" sz="2000" smtClean="0"/>
          </a:p>
          <a:p>
            <a:pPr eaLnBrk="1" hangingPunct="1">
              <a:lnSpc>
                <a:spcPct val="80000"/>
              </a:lnSpc>
              <a:buFontTx/>
              <a:buNone/>
              <a:tabLst>
                <a:tab pos="1433513" algn="l"/>
                <a:tab pos="1714500" algn="l"/>
                <a:tab pos="2058988" algn="l"/>
              </a:tabLst>
            </a:pPr>
            <a:r>
              <a:rPr lang="en-US" sz="2000" smtClean="0"/>
              <a:t>		</a:t>
            </a:r>
            <a:r>
              <a:rPr lang="en-US" sz="2000" b="1" smtClean="0">
                <a:latin typeface="Courier New" pitchFamily="49" charset="0"/>
              </a:rPr>
              <a:t>do {</a:t>
            </a:r>
          </a:p>
          <a:p>
            <a:pPr eaLnBrk="1" hangingPunct="1">
              <a:lnSpc>
                <a:spcPct val="80000"/>
              </a:lnSpc>
              <a:buFontTx/>
              <a:buNone/>
              <a:tabLst>
                <a:tab pos="1433513" algn="l"/>
                <a:tab pos="1714500" algn="l"/>
                <a:tab pos="2058988" algn="l"/>
              </a:tabLst>
            </a:pPr>
            <a:r>
              <a:rPr lang="en-US" sz="2000" b="1" smtClean="0">
                <a:latin typeface="Courier New" pitchFamily="49" charset="0"/>
              </a:rPr>
              <a:t>			while (TestAndSet(lock));</a:t>
            </a:r>
          </a:p>
          <a:p>
            <a:pPr eaLnBrk="1" hangingPunct="1">
              <a:lnSpc>
                <a:spcPct val="80000"/>
              </a:lnSpc>
              <a:buFontTx/>
              <a:buNone/>
              <a:tabLst>
                <a:tab pos="1433513" algn="l"/>
                <a:tab pos="1714500" algn="l"/>
                <a:tab pos="2058988" algn="l"/>
              </a:tabLst>
            </a:pPr>
            <a:r>
              <a:rPr lang="en-US" sz="2000" b="1" smtClean="0">
                <a:latin typeface="Courier New" pitchFamily="49" charset="0"/>
              </a:rPr>
              <a:t>				</a:t>
            </a:r>
            <a:r>
              <a:rPr lang="en-US" sz="2000" b="1" smtClean="0">
                <a:solidFill>
                  <a:srgbClr val="EB0505"/>
                </a:solidFill>
                <a:latin typeface="Courier New" pitchFamily="49" charset="0"/>
              </a:rPr>
              <a:t>critical section</a:t>
            </a:r>
          </a:p>
          <a:p>
            <a:pPr eaLnBrk="1" hangingPunct="1">
              <a:lnSpc>
                <a:spcPct val="80000"/>
              </a:lnSpc>
              <a:buFontTx/>
              <a:buNone/>
              <a:tabLst>
                <a:tab pos="1433513" algn="l"/>
                <a:tab pos="1714500" algn="l"/>
                <a:tab pos="2058988" algn="l"/>
              </a:tabLst>
            </a:pPr>
            <a:r>
              <a:rPr lang="en-US" sz="2000" b="1" smtClean="0">
                <a:latin typeface="Courier New" pitchFamily="49" charset="0"/>
              </a:rPr>
              <a:t>			lock = FALSE;</a:t>
            </a:r>
          </a:p>
          <a:p>
            <a:pPr eaLnBrk="1" hangingPunct="1">
              <a:lnSpc>
                <a:spcPct val="80000"/>
              </a:lnSpc>
              <a:buFontTx/>
              <a:buNone/>
              <a:tabLst>
                <a:tab pos="1433513" algn="l"/>
                <a:tab pos="1714500" algn="l"/>
                <a:tab pos="2058988" algn="l"/>
              </a:tabLst>
            </a:pPr>
            <a:r>
              <a:rPr lang="en-US" sz="2000" b="1" smtClean="0">
                <a:latin typeface="Courier New" pitchFamily="49" charset="0"/>
              </a:rPr>
              <a:t>				remainder section</a:t>
            </a:r>
          </a:p>
          <a:p>
            <a:pPr eaLnBrk="1" hangingPunct="1">
              <a:lnSpc>
                <a:spcPct val="80000"/>
              </a:lnSpc>
              <a:buFontTx/>
              <a:buNone/>
              <a:tabLst>
                <a:tab pos="1433513" algn="l"/>
                <a:tab pos="1714500" algn="l"/>
                <a:tab pos="2058988" algn="l"/>
              </a:tabLst>
            </a:pPr>
            <a:r>
              <a:rPr lang="en-US" sz="2000" b="1" smtClean="0">
                <a:latin typeface="Courier New" pitchFamily="49" charset="0"/>
              </a:rPr>
              <a:t>		}</a:t>
            </a:r>
          </a:p>
          <a:p>
            <a:pPr eaLnBrk="1" hangingPunct="1">
              <a:lnSpc>
                <a:spcPct val="80000"/>
              </a:lnSpc>
              <a:buFontTx/>
              <a:buNone/>
              <a:tabLst>
                <a:tab pos="1433513" algn="l"/>
                <a:tab pos="1714500" algn="l"/>
                <a:tab pos="2058988" algn="l"/>
              </a:tabLst>
            </a:pPr>
            <a:endParaRPr lang="en-US" sz="1800" b="1" smtClean="0">
              <a:latin typeface="Courier New" pitchFamily="49" charset="0"/>
            </a:endParaRP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4534423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217488" y="163513"/>
            <a:ext cx="8688387" cy="904875"/>
          </a:xfrm>
        </p:spPr>
        <p:txBody>
          <a:bodyPr/>
          <a:lstStyle/>
          <a:p>
            <a:pPr eaLnBrk="1" hangingPunct="1">
              <a:defRPr/>
            </a:pPr>
            <a:r>
              <a:rPr lang="en-US" smtClean="0"/>
              <a:t>Mutual Exclusion with Swap</a:t>
            </a:r>
          </a:p>
        </p:txBody>
      </p:sp>
      <p:sp>
        <p:nvSpPr>
          <p:cNvPr id="29701" name="Rectangle 3"/>
          <p:cNvSpPr>
            <a:spLocks noGrp="1" noChangeArrowheads="1"/>
          </p:cNvSpPr>
          <p:nvPr>
            <p:ph type="body" idx="1"/>
          </p:nvPr>
        </p:nvSpPr>
        <p:spPr>
          <a:xfrm>
            <a:off x="0" y="1020763"/>
            <a:ext cx="8969375" cy="5437187"/>
          </a:xfrm>
          <a:noFill/>
        </p:spPr>
        <p:txBody>
          <a:bodyPr/>
          <a:lstStyle/>
          <a:p>
            <a:pPr eaLnBrk="1" hangingPunct="1">
              <a:lnSpc>
                <a:spcPct val="80000"/>
              </a:lnSpc>
              <a:tabLst>
                <a:tab pos="1433513" algn="l"/>
                <a:tab pos="1714500" algn="l"/>
                <a:tab pos="2058988" algn="l"/>
              </a:tabLst>
            </a:pPr>
            <a:r>
              <a:rPr lang="en-US" sz="2400" smtClean="0"/>
              <a:t>Atomically swap two variables.</a:t>
            </a:r>
            <a:br>
              <a:rPr lang="en-US" sz="2400" smtClean="0"/>
            </a:br>
            <a:r>
              <a:rPr lang="en-US" sz="1800" smtClean="0"/>
              <a:t> </a:t>
            </a:r>
            <a:r>
              <a:rPr lang="en-US" sz="1800" b="1" smtClean="0">
                <a:latin typeface="Courier New" pitchFamily="49" charset="0"/>
              </a:rPr>
              <a:t>void Swap(boolean &amp;a, boolean &amp;b) {</a:t>
            </a:r>
          </a:p>
          <a:p>
            <a:pPr eaLnBrk="1" hangingPunct="1">
              <a:lnSpc>
                <a:spcPct val="80000"/>
              </a:lnSpc>
              <a:buFontTx/>
              <a:buNone/>
              <a:tabLst>
                <a:tab pos="1433513" algn="l"/>
                <a:tab pos="1714500" algn="l"/>
                <a:tab pos="2058988" algn="l"/>
              </a:tabLst>
            </a:pPr>
            <a:r>
              <a:rPr lang="en-US" sz="1800" b="1" smtClean="0">
                <a:latin typeface="Courier New" pitchFamily="49" charset="0"/>
              </a:rPr>
              <a:t>	  boolean temp = a;</a:t>
            </a:r>
          </a:p>
          <a:p>
            <a:pPr eaLnBrk="1" hangingPunct="1">
              <a:lnSpc>
                <a:spcPct val="80000"/>
              </a:lnSpc>
              <a:buFontTx/>
              <a:buNone/>
              <a:tabLst>
                <a:tab pos="1433513" algn="l"/>
                <a:tab pos="1714500" algn="l"/>
                <a:tab pos="2058988" algn="l"/>
              </a:tabLst>
            </a:pPr>
            <a:r>
              <a:rPr lang="en-US" sz="1800" b="1" smtClean="0">
                <a:latin typeface="Courier New" pitchFamily="49" charset="0"/>
              </a:rPr>
              <a:t>	  a = b;</a:t>
            </a:r>
          </a:p>
          <a:p>
            <a:pPr eaLnBrk="1" hangingPunct="1">
              <a:lnSpc>
                <a:spcPct val="80000"/>
              </a:lnSpc>
              <a:buFontTx/>
              <a:buNone/>
              <a:tabLst>
                <a:tab pos="1433513" algn="l"/>
                <a:tab pos="1714500" algn="l"/>
                <a:tab pos="2058988" algn="l"/>
              </a:tabLst>
            </a:pPr>
            <a:r>
              <a:rPr lang="en-US" sz="1800" b="1" smtClean="0">
                <a:latin typeface="Courier New" pitchFamily="49" charset="0"/>
              </a:rPr>
              <a:t>	  b = temp;</a:t>
            </a:r>
          </a:p>
          <a:p>
            <a:pPr eaLnBrk="1" hangingPunct="1">
              <a:lnSpc>
                <a:spcPct val="80000"/>
              </a:lnSpc>
              <a:buFontTx/>
              <a:buNone/>
              <a:tabLst>
                <a:tab pos="1433513" algn="l"/>
                <a:tab pos="1714500" algn="l"/>
                <a:tab pos="2058988" algn="l"/>
              </a:tabLst>
            </a:pPr>
            <a:r>
              <a:rPr lang="en-US" sz="1800" b="1" smtClean="0">
                <a:latin typeface="Courier New" pitchFamily="49" charset="0"/>
              </a:rPr>
              <a:t>	}</a:t>
            </a:r>
          </a:p>
          <a:p>
            <a:pPr eaLnBrk="1" hangingPunct="1">
              <a:lnSpc>
                <a:spcPct val="80000"/>
              </a:lnSpc>
              <a:tabLst>
                <a:tab pos="1433513" algn="l"/>
                <a:tab pos="1714500" algn="l"/>
                <a:tab pos="2058988" algn="l"/>
              </a:tabLst>
            </a:pPr>
            <a:endParaRPr lang="en-US" sz="1800" smtClean="0"/>
          </a:p>
          <a:p>
            <a:pPr eaLnBrk="1" hangingPunct="1">
              <a:lnSpc>
                <a:spcPct val="80000"/>
              </a:lnSpc>
              <a:tabLst>
                <a:tab pos="1433513" algn="l"/>
                <a:tab pos="1714500" algn="l"/>
                <a:tab pos="2058988" algn="l"/>
              </a:tabLst>
            </a:pPr>
            <a:r>
              <a:rPr lang="en-US" sz="1800" smtClean="0"/>
              <a:t>Process </a:t>
            </a:r>
            <a:r>
              <a:rPr lang="en-US" sz="1800" i="1" smtClean="0"/>
              <a:t>P</a:t>
            </a:r>
            <a:r>
              <a:rPr lang="en-US" sz="1800" i="1" baseline="-25000" smtClean="0"/>
              <a:t>i</a:t>
            </a:r>
            <a:endParaRPr lang="en-US" sz="1800" smtClean="0"/>
          </a:p>
          <a:p>
            <a:pPr eaLnBrk="1" hangingPunct="1">
              <a:lnSpc>
                <a:spcPct val="80000"/>
              </a:lnSpc>
              <a:buFontTx/>
              <a:buNone/>
              <a:tabLst>
                <a:tab pos="1433513" algn="l"/>
                <a:tab pos="1714500" algn="l"/>
                <a:tab pos="2058988" algn="l"/>
              </a:tabLst>
            </a:pPr>
            <a:r>
              <a:rPr lang="en-US" sz="1800" smtClean="0"/>
              <a:t>	 </a:t>
            </a:r>
            <a:r>
              <a:rPr lang="en-US" sz="1800" b="1" smtClean="0">
                <a:latin typeface="Courier New" pitchFamily="49" charset="0"/>
              </a:rPr>
              <a:t>do {</a:t>
            </a:r>
          </a:p>
          <a:p>
            <a:pPr eaLnBrk="1" hangingPunct="1">
              <a:lnSpc>
                <a:spcPct val="80000"/>
              </a:lnSpc>
              <a:buFontTx/>
              <a:buNone/>
              <a:tabLst>
                <a:tab pos="1433513" algn="l"/>
                <a:tab pos="1714500" algn="l"/>
                <a:tab pos="2058988" algn="l"/>
              </a:tabLst>
            </a:pPr>
            <a:r>
              <a:rPr lang="en-US" sz="1800" b="1" smtClean="0">
                <a:latin typeface="Courier New" pitchFamily="49" charset="0"/>
              </a:rPr>
              <a:t>	  key = TRUE;</a:t>
            </a:r>
          </a:p>
          <a:p>
            <a:pPr eaLnBrk="1" hangingPunct="1">
              <a:lnSpc>
                <a:spcPct val="80000"/>
              </a:lnSpc>
              <a:buFontTx/>
              <a:buNone/>
              <a:tabLst>
                <a:tab pos="1433513" algn="l"/>
                <a:tab pos="1714500" algn="l"/>
                <a:tab pos="2058988" algn="l"/>
              </a:tabLst>
            </a:pPr>
            <a:r>
              <a:rPr lang="en-US" sz="1800" smtClean="0">
                <a:latin typeface="Courier New" pitchFamily="49" charset="0"/>
              </a:rPr>
              <a:t>	   </a:t>
            </a:r>
            <a:r>
              <a:rPr lang="en-US" sz="1400" smtClean="0">
                <a:latin typeface="Courier New" pitchFamily="49" charset="0"/>
              </a:rPr>
              <a:t>//each process has a local boolean variable</a:t>
            </a:r>
          </a:p>
          <a:p>
            <a:pPr eaLnBrk="1" hangingPunct="1">
              <a:lnSpc>
                <a:spcPct val="80000"/>
              </a:lnSpc>
              <a:buFontTx/>
              <a:buNone/>
              <a:tabLst>
                <a:tab pos="1433513" algn="l"/>
                <a:tab pos="1714500" algn="l"/>
                <a:tab pos="2058988" algn="l"/>
              </a:tabLst>
            </a:pPr>
            <a:r>
              <a:rPr lang="en-US" sz="1400" smtClean="0">
                <a:latin typeface="Courier New" pitchFamily="49" charset="0"/>
              </a:rPr>
              <a:t>       //when lock is false, “while” loop ends and enters CS</a:t>
            </a:r>
          </a:p>
          <a:p>
            <a:pPr eaLnBrk="1" hangingPunct="1">
              <a:lnSpc>
                <a:spcPct val="80000"/>
              </a:lnSpc>
              <a:buFontTx/>
              <a:buNone/>
              <a:tabLst>
                <a:tab pos="1433513" algn="l"/>
                <a:tab pos="1714500" algn="l"/>
                <a:tab pos="2058988" algn="l"/>
              </a:tabLst>
            </a:pPr>
            <a:r>
              <a:rPr lang="en-US" sz="1400" smtClean="0">
                <a:latin typeface="Courier New" pitchFamily="49" charset="0"/>
              </a:rPr>
              <a:t>       //Swap sets lock to true so other processes are blocked</a:t>
            </a:r>
          </a:p>
          <a:p>
            <a:pPr eaLnBrk="1" hangingPunct="1">
              <a:lnSpc>
                <a:spcPct val="80000"/>
              </a:lnSpc>
              <a:buFontTx/>
              <a:buNone/>
              <a:tabLst>
                <a:tab pos="1433513" algn="l"/>
                <a:tab pos="1714500" algn="l"/>
                <a:tab pos="2058988" algn="l"/>
              </a:tabLst>
            </a:pPr>
            <a:r>
              <a:rPr lang="en-US" sz="1800" b="1" smtClean="0">
                <a:latin typeface="Courier New" pitchFamily="49" charset="0"/>
              </a:rPr>
              <a:t>	  while (key = = TRUE)</a:t>
            </a:r>
          </a:p>
          <a:p>
            <a:pPr eaLnBrk="1" hangingPunct="1">
              <a:lnSpc>
                <a:spcPct val="80000"/>
              </a:lnSpc>
              <a:buFontTx/>
              <a:buNone/>
              <a:tabLst>
                <a:tab pos="1433513" algn="l"/>
                <a:tab pos="1714500" algn="l"/>
                <a:tab pos="2058988" algn="l"/>
              </a:tabLst>
            </a:pPr>
            <a:r>
              <a:rPr lang="en-US" sz="1800" b="1" smtClean="0">
                <a:latin typeface="Courier New" pitchFamily="49" charset="0"/>
              </a:rPr>
              <a:t>		 Swap(lock,key);</a:t>
            </a:r>
          </a:p>
          <a:p>
            <a:pPr eaLnBrk="1" hangingPunct="1">
              <a:lnSpc>
                <a:spcPct val="80000"/>
              </a:lnSpc>
              <a:buFontTx/>
              <a:buNone/>
              <a:tabLst>
                <a:tab pos="1433513" algn="l"/>
                <a:tab pos="1714500" algn="l"/>
                <a:tab pos="2058988" algn="l"/>
              </a:tabLst>
            </a:pPr>
            <a:r>
              <a:rPr lang="en-US" sz="1800" b="1" smtClean="0">
                <a:latin typeface="Courier New" pitchFamily="49" charset="0"/>
              </a:rPr>
              <a:t>	  </a:t>
            </a:r>
            <a:r>
              <a:rPr lang="en-US" sz="1800" b="1" smtClean="0">
                <a:solidFill>
                  <a:srgbClr val="EB0505"/>
                </a:solidFill>
                <a:latin typeface="Courier New" pitchFamily="49" charset="0"/>
              </a:rPr>
              <a:t>critical section</a:t>
            </a:r>
          </a:p>
          <a:p>
            <a:pPr eaLnBrk="1" hangingPunct="1">
              <a:lnSpc>
                <a:spcPct val="80000"/>
              </a:lnSpc>
              <a:buFontTx/>
              <a:buNone/>
              <a:tabLst>
                <a:tab pos="1433513" algn="l"/>
                <a:tab pos="1714500" algn="l"/>
                <a:tab pos="2058988" algn="l"/>
              </a:tabLst>
            </a:pPr>
            <a:r>
              <a:rPr lang="en-US" sz="1800" b="1" smtClean="0">
                <a:latin typeface="Courier New" pitchFamily="49" charset="0"/>
              </a:rPr>
              <a:t>	  lock = FALSE;</a:t>
            </a:r>
          </a:p>
          <a:p>
            <a:pPr eaLnBrk="1" hangingPunct="1">
              <a:lnSpc>
                <a:spcPct val="80000"/>
              </a:lnSpc>
              <a:buFontTx/>
              <a:buNone/>
              <a:tabLst>
                <a:tab pos="1433513" algn="l"/>
                <a:tab pos="1714500" algn="l"/>
                <a:tab pos="2058988" algn="l"/>
              </a:tabLst>
            </a:pPr>
            <a:r>
              <a:rPr lang="en-US" sz="1800" b="1" smtClean="0">
                <a:latin typeface="Courier New" pitchFamily="49" charset="0"/>
              </a:rPr>
              <a:t>	  remainder section</a:t>
            </a:r>
          </a:p>
          <a:p>
            <a:pPr eaLnBrk="1" hangingPunct="1">
              <a:lnSpc>
                <a:spcPct val="80000"/>
              </a:lnSpc>
              <a:buFontTx/>
              <a:buNone/>
              <a:tabLst>
                <a:tab pos="1433513" algn="l"/>
                <a:tab pos="1714500" algn="l"/>
                <a:tab pos="2058988" algn="l"/>
              </a:tabLst>
            </a:pPr>
            <a:r>
              <a:rPr lang="en-US" sz="1800" b="1" smtClean="0">
                <a:latin typeface="Courier New" pitchFamily="49" charset="0"/>
              </a:rPr>
              <a:t>	}while (TRUE);</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23925306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195263" y="214313"/>
            <a:ext cx="8688387" cy="1143000"/>
          </a:xfrm>
        </p:spPr>
        <p:txBody>
          <a:bodyPr/>
          <a:lstStyle/>
          <a:p>
            <a:pPr eaLnBrk="1" hangingPunct="1">
              <a:defRPr/>
            </a:pPr>
            <a:r>
              <a:rPr lang="en-US" smtClean="0"/>
              <a:t>Hardware Synchronization</a:t>
            </a:r>
          </a:p>
        </p:txBody>
      </p:sp>
      <p:sp>
        <p:nvSpPr>
          <p:cNvPr id="30725" name="Rectangle 3"/>
          <p:cNvSpPr>
            <a:spLocks noGrp="1" noChangeArrowheads="1"/>
          </p:cNvSpPr>
          <p:nvPr>
            <p:ph type="body" idx="1"/>
          </p:nvPr>
        </p:nvSpPr>
        <p:spPr>
          <a:xfrm>
            <a:off x="0" y="1217613"/>
            <a:ext cx="9144000" cy="5310187"/>
          </a:xfrm>
        </p:spPr>
        <p:txBody>
          <a:bodyPr/>
          <a:lstStyle/>
          <a:p>
            <a:pPr eaLnBrk="1" hangingPunct="1">
              <a:lnSpc>
                <a:spcPct val="90000"/>
              </a:lnSpc>
            </a:pPr>
            <a:r>
              <a:rPr lang="en-US" sz="2700" smtClean="0"/>
              <a:t>Advantages</a:t>
            </a:r>
          </a:p>
          <a:p>
            <a:pPr lvl="1" eaLnBrk="1" hangingPunct="1">
              <a:lnSpc>
                <a:spcPct val="90000"/>
              </a:lnSpc>
            </a:pPr>
            <a:r>
              <a:rPr lang="en-US" sz="2100" smtClean="0"/>
              <a:t>Applicable to any number of processes on either a single processor or multiple processors sharing main memory</a:t>
            </a:r>
          </a:p>
          <a:p>
            <a:pPr lvl="1" eaLnBrk="1" hangingPunct="1">
              <a:lnSpc>
                <a:spcPct val="90000"/>
              </a:lnSpc>
            </a:pPr>
            <a:r>
              <a:rPr lang="en-US" sz="2100" smtClean="0"/>
              <a:t>Simple and therefore easy to verify</a:t>
            </a:r>
          </a:p>
          <a:p>
            <a:pPr lvl="1" eaLnBrk="1" hangingPunct="1">
              <a:lnSpc>
                <a:spcPct val="90000"/>
              </a:lnSpc>
            </a:pPr>
            <a:r>
              <a:rPr lang="en-US" sz="2100" smtClean="0"/>
              <a:t>Can be used to support multiple critical section; each CS has its own variable</a:t>
            </a:r>
          </a:p>
          <a:p>
            <a:pPr eaLnBrk="1" hangingPunct="1">
              <a:lnSpc>
                <a:spcPct val="90000"/>
              </a:lnSpc>
            </a:pPr>
            <a:r>
              <a:rPr lang="en-US" sz="2700" smtClean="0"/>
              <a:t>Disadvantages</a:t>
            </a:r>
          </a:p>
          <a:p>
            <a:pPr lvl="1" eaLnBrk="1" hangingPunct="1">
              <a:lnSpc>
                <a:spcPct val="90000"/>
              </a:lnSpc>
            </a:pPr>
            <a:r>
              <a:rPr lang="en-US" sz="2100" smtClean="0"/>
              <a:t>Busy waiting is employed, consumes processor time</a:t>
            </a:r>
          </a:p>
          <a:p>
            <a:pPr lvl="1" eaLnBrk="1" hangingPunct="1">
              <a:lnSpc>
                <a:spcPct val="90000"/>
              </a:lnSpc>
            </a:pPr>
            <a:r>
              <a:rPr lang="en-US" sz="2100" smtClean="0"/>
              <a:t>Starvation is possible since selection of the next process to run waiting on that variable is arbitrary</a:t>
            </a:r>
          </a:p>
          <a:p>
            <a:pPr lvl="1" eaLnBrk="1" hangingPunct="1">
              <a:lnSpc>
                <a:spcPct val="90000"/>
              </a:lnSpc>
            </a:pPr>
            <a:r>
              <a:rPr lang="en-US" sz="2100" smtClean="0"/>
              <a:t>Deadlock is possible on a single processor machine – P1 executes special instruction and enters CS. P1 is interrupted and P2, which has a higher priority, gets the CPU. P2 can’t execute its CS since P1 is still in its CS – P2 goes into a busy waiting loop. P1,however, will not be dispatched because it has a lower priority than another ready process, P2.</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4258237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88963" y="0"/>
            <a:ext cx="7772400" cy="1143000"/>
          </a:xfrm>
        </p:spPr>
        <p:txBody>
          <a:bodyPr/>
          <a:lstStyle/>
          <a:p>
            <a:pPr eaLnBrk="1" hangingPunct="1">
              <a:defRPr/>
            </a:pPr>
            <a:r>
              <a:rPr lang="en-US" smtClean="0"/>
              <a:t>Background</a:t>
            </a:r>
          </a:p>
        </p:txBody>
      </p:sp>
      <p:sp>
        <p:nvSpPr>
          <p:cNvPr id="4101" name="Rectangle 3"/>
          <p:cNvSpPr>
            <a:spLocks noGrp="1" noChangeArrowheads="1"/>
          </p:cNvSpPr>
          <p:nvPr>
            <p:ph type="body" idx="1"/>
          </p:nvPr>
        </p:nvSpPr>
        <p:spPr>
          <a:xfrm>
            <a:off x="0" y="944563"/>
            <a:ext cx="9144000" cy="5456237"/>
          </a:xfrm>
        </p:spPr>
        <p:txBody>
          <a:bodyPr/>
          <a:lstStyle/>
          <a:p>
            <a:pPr eaLnBrk="1" hangingPunct="1"/>
            <a:r>
              <a:rPr lang="en-US" sz="2400" dirty="0" smtClean="0"/>
              <a:t>Cooperating processes provide information sharing and computation speedup. </a:t>
            </a:r>
          </a:p>
          <a:p>
            <a:pPr lvl="1" eaLnBrk="1" hangingPunct="1"/>
            <a:r>
              <a:rPr lang="en-US" sz="2100" dirty="0" smtClean="0"/>
              <a:t>However, it can affect or be affected by other processes executing in the system.</a:t>
            </a:r>
          </a:p>
          <a:p>
            <a:pPr eaLnBrk="1" hangingPunct="1"/>
            <a:r>
              <a:rPr lang="en-US" sz="2400" dirty="0" smtClean="0"/>
              <a:t>Concurrent access to shared data may result in data inconsistency.</a:t>
            </a:r>
          </a:p>
          <a:p>
            <a:pPr eaLnBrk="1" hangingPunct="1"/>
            <a:r>
              <a:rPr lang="en-US" sz="2400" dirty="0" smtClean="0"/>
              <a:t>Maintaining data consistency requires mechanisms to ensure the orderly execution of cooperating processes.</a:t>
            </a:r>
          </a:p>
          <a:p>
            <a:pPr eaLnBrk="1" hangingPunct="1"/>
            <a:r>
              <a:rPr lang="en-US" sz="2400" dirty="0" smtClean="0"/>
              <a:t>Shared-memory solution to bounded-buffer problem allows at most </a:t>
            </a:r>
            <a:r>
              <a:rPr lang="en-US" sz="2400" i="1" dirty="0" smtClean="0"/>
              <a:t>n </a:t>
            </a:r>
            <a:r>
              <a:rPr lang="en-US" sz="2400" dirty="0" smtClean="0"/>
              <a:t>– 1 items in buffer at the same time.  A solution, where all </a:t>
            </a:r>
            <a:r>
              <a:rPr lang="en-US" sz="2400" i="1" dirty="0" smtClean="0"/>
              <a:t>n </a:t>
            </a:r>
            <a:r>
              <a:rPr lang="en-US" sz="2400" dirty="0" smtClean="0"/>
              <a:t>buffers are used is not simple.</a:t>
            </a:r>
          </a:p>
          <a:p>
            <a:pPr lvl="1" eaLnBrk="1" hangingPunct="1"/>
            <a:r>
              <a:rPr lang="en-US" sz="2100" dirty="0" smtClean="0"/>
              <a:t>Suppose that we modify the producer-consumer code by adding a variable </a:t>
            </a:r>
            <a:r>
              <a:rPr lang="en-US" sz="2100" i="1" dirty="0" smtClean="0">
                <a:solidFill>
                  <a:srgbClr val="EB0505"/>
                </a:solidFill>
              </a:rPr>
              <a:t>counter</a:t>
            </a:r>
            <a:r>
              <a:rPr lang="en-US" sz="2100" dirty="0" smtClean="0"/>
              <a:t>, initialized to 0 and incremented each time a new item is added to the buffer</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42865122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88913" y="115888"/>
            <a:ext cx="8955087" cy="1143000"/>
          </a:xfrm>
        </p:spPr>
        <p:txBody>
          <a:bodyPr/>
          <a:lstStyle/>
          <a:p>
            <a:pPr eaLnBrk="1" hangingPunct="1">
              <a:defRPr/>
            </a:pPr>
            <a:r>
              <a:rPr lang="en-US" smtClean="0"/>
              <a:t>Semaphores – Dijkstra (1965)</a:t>
            </a:r>
          </a:p>
        </p:txBody>
      </p:sp>
      <p:sp>
        <p:nvSpPr>
          <p:cNvPr id="31749" name="Rectangle 3"/>
          <p:cNvSpPr>
            <a:spLocks noGrp="1" noChangeArrowheads="1"/>
          </p:cNvSpPr>
          <p:nvPr>
            <p:ph type="body" idx="1"/>
          </p:nvPr>
        </p:nvSpPr>
        <p:spPr>
          <a:xfrm>
            <a:off x="0" y="1135063"/>
            <a:ext cx="9144000" cy="5278437"/>
          </a:xfrm>
        </p:spPr>
        <p:txBody>
          <a:bodyPr/>
          <a:lstStyle/>
          <a:p>
            <a:pPr eaLnBrk="1" hangingPunct="1">
              <a:lnSpc>
                <a:spcPct val="90000"/>
              </a:lnSpc>
              <a:tabLst>
                <a:tab pos="1597025" algn="l"/>
                <a:tab pos="2576513" algn="l"/>
              </a:tabLst>
            </a:pPr>
            <a:r>
              <a:rPr lang="en-US" sz="2200" smtClean="0"/>
              <a:t>Synchronization tool that does not require busy waiting (spinlock).</a:t>
            </a:r>
          </a:p>
          <a:p>
            <a:pPr eaLnBrk="1" hangingPunct="1">
              <a:lnSpc>
                <a:spcPct val="90000"/>
              </a:lnSpc>
              <a:tabLst>
                <a:tab pos="1597025" algn="l"/>
                <a:tab pos="2576513" algn="l"/>
              </a:tabLst>
            </a:pPr>
            <a:r>
              <a:rPr lang="en-US" sz="2200" smtClean="0"/>
              <a:t>Easier to generalize to more complex problems</a:t>
            </a:r>
          </a:p>
          <a:p>
            <a:pPr eaLnBrk="1" hangingPunct="1">
              <a:lnSpc>
                <a:spcPct val="90000"/>
              </a:lnSpc>
              <a:tabLst>
                <a:tab pos="1597025" algn="l"/>
                <a:tab pos="2576513" algn="l"/>
              </a:tabLst>
            </a:pPr>
            <a:r>
              <a:rPr lang="en-US" sz="2200" smtClean="0"/>
              <a:t>When one process modifies the semaphore value, no other process can simultaneously modify that same semaphore value </a:t>
            </a:r>
          </a:p>
          <a:p>
            <a:pPr eaLnBrk="1" hangingPunct="1">
              <a:lnSpc>
                <a:spcPct val="90000"/>
              </a:lnSpc>
              <a:tabLst>
                <a:tab pos="1597025" algn="l"/>
                <a:tab pos="2576513" algn="l"/>
              </a:tabLst>
            </a:pPr>
            <a:r>
              <a:rPr lang="en-US" sz="2200" b="1" smtClean="0"/>
              <a:t>Semaphore</a:t>
            </a:r>
            <a:r>
              <a:rPr lang="en-US" sz="2200" smtClean="0"/>
              <a:t> </a:t>
            </a:r>
            <a:r>
              <a:rPr lang="en-US" sz="2200" i="1" smtClean="0"/>
              <a:t>S</a:t>
            </a:r>
            <a:r>
              <a:rPr lang="en-US" sz="2400" smtClean="0"/>
              <a:t> </a:t>
            </a:r>
          </a:p>
          <a:p>
            <a:pPr lvl="1" eaLnBrk="1" hangingPunct="1">
              <a:lnSpc>
                <a:spcPct val="90000"/>
              </a:lnSpc>
              <a:tabLst>
                <a:tab pos="1597025" algn="l"/>
                <a:tab pos="2576513" algn="l"/>
              </a:tabLst>
            </a:pPr>
            <a:r>
              <a:rPr lang="en-US" sz="1800" smtClean="0"/>
              <a:t>initialized to a non-negative integer value</a:t>
            </a:r>
          </a:p>
          <a:p>
            <a:pPr lvl="1" eaLnBrk="1" hangingPunct="1">
              <a:lnSpc>
                <a:spcPct val="90000"/>
              </a:lnSpc>
              <a:tabLst>
                <a:tab pos="1597025" algn="l"/>
                <a:tab pos="2576513" algn="l"/>
              </a:tabLst>
            </a:pPr>
            <a:r>
              <a:rPr lang="en-US" sz="1800" b="1" i="1" smtClean="0"/>
              <a:t>wait</a:t>
            </a:r>
            <a:r>
              <a:rPr lang="en-US" sz="1800" smtClean="0"/>
              <a:t> operation decrements the semaphore value (P – proberen:to test)</a:t>
            </a:r>
          </a:p>
          <a:p>
            <a:pPr lvl="2" eaLnBrk="1" hangingPunct="1">
              <a:lnSpc>
                <a:spcPct val="90000"/>
              </a:lnSpc>
              <a:tabLst>
                <a:tab pos="1597025" algn="l"/>
                <a:tab pos="2576513" algn="l"/>
              </a:tabLst>
            </a:pPr>
            <a:r>
              <a:rPr lang="en-US" sz="1800" smtClean="0"/>
              <a:t>If the value becomes negative then the process is blocked</a:t>
            </a:r>
          </a:p>
          <a:p>
            <a:pPr lvl="1" eaLnBrk="1" hangingPunct="1">
              <a:lnSpc>
                <a:spcPct val="90000"/>
              </a:lnSpc>
              <a:tabLst>
                <a:tab pos="1597025" algn="l"/>
                <a:tab pos="2576513" algn="l"/>
              </a:tabLst>
            </a:pPr>
            <a:r>
              <a:rPr lang="en-US" sz="1800" b="1" i="1" smtClean="0"/>
              <a:t>signal</a:t>
            </a:r>
            <a:r>
              <a:rPr lang="en-US" sz="1800" smtClean="0"/>
              <a:t> operation increments the semaphore value (V- verhogen:to increment)</a:t>
            </a:r>
          </a:p>
          <a:p>
            <a:pPr lvl="2" eaLnBrk="1" hangingPunct="1">
              <a:lnSpc>
                <a:spcPct val="90000"/>
              </a:lnSpc>
              <a:tabLst>
                <a:tab pos="1597025" algn="l"/>
                <a:tab pos="2576513" algn="l"/>
              </a:tabLst>
            </a:pPr>
            <a:r>
              <a:rPr lang="en-US" sz="1800" smtClean="0"/>
              <a:t>If the value is not positive then a process blocked by a </a:t>
            </a:r>
            <a:r>
              <a:rPr lang="en-US" sz="1800" b="1" i="1" smtClean="0"/>
              <a:t>wait</a:t>
            </a:r>
            <a:r>
              <a:rPr lang="en-US" sz="1800" smtClean="0"/>
              <a:t> is unblocked</a:t>
            </a:r>
          </a:p>
          <a:p>
            <a:pPr lvl="1" eaLnBrk="1" hangingPunct="1">
              <a:lnSpc>
                <a:spcPct val="90000"/>
              </a:lnSpc>
              <a:tabLst>
                <a:tab pos="1597025" algn="l"/>
                <a:tab pos="2576513" algn="l"/>
              </a:tabLst>
            </a:pPr>
            <a:r>
              <a:rPr lang="en-US" sz="1800" smtClean="0"/>
              <a:t>A queue is used to hold the processes waiting on the semaphore and they are removed in a FIFO order</a:t>
            </a:r>
          </a:p>
          <a:p>
            <a:pPr eaLnBrk="1" hangingPunct="1">
              <a:lnSpc>
                <a:spcPct val="90000"/>
              </a:lnSpc>
              <a:tabLst>
                <a:tab pos="1597025" algn="l"/>
                <a:tab pos="2576513" algn="l"/>
              </a:tabLst>
            </a:pPr>
            <a:r>
              <a:rPr lang="en-US" sz="2200" b="1" i="1" smtClean="0">
                <a:sym typeface="Symbol" pitchFamily="18" charset="2"/>
              </a:rPr>
              <a:t>Strong </a:t>
            </a:r>
            <a:r>
              <a:rPr lang="en-US" sz="2200" smtClean="0">
                <a:sym typeface="Symbol" pitchFamily="18" charset="2"/>
              </a:rPr>
              <a:t>semaphore</a:t>
            </a:r>
            <a:r>
              <a:rPr lang="en-US" sz="2200" b="1" smtClean="0">
                <a:sym typeface="Symbol" pitchFamily="18" charset="2"/>
              </a:rPr>
              <a:t> </a:t>
            </a:r>
            <a:r>
              <a:rPr lang="en-US" sz="2200" smtClean="0">
                <a:sym typeface="Symbol" pitchFamily="18" charset="2"/>
              </a:rPr>
              <a:t>specifies the order in which processes are removed from the queue and guarantees freedom from starvation, a </a:t>
            </a:r>
            <a:r>
              <a:rPr lang="en-US" sz="2200" b="1" i="1" smtClean="0">
                <a:sym typeface="Symbol" pitchFamily="18" charset="2"/>
              </a:rPr>
              <a:t>weak</a:t>
            </a:r>
            <a:r>
              <a:rPr lang="en-US" sz="2200" smtClean="0">
                <a:sym typeface="Symbol" pitchFamily="18" charset="2"/>
              </a:rPr>
              <a:t> semaphore does not specify an order and may be subject to starvation</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19958869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215900" y="254000"/>
            <a:ext cx="8674100" cy="1143000"/>
          </a:xfrm>
        </p:spPr>
        <p:txBody>
          <a:bodyPr/>
          <a:lstStyle/>
          <a:p>
            <a:pPr eaLnBrk="1" hangingPunct="1">
              <a:defRPr/>
            </a:pPr>
            <a:r>
              <a:rPr lang="en-US" smtClean="0"/>
              <a:t>Two Types of Semaphores</a:t>
            </a:r>
          </a:p>
        </p:txBody>
      </p:sp>
      <p:sp>
        <p:nvSpPr>
          <p:cNvPr id="32773" name="Rectangle 3"/>
          <p:cNvSpPr>
            <a:spLocks noGrp="1" noChangeArrowheads="1"/>
          </p:cNvSpPr>
          <p:nvPr>
            <p:ph type="body" idx="1"/>
          </p:nvPr>
        </p:nvSpPr>
        <p:spPr>
          <a:xfrm>
            <a:off x="203200" y="1384300"/>
            <a:ext cx="8699500" cy="4978400"/>
          </a:xfrm>
        </p:spPr>
        <p:txBody>
          <a:bodyPr>
            <a:normAutofit lnSpcReduction="10000"/>
          </a:bodyPr>
          <a:lstStyle/>
          <a:p>
            <a:pPr eaLnBrk="1" hangingPunct="1"/>
            <a:r>
              <a:rPr lang="en-US" b="1" i="1" smtClean="0"/>
              <a:t>Counting</a:t>
            </a:r>
            <a:r>
              <a:rPr lang="en-US" b="1" smtClean="0"/>
              <a:t> semaphore</a:t>
            </a:r>
            <a:r>
              <a:rPr lang="en-US" smtClean="0"/>
              <a:t> – integer value can range over an unrestricted domain.</a:t>
            </a:r>
          </a:p>
          <a:p>
            <a:pPr lvl="1" eaLnBrk="1" hangingPunct="1"/>
            <a:r>
              <a:rPr lang="en-US" b="1" i="1" smtClean="0"/>
              <a:t>full</a:t>
            </a:r>
            <a:r>
              <a:rPr lang="en-US" b="1" smtClean="0"/>
              <a:t>:</a:t>
            </a:r>
            <a:r>
              <a:rPr lang="en-US" smtClean="0"/>
              <a:t> counts the number of slots that are full </a:t>
            </a:r>
          </a:p>
          <a:p>
            <a:pPr lvl="1" eaLnBrk="1" hangingPunct="1"/>
            <a:r>
              <a:rPr lang="en-US" b="1" i="1" smtClean="0"/>
              <a:t>empty:</a:t>
            </a:r>
            <a:r>
              <a:rPr lang="en-US" smtClean="0"/>
              <a:t> counts the number of slots empty</a:t>
            </a:r>
          </a:p>
          <a:p>
            <a:pPr eaLnBrk="1" hangingPunct="1"/>
            <a:r>
              <a:rPr lang="en-US" b="1" i="1" smtClean="0"/>
              <a:t>Binary</a:t>
            </a:r>
            <a:r>
              <a:rPr lang="en-US" smtClean="0"/>
              <a:t> </a:t>
            </a:r>
            <a:r>
              <a:rPr lang="en-US" b="1" i="1" smtClean="0"/>
              <a:t>semaphore</a:t>
            </a:r>
            <a:r>
              <a:rPr lang="en-US" smtClean="0"/>
              <a:t> – integer value can range only between 0 and 1; can be simpler to implement.</a:t>
            </a:r>
          </a:p>
          <a:p>
            <a:pPr lvl="1" eaLnBrk="1" hangingPunct="1"/>
            <a:r>
              <a:rPr lang="en-US" b="1" i="1" smtClean="0"/>
              <a:t>mutex:</a:t>
            </a:r>
            <a:r>
              <a:rPr lang="en-US" smtClean="0"/>
              <a:t> makes sure the producer and consumer don’t access the buffer at the same time</a:t>
            </a:r>
          </a:p>
          <a:p>
            <a:pPr eaLnBrk="1" hangingPunct="1"/>
            <a:r>
              <a:rPr lang="en-US" b="1" smtClean="0">
                <a:latin typeface="Courier New" pitchFamily="49" charset="0"/>
              </a:rPr>
              <a:t>Wait()</a:t>
            </a:r>
            <a:r>
              <a:rPr lang="en-US" smtClean="0"/>
              <a:t> and </a:t>
            </a:r>
            <a:r>
              <a:rPr lang="en-US" b="1" smtClean="0">
                <a:latin typeface="Courier New" pitchFamily="49" charset="0"/>
              </a:rPr>
              <a:t>Signal()</a:t>
            </a:r>
            <a:r>
              <a:rPr lang="en-US" smtClean="0"/>
              <a:t> are performed atomically</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25521900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188913" y="115888"/>
            <a:ext cx="8955087" cy="1143000"/>
          </a:xfrm>
        </p:spPr>
        <p:txBody>
          <a:bodyPr/>
          <a:lstStyle/>
          <a:p>
            <a:pPr eaLnBrk="1" hangingPunct="1">
              <a:defRPr/>
            </a:pPr>
            <a:r>
              <a:rPr lang="en-US" smtClean="0"/>
              <a:t>Semaphores – Dijkstra (1965)</a:t>
            </a:r>
          </a:p>
        </p:txBody>
      </p:sp>
      <p:sp>
        <p:nvSpPr>
          <p:cNvPr id="33797" name="Rectangle 3"/>
          <p:cNvSpPr>
            <a:spLocks noGrp="1" noChangeArrowheads="1"/>
          </p:cNvSpPr>
          <p:nvPr>
            <p:ph type="body" idx="1"/>
          </p:nvPr>
        </p:nvSpPr>
        <p:spPr>
          <a:xfrm>
            <a:off x="0" y="1135063"/>
            <a:ext cx="9144000" cy="5278437"/>
          </a:xfrm>
        </p:spPr>
        <p:txBody>
          <a:bodyPr/>
          <a:lstStyle/>
          <a:p>
            <a:pPr eaLnBrk="1" hangingPunct="1">
              <a:lnSpc>
                <a:spcPct val="90000"/>
              </a:lnSpc>
              <a:tabLst>
                <a:tab pos="1597025" algn="l"/>
                <a:tab pos="2576513" algn="l"/>
              </a:tabLst>
            </a:pPr>
            <a:r>
              <a:rPr lang="en-US" smtClean="0"/>
              <a:t>Original implementation used busy waiting</a:t>
            </a:r>
          </a:p>
          <a:p>
            <a:pPr lvl="1" eaLnBrk="1" hangingPunct="1">
              <a:lnSpc>
                <a:spcPct val="90000"/>
              </a:lnSpc>
              <a:buFont typeface="Wingdings" pitchFamily="2" charset="2"/>
              <a:buNone/>
              <a:tabLst>
                <a:tab pos="1597025" algn="l"/>
                <a:tab pos="2576513" algn="l"/>
              </a:tabLst>
            </a:pPr>
            <a:r>
              <a:rPr lang="en-US" sz="1800" b="1" smtClean="0">
                <a:solidFill>
                  <a:srgbClr val="EB0505"/>
                </a:solidFill>
                <a:latin typeface="Courier New" pitchFamily="49" charset="0"/>
                <a:sym typeface="Symbol" pitchFamily="18" charset="2"/>
              </a:rPr>
              <a:t>wait</a:t>
            </a:r>
            <a:r>
              <a:rPr lang="en-US" sz="1800" b="1" smtClean="0">
                <a:latin typeface="Courier New" pitchFamily="49" charset="0"/>
                <a:sym typeface="Symbol" pitchFamily="18" charset="2"/>
              </a:rPr>
              <a:t> (S) {					  </a:t>
            </a:r>
            <a:r>
              <a:rPr lang="en-US" sz="1800" b="1" smtClean="0">
                <a:solidFill>
                  <a:srgbClr val="EB0505"/>
                </a:solidFill>
                <a:latin typeface="Courier New" pitchFamily="49" charset="0"/>
                <a:sym typeface="Symbol" pitchFamily="18" charset="2"/>
              </a:rPr>
              <a:t>signal</a:t>
            </a:r>
            <a:r>
              <a:rPr lang="en-US" sz="1800" b="1" smtClean="0">
                <a:latin typeface="Courier New" pitchFamily="49" charset="0"/>
                <a:sym typeface="Symbol" pitchFamily="18" charset="2"/>
              </a:rPr>
              <a:t> (S) { </a:t>
            </a:r>
          </a:p>
          <a:p>
            <a:pPr lvl="1" eaLnBrk="1" hangingPunct="1">
              <a:lnSpc>
                <a:spcPct val="90000"/>
              </a:lnSpc>
              <a:buFont typeface="Wingdings" pitchFamily="2" charset="2"/>
              <a:buNone/>
              <a:tabLst>
                <a:tab pos="1597025" algn="l"/>
                <a:tab pos="2576513" algn="l"/>
              </a:tabLst>
            </a:pPr>
            <a:r>
              <a:rPr lang="en-US" sz="1800" b="1" smtClean="0">
                <a:latin typeface="Courier New" pitchFamily="49" charset="0"/>
                <a:sym typeface="Symbol" pitchFamily="18" charset="2"/>
              </a:rPr>
              <a:t>   while S &lt;= 0 ; // no-op        	S++;</a:t>
            </a:r>
          </a:p>
          <a:p>
            <a:pPr lvl="1" eaLnBrk="1" hangingPunct="1">
              <a:lnSpc>
                <a:spcPct val="90000"/>
              </a:lnSpc>
              <a:buFont typeface="Wingdings" pitchFamily="2" charset="2"/>
              <a:buNone/>
              <a:tabLst>
                <a:tab pos="1597025" algn="l"/>
                <a:tab pos="2576513" algn="l"/>
              </a:tabLst>
            </a:pPr>
            <a:r>
              <a:rPr lang="en-US" sz="1800" b="1" smtClean="0">
                <a:latin typeface="Courier New" pitchFamily="49" charset="0"/>
                <a:sym typeface="Symbol" pitchFamily="18" charset="2"/>
              </a:rPr>
              <a:t>     S--; 					  }</a:t>
            </a:r>
          </a:p>
          <a:p>
            <a:pPr lvl="1" eaLnBrk="1" hangingPunct="1">
              <a:lnSpc>
                <a:spcPct val="90000"/>
              </a:lnSpc>
              <a:buFont typeface="Wingdings" pitchFamily="2" charset="2"/>
              <a:buNone/>
              <a:tabLst>
                <a:tab pos="1597025" algn="l"/>
                <a:tab pos="2576513" algn="l"/>
              </a:tabLst>
            </a:pPr>
            <a:r>
              <a:rPr lang="en-US" sz="1800" b="1" smtClean="0">
                <a:latin typeface="Courier New" pitchFamily="49" charset="0"/>
                <a:sym typeface="Symbol" pitchFamily="18" charset="2"/>
              </a:rPr>
              <a:t>  }</a:t>
            </a:r>
          </a:p>
          <a:p>
            <a:pPr lvl="1" eaLnBrk="1" hangingPunct="1">
              <a:lnSpc>
                <a:spcPct val="90000"/>
              </a:lnSpc>
              <a:buFont typeface="Wingdings" pitchFamily="2" charset="2"/>
              <a:buNone/>
              <a:tabLst>
                <a:tab pos="1597025" algn="l"/>
                <a:tab pos="2576513" algn="l"/>
              </a:tabLst>
            </a:pPr>
            <a:r>
              <a:rPr lang="en-US" sz="1800" b="1" smtClean="0">
                <a:latin typeface="Courier New" pitchFamily="49" charset="0"/>
                <a:sym typeface="Symbol" pitchFamily="18" charset="2"/>
              </a:rPr>
              <a:t>        </a:t>
            </a:r>
          </a:p>
          <a:p>
            <a:pPr eaLnBrk="1" hangingPunct="1">
              <a:lnSpc>
                <a:spcPct val="90000"/>
              </a:lnSpc>
              <a:tabLst>
                <a:tab pos="1597025" algn="l"/>
                <a:tab pos="2576513" algn="l"/>
              </a:tabLst>
            </a:pPr>
            <a:r>
              <a:rPr lang="en-US" sz="2400" smtClean="0"/>
              <a:t>Semaphore value never got below 0</a:t>
            </a:r>
          </a:p>
          <a:p>
            <a:pPr eaLnBrk="1" hangingPunct="1">
              <a:lnSpc>
                <a:spcPct val="90000"/>
              </a:lnSpc>
              <a:tabLst>
                <a:tab pos="1597025" algn="l"/>
                <a:tab pos="2576513" algn="l"/>
              </a:tabLst>
            </a:pPr>
            <a:r>
              <a:rPr lang="en-US" sz="2400" smtClean="0"/>
              <a:t>It is limited to the critical sections which should be short sections</a:t>
            </a:r>
          </a:p>
          <a:p>
            <a:pPr lvl="2" eaLnBrk="1" hangingPunct="1">
              <a:lnSpc>
                <a:spcPct val="90000"/>
              </a:lnSpc>
              <a:tabLst>
                <a:tab pos="1597025" algn="l"/>
                <a:tab pos="2576513" algn="l"/>
              </a:tabLst>
            </a:pPr>
            <a:r>
              <a:rPr lang="en-US" smtClean="0"/>
              <a:t>There will be little busy waiting if critical section rarely occupied</a:t>
            </a:r>
          </a:p>
          <a:p>
            <a:pPr eaLnBrk="1" hangingPunct="1">
              <a:lnSpc>
                <a:spcPct val="90000"/>
              </a:lnSpc>
              <a:tabLst>
                <a:tab pos="1597025" algn="l"/>
                <a:tab pos="2576513" algn="l"/>
              </a:tabLst>
            </a:pPr>
            <a:r>
              <a:rPr lang="en-US" sz="2400" smtClean="0"/>
              <a:t>Note that application programs whose critical sections may be long or almost always occupied are not good candidates for busy waiting.</a:t>
            </a:r>
          </a:p>
          <a:p>
            <a:pPr eaLnBrk="1" hangingPunct="1">
              <a:lnSpc>
                <a:spcPct val="90000"/>
              </a:lnSpc>
              <a:tabLst>
                <a:tab pos="1597025" algn="l"/>
                <a:tab pos="2576513" algn="l"/>
              </a:tabLst>
            </a:pPr>
            <a:endParaRPr lang="en-US" sz="1800" b="1" smtClean="0">
              <a:latin typeface="Courier New" pitchFamily="49" charset="0"/>
              <a:sym typeface="Symbol" pitchFamily="18" charset="2"/>
            </a:endParaRPr>
          </a:p>
        </p:txBody>
      </p:sp>
      <p:sp>
        <p:nvSpPr>
          <p:cNvPr id="33798" name="Line 4"/>
          <p:cNvSpPr>
            <a:spLocks noChangeShapeType="1"/>
          </p:cNvSpPr>
          <p:nvPr/>
        </p:nvSpPr>
        <p:spPr bwMode="auto">
          <a:xfrm>
            <a:off x="5295900" y="1752600"/>
            <a:ext cx="0" cy="1333500"/>
          </a:xfrm>
          <a:prstGeom prst="line">
            <a:avLst/>
          </a:prstGeom>
          <a:noFill/>
          <a:ln w="762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31406105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0" y="265113"/>
            <a:ext cx="9144000" cy="981075"/>
          </a:xfrm>
        </p:spPr>
        <p:txBody>
          <a:bodyPr/>
          <a:lstStyle/>
          <a:p>
            <a:pPr eaLnBrk="1" hangingPunct="1">
              <a:defRPr/>
            </a:pPr>
            <a:r>
              <a:rPr lang="en-US" sz="3200" smtClean="0"/>
              <a:t>Semaphore Implementation w/o Busy Waiting</a:t>
            </a:r>
          </a:p>
        </p:txBody>
      </p:sp>
      <p:sp>
        <p:nvSpPr>
          <p:cNvPr id="34821" name="Rectangle 3"/>
          <p:cNvSpPr>
            <a:spLocks noGrp="1" noChangeArrowheads="1"/>
          </p:cNvSpPr>
          <p:nvPr>
            <p:ph type="body" idx="1"/>
          </p:nvPr>
        </p:nvSpPr>
        <p:spPr>
          <a:xfrm>
            <a:off x="0" y="1344613"/>
            <a:ext cx="9144000" cy="4751387"/>
          </a:xfrm>
        </p:spPr>
        <p:txBody>
          <a:bodyPr>
            <a:normAutofit fontScale="92500" lnSpcReduction="10000"/>
          </a:bodyPr>
          <a:lstStyle/>
          <a:p>
            <a:pPr defTabSz="455613" eaLnBrk="1" hangingPunct="1">
              <a:tabLst>
                <a:tab pos="1370013" algn="l"/>
                <a:tab pos="3311525" algn="l"/>
                <a:tab pos="3602038" algn="l"/>
              </a:tabLst>
            </a:pPr>
            <a:r>
              <a:rPr lang="en-US" smtClean="0"/>
              <a:t>Define a semaphore as a structure</a:t>
            </a:r>
          </a:p>
          <a:p>
            <a:pPr defTabSz="455613" eaLnBrk="1" hangingPunct="1">
              <a:buFontTx/>
              <a:buNone/>
              <a:tabLst>
                <a:tab pos="1370013" algn="l"/>
                <a:tab pos="3311525" algn="l"/>
                <a:tab pos="3602038" algn="l"/>
              </a:tabLst>
            </a:pPr>
            <a:r>
              <a:rPr lang="en-US" sz="2400" smtClean="0"/>
              <a:t>	</a:t>
            </a:r>
            <a:r>
              <a:rPr lang="en-US" sz="2400" b="1" smtClean="0">
                <a:latin typeface="Courier New" pitchFamily="49" charset="0"/>
              </a:rPr>
              <a:t>typedef struct {</a:t>
            </a:r>
          </a:p>
          <a:p>
            <a:pPr defTabSz="455613" eaLnBrk="1" hangingPunct="1">
              <a:buFontTx/>
              <a:buNone/>
              <a:tabLst>
                <a:tab pos="1370013" algn="l"/>
                <a:tab pos="3311525" algn="l"/>
                <a:tab pos="3602038" algn="l"/>
              </a:tabLst>
            </a:pPr>
            <a:r>
              <a:rPr lang="en-US" sz="2400" b="1" smtClean="0">
                <a:latin typeface="Courier New" pitchFamily="49" charset="0"/>
              </a:rPr>
              <a:t>   int value;</a:t>
            </a:r>
            <a:br>
              <a:rPr lang="en-US" sz="2400" b="1" smtClean="0">
                <a:latin typeface="Courier New" pitchFamily="49" charset="0"/>
              </a:rPr>
            </a:br>
            <a:r>
              <a:rPr lang="en-US" sz="2400" b="1" smtClean="0">
                <a:latin typeface="Courier New" pitchFamily="49" charset="0"/>
              </a:rPr>
              <a:t> struct process *L;//list of processes (PCBs)</a:t>
            </a:r>
          </a:p>
          <a:p>
            <a:pPr defTabSz="455613" eaLnBrk="1" hangingPunct="1">
              <a:buFontTx/>
              <a:buNone/>
              <a:tabLst>
                <a:tab pos="1370013" algn="l"/>
                <a:tab pos="3311525" algn="l"/>
                <a:tab pos="3602038" algn="l"/>
              </a:tabLst>
            </a:pPr>
            <a:r>
              <a:rPr lang="en-US" sz="2400" b="1" smtClean="0">
                <a:latin typeface="Courier New" pitchFamily="49" charset="0"/>
              </a:rPr>
              <a:t>	} semaphore;</a:t>
            </a:r>
            <a:endParaRPr lang="en-US" sz="2400" smtClean="0"/>
          </a:p>
          <a:p>
            <a:pPr defTabSz="455613" eaLnBrk="1" hangingPunct="1">
              <a:tabLst>
                <a:tab pos="1370013" algn="l"/>
                <a:tab pos="3311525" algn="l"/>
                <a:tab pos="3602038" algn="l"/>
              </a:tabLst>
            </a:pPr>
            <a:r>
              <a:rPr lang="en-US" smtClean="0"/>
              <a:t>Assume two simple operations provided by the OS as system calls:</a:t>
            </a:r>
          </a:p>
          <a:p>
            <a:pPr lvl="1" defTabSz="455613" eaLnBrk="1" hangingPunct="1">
              <a:tabLst>
                <a:tab pos="1370013" algn="l"/>
                <a:tab pos="3311525" algn="l"/>
                <a:tab pos="3602038" algn="l"/>
              </a:tabLst>
            </a:pPr>
            <a:r>
              <a:rPr lang="en-US" b="1" i="1" smtClean="0"/>
              <a:t>block()</a:t>
            </a:r>
            <a:r>
              <a:rPr lang="en-US" smtClean="0"/>
              <a:t> suspends the process that invokes it.</a:t>
            </a:r>
          </a:p>
          <a:p>
            <a:pPr lvl="1" defTabSz="455613" eaLnBrk="1" hangingPunct="1">
              <a:tabLst>
                <a:tab pos="1370013" algn="l"/>
                <a:tab pos="3311525" algn="l"/>
                <a:tab pos="3602038" algn="l"/>
              </a:tabLst>
            </a:pPr>
            <a:r>
              <a:rPr lang="en-US" b="1" i="1" smtClean="0"/>
              <a:t>wakeup(P)</a:t>
            </a:r>
            <a:r>
              <a:rPr lang="en-US" smtClean="0"/>
              <a:t> resumes the execution of a blocked process </a:t>
            </a:r>
            <a:r>
              <a:rPr lang="en-US" b="1" smtClean="0"/>
              <a:t>P</a:t>
            </a:r>
            <a:r>
              <a:rPr lang="en-US" smtClean="0"/>
              <a:t>.</a:t>
            </a:r>
          </a:p>
          <a:p>
            <a:pPr defTabSz="455613" eaLnBrk="1" hangingPunct="1">
              <a:tabLst>
                <a:tab pos="1370013" algn="l"/>
                <a:tab pos="3311525" algn="l"/>
                <a:tab pos="3602038" algn="l"/>
              </a:tabLst>
            </a:pPr>
            <a:r>
              <a:rPr lang="en-US" smtClean="0"/>
              <a:t>A negative value for a semaphore indicates how many processes are waiting on that semaphore</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12445791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66688" y="203200"/>
            <a:ext cx="8688387" cy="952500"/>
          </a:xfrm>
        </p:spPr>
        <p:txBody>
          <a:bodyPr/>
          <a:lstStyle/>
          <a:p>
            <a:pPr eaLnBrk="1" hangingPunct="1">
              <a:defRPr/>
            </a:pPr>
            <a:r>
              <a:rPr lang="en-US" smtClean="0"/>
              <a:t>Semaphore Implementation</a:t>
            </a:r>
          </a:p>
        </p:txBody>
      </p:sp>
      <p:sp>
        <p:nvSpPr>
          <p:cNvPr id="35845" name="Rectangle 3"/>
          <p:cNvSpPr>
            <a:spLocks noGrp="1" noChangeArrowheads="1"/>
          </p:cNvSpPr>
          <p:nvPr>
            <p:ph type="body" idx="1"/>
          </p:nvPr>
        </p:nvSpPr>
        <p:spPr>
          <a:xfrm>
            <a:off x="0" y="1127125"/>
            <a:ext cx="9144000" cy="5349875"/>
          </a:xfrm>
        </p:spPr>
        <p:txBody>
          <a:bodyPr/>
          <a:lstStyle/>
          <a:p>
            <a:pPr eaLnBrk="1" hangingPunct="1">
              <a:lnSpc>
                <a:spcPct val="90000"/>
              </a:lnSpc>
              <a:tabLst>
                <a:tab pos="915988" algn="l"/>
                <a:tab pos="2005013" algn="l"/>
                <a:tab pos="2232025" algn="l"/>
                <a:tab pos="2803525" algn="l"/>
                <a:tab pos="3201988" algn="l"/>
              </a:tabLst>
            </a:pPr>
            <a:r>
              <a:rPr lang="en-US" sz="2400" smtClean="0"/>
              <a:t>In a uniprocessor environment, we inhibit interrupts while the wait and signal are executing</a:t>
            </a:r>
          </a:p>
          <a:p>
            <a:pPr eaLnBrk="1" hangingPunct="1">
              <a:lnSpc>
                <a:spcPct val="90000"/>
              </a:lnSpc>
              <a:tabLst>
                <a:tab pos="915988" algn="l"/>
                <a:tab pos="2005013" algn="l"/>
                <a:tab pos="2232025" algn="l"/>
                <a:tab pos="2803525" algn="l"/>
                <a:tab pos="3201988" algn="l"/>
              </a:tabLst>
            </a:pPr>
            <a:r>
              <a:rPr lang="en-US" sz="2400" smtClean="0"/>
              <a:t>Semaphore operations now defined as </a:t>
            </a:r>
          </a:p>
          <a:p>
            <a:pPr eaLnBrk="1" hangingPunct="1">
              <a:lnSpc>
                <a:spcPct val="90000"/>
              </a:lnSpc>
              <a:buFontTx/>
              <a:buNone/>
              <a:tabLst>
                <a:tab pos="915988" algn="l"/>
                <a:tab pos="2005013" algn="l"/>
                <a:tab pos="2232025" algn="l"/>
                <a:tab pos="2803525" algn="l"/>
                <a:tab pos="3201988" algn="l"/>
              </a:tabLst>
            </a:pPr>
            <a:r>
              <a:rPr lang="en-US" sz="2400" smtClean="0"/>
              <a:t>		</a:t>
            </a:r>
            <a:r>
              <a:rPr lang="en-US" sz="2000" b="1" i="1" smtClean="0">
                <a:latin typeface="Courier New" pitchFamily="49" charset="0"/>
              </a:rPr>
              <a:t>wait</a:t>
            </a:r>
            <a:r>
              <a:rPr lang="en-US" sz="2000" b="1" smtClean="0">
                <a:latin typeface="Courier New" pitchFamily="49" charset="0"/>
              </a:rPr>
              <a:t>(</a:t>
            </a:r>
            <a:r>
              <a:rPr lang="en-US" sz="2000" b="1" i="1" smtClean="0">
                <a:latin typeface="Courier New" pitchFamily="49" charset="0"/>
              </a:rPr>
              <a:t>S</a:t>
            </a:r>
            <a:r>
              <a:rPr lang="en-US" sz="2000" b="1" smtClean="0">
                <a:latin typeface="Courier New" pitchFamily="49" charset="0"/>
              </a:rPr>
              <a:t>):</a:t>
            </a:r>
            <a:r>
              <a:rPr lang="en-US" sz="2000" smtClean="0">
                <a:latin typeface="Courier New" pitchFamily="49" charset="0"/>
              </a:rPr>
              <a:t>	</a:t>
            </a:r>
            <a:br>
              <a:rPr lang="en-US" sz="2000" smtClean="0">
                <a:latin typeface="Courier New" pitchFamily="49" charset="0"/>
              </a:rPr>
            </a:br>
            <a:r>
              <a:rPr lang="en-US" sz="2000" smtClean="0">
                <a:latin typeface="Courier New" pitchFamily="49" charset="0"/>
              </a:rPr>
              <a:t>	 </a:t>
            </a:r>
            <a:r>
              <a:rPr lang="en-US" sz="2000" b="1" smtClean="0">
                <a:latin typeface="Courier New" pitchFamily="49" charset="0"/>
              </a:rPr>
              <a:t>S.value--;</a:t>
            </a:r>
            <a:endParaRPr lang="en-US" sz="2000" b="1" smtClean="0">
              <a:latin typeface="Courier New" pitchFamily="49" charset="0"/>
              <a:sym typeface="Symbol" pitchFamily="18" charset="2"/>
            </a:endParaRPr>
          </a:p>
          <a:p>
            <a:pPr eaLnBrk="1" hangingPunct="1">
              <a:lnSpc>
                <a:spcPct val="90000"/>
              </a:lnSpc>
              <a:buFontTx/>
              <a:buNone/>
              <a:tabLst>
                <a:tab pos="915988" algn="l"/>
                <a:tab pos="2005013" algn="l"/>
                <a:tab pos="2232025" algn="l"/>
                <a:tab pos="2803525" algn="l"/>
                <a:tab pos="3201988" algn="l"/>
              </a:tabLst>
            </a:pPr>
            <a:r>
              <a:rPr lang="en-US" sz="2000" b="1" smtClean="0">
                <a:latin typeface="Courier New" pitchFamily="49" charset="0"/>
                <a:sym typeface="Symbol" pitchFamily="18" charset="2"/>
              </a:rPr>
              <a:t>		 if (S.value &lt; 0) { </a:t>
            </a:r>
          </a:p>
          <a:p>
            <a:pPr eaLnBrk="1" hangingPunct="1">
              <a:lnSpc>
                <a:spcPct val="90000"/>
              </a:lnSpc>
              <a:buFontTx/>
              <a:buNone/>
              <a:tabLst>
                <a:tab pos="915988" algn="l"/>
                <a:tab pos="2005013" algn="l"/>
                <a:tab pos="2232025" algn="l"/>
                <a:tab pos="2803525" algn="l"/>
                <a:tab pos="3201988" algn="l"/>
              </a:tabLst>
            </a:pPr>
            <a:r>
              <a:rPr lang="en-US" sz="2000" b="1" smtClean="0">
                <a:latin typeface="Courier New" pitchFamily="49" charset="0"/>
                <a:sym typeface="Symbol" pitchFamily="18" charset="2"/>
              </a:rPr>
              <a:t>		  </a:t>
            </a:r>
            <a:r>
              <a:rPr lang="en-US" sz="2000" smtClean="0">
                <a:latin typeface="Courier New" pitchFamily="49" charset="0"/>
                <a:sym typeface="Symbol" pitchFamily="18" charset="2"/>
              </a:rPr>
              <a:t>add this process to</a:t>
            </a:r>
            <a:r>
              <a:rPr lang="en-US" sz="2000" b="1" smtClean="0">
                <a:latin typeface="Courier New" pitchFamily="49" charset="0"/>
                <a:sym typeface="Symbol" pitchFamily="18" charset="2"/>
              </a:rPr>
              <a:t> S.L;</a:t>
            </a:r>
            <a:br>
              <a:rPr lang="en-US" sz="2000" b="1" smtClean="0">
                <a:latin typeface="Courier New" pitchFamily="49" charset="0"/>
                <a:sym typeface="Symbol" pitchFamily="18" charset="2"/>
              </a:rPr>
            </a:br>
            <a:r>
              <a:rPr lang="en-US" sz="2000" b="1" smtClean="0">
                <a:latin typeface="Courier New" pitchFamily="49" charset="0"/>
                <a:sym typeface="Symbol" pitchFamily="18" charset="2"/>
              </a:rPr>
              <a:t>	  block(); </a:t>
            </a:r>
            <a:r>
              <a:rPr lang="en-US" sz="2000" smtClean="0">
                <a:latin typeface="Courier New" pitchFamily="49" charset="0"/>
                <a:sym typeface="Symbol" pitchFamily="18" charset="2"/>
              </a:rPr>
              <a:t>//suspends process that invoked it</a:t>
            </a:r>
          </a:p>
          <a:p>
            <a:pPr eaLnBrk="1" hangingPunct="1">
              <a:lnSpc>
                <a:spcPct val="90000"/>
              </a:lnSpc>
              <a:buFontTx/>
              <a:buNone/>
              <a:tabLst>
                <a:tab pos="915988" algn="l"/>
                <a:tab pos="2005013" algn="l"/>
                <a:tab pos="2232025" algn="l"/>
                <a:tab pos="2803525" algn="l"/>
                <a:tab pos="3201988" algn="l"/>
              </a:tabLst>
            </a:pPr>
            <a:r>
              <a:rPr lang="en-US" sz="2000" b="1" smtClean="0">
                <a:latin typeface="Courier New" pitchFamily="49" charset="0"/>
                <a:sym typeface="Symbol" pitchFamily="18" charset="2"/>
              </a:rPr>
              <a:t>		 }</a:t>
            </a:r>
            <a:r>
              <a:rPr lang="en-US" sz="2000" smtClean="0">
                <a:latin typeface="Courier New" pitchFamily="49" charset="0"/>
                <a:sym typeface="Symbol" pitchFamily="18" charset="2"/>
              </a:rPr>
              <a:t/>
            </a:r>
            <a:br>
              <a:rPr lang="en-US" sz="2000" smtClean="0">
                <a:latin typeface="Courier New" pitchFamily="49" charset="0"/>
                <a:sym typeface="Symbol" pitchFamily="18" charset="2"/>
              </a:rPr>
            </a:br>
            <a:endParaRPr lang="en-US" sz="2000" smtClean="0">
              <a:latin typeface="Courier New" pitchFamily="49" charset="0"/>
              <a:sym typeface="Symbol" pitchFamily="18" charset="2"/>
            </a:endParaRPr>
          </a:p>
          <a:p>
            <a:pPr eaLnBrk="1" hangingPunct="1">
              <a:lnSpc>
                <a:spcPct val="90000"/>
              </a:lnSpc>
              <a:buFontTx/>
              <a:buNone/>
              <a:tabLst>
                <a:tab pos="915988" algn="l"/>
                <a:tab pos="2005013" algn="l"/>
                <a:tab pos="2232025" algn="l"/>
                <a:tab pos="2803525" algn="l"/>
                <a:tab pos="3201988" algn="l"/>
              </a:tabLst>
            </a:pPr>
            <a:r>
              <a:rPr lang="en-US" sz="2000" smtClean="0">
                <a:latin typeface="Courier New" pitchFamily="49" charset="0"/>
                <a:sym typeface="Symbol" pitchFamily="18" charset="2"/>
              </a:rPr>
              <a:t>		</a:t>
            </a:r>
            <a:r>
              <a:rPr lang="en-US" sz="2000" b="1" i="1" smtClean="0">
                <a:latin typeface="Courier New" pitchFamily="49" charset="0"/>
                <a:sym typeface="Symbol" pitchFamily="18" charset="2"/>
              </a:rPr>
              <a:t>signal</a:t>
            </a:r>
            <a:r>
              <a:rPr lang="en-US" sz="2000" b="1" smtClean="0">
                <a:latin typeface="Courier New" pitchFamily="49" charset="0"/>
                <a:sym typeface="Symbol" pitchFamily="18" charset="2"/>
              </a:rPr>
              <a:t>(</a:t>
            </a:r>
            <a:r>
              <a:rPr lang="en-US" sz="2000" b="1" i="1" smtClean="0">
                <a:latin typeface="Courier New" pitchFamily="49" charset="0"/>
                <a:sym typeface="Symbol" pitchFamily="18" charset="2"/>
              </a:rPr>
              <a:t>S</a:t>
            </a:r>
            <a:r>
              <a:rPr lang="en-US" sz="2000" b="1" smtClean="0">
                <a:latin typeface="Courier New" pitchFamily="49" charset="0"/>
                <a:sym typeface="Symbol" pitchFamily="18" charset="2"/>
              </a:rPr>
              <a:t>):</a:t>
            </a:r>
            <a:r>
              <a:rPr lang="en-US" sz="2000" smtClean="0">
                <a:latin typeface="Courier New" pitchFamily="49" charset="0"/>
                <a:sym typeface="Symbol" pitchFamily="18" charset="2"/>
              </a:rPr>
              <a:t> </a:t>
            </a:r>
            <a:br>
              <a:rPr lang="en-US" sz="2000" smtClean="0">
                <a:latin typeface="Courier New" pitchFamily="49" charset="0"/>
                <a:sym typeface="Symbol" pitchFamily="18" charset="2"/>
              </a:rPr>
            </a:br>
            <a:r>
              <a:rPr lang="en-US" sz="2000" smtClean="0">
                <a:latin typeface="Courier New" pitchFamily="49" charset="0"/>
                <a:sym typeface="Symbol" pitchFamily="18" charset="2"/>
              </a:rPr>
              <a:t>	 </a:t>
            </a:r>
            <a:r>
              <a:rPr lang="en-US" sz="2000" b="1" smtClean="0">
                <a:latin typeface="Courier New" pitchFamily="49" charset="0"/>
                <a:sym typeface="Symbol" pitchFamily="18" charset="2"/>
              </a:rPr>
              <a:t>S.value++;</a:t>
            </a:r>
          </a:p>
          <a:p>
            <a:pPr eaLnBrk="1" hangingPunct="1">
              <a:lnSpc>
                <a:spcPct val="90000"/>
              </a:lnSpc>
              <a:buFontTx/>
              <a:buNone/>
              <a:tabLst>
                <a:tab pos="915988" algn="l"/>
                <a:tab pos="2005013" algn="l"/>
                <a:tab pos="2232025" algn="l"/>
                <a:tab pos="2803525" algn="l"/>
                <a:tab pos="3201988" algn="l"/>
              </a:tabLst>
            </a:pPr>
            <a:r>
              <a:rPr lang="en-US" sz="2000" b="1" smtClean="0">
                <a:latin typeface="Courier New" pitchFamily="49" charset="0"/>
                <a:sym typeface="Symbol" pitchFamily="18" charset="2"/>
              </a:rPr>
              <a:t>		 if (S.value &lt;= 0) {</a:t>
            </a:r>
          </a:p>
          <a:p>
            <a:pPr eaLnBrk="1" hangingPunct="1">
              <a:lnSpc>
                <a:spcPct val="90000"/>
              </a:lnSpc>
              <a:buFontTx/>
              <a:buNone/>
              <a:tabLst>
                <a:tab pos="915988" algn="l"/>
                <a:tab pos="2005013" algn="l"/>
                <a:tab pos="2232025" algn="l"/>
                <a:tab pos="2803525" algn="l"/>
                <a:tab pos="3201988" algn="l"/>
              </a:tabLst>
            </a:pPr>
            <a:r>
              <a:rPr lang="en-US" sz="2000" b="1" smtClean="0">
                <a:latin typeface="Courier New" pitchFamily="49" charset="0"/>
                <a:sym typeface="Symbol" pitchFamily="18" charset="2"/>
              </a:rPr>
              <a:t>		  </a:t>
            </a:r>
            <a:r>
              <a:rPr lang="en-US" sz="2000" smtClean="0">
                <a:latin typeface="Courier New" pitchFamily="49" charset="0"/>
                <a:sym typeface="Symbol" pitchFamily="18" charset="2"/>
              </a:rPr>
              <a:t>remove a process</a:t>
            </a:r>
            <a:r>
              <a:rPr lang="en-US" sz="2000" b="1" smtClean="0">
                <a:latin typeface="Courier New" pitchFamily="49" charset="0"/>
                <a:sym typeface="Symbol" pitchFamily="18" charset="2"/>
              </a:rPr>
              <a:t> P </a:t>
            </a:r>
            <a:r>
              <a:rPr lang="en-US" sz="2000" smtClean="0">
                <a:latin typeface="Courier New" pitchFamily="49" charset="0"/>
                <a:sym typeface="Symbol" pitchFamily="18" charset="2"/>
              </a:rPr>
              <a:t>from</a:t>
            </a:r>
            <a:r>
              <a:rPr lang="en-US" sz="2000" b="1" smtClean="0">
                <a:latin typeface="Courier New" pitchFamily="49" charset="0"/>
                <a:sym typeface="Symbol" pitchFamily="18" charset="2"/>
              </a:rPr>
              <a:t> S.L;</a:t>
            </a:r>
            <a:br>
              <a:rPr lang="en-US" sz="2000" b="1" smtClean="0">
                <a:latin typeface="Courier New" pitchFamily="49" charset="0"/>
                <a:sym typeface="Symbol" pitchFamily="18" charset="2"/>
              </a:rPr>
            </a:br>
            <a:r>
              <a:rPr lang="en-US" sz="2000" b="1" smtClean="0">
                <a:latin typeface="Courier New" pitchFamily="49" charset="0"/>
                <a:sym typeface="Symbol" pitchFamily="18" charset="2"/>
              </a:rPr>
              <a:t>	  wakeup(P);</a:t>
            </a:r>
            <a:r>
              <a:rPr lang="en-US" sz="2000" smtClean="0">
                <a:latin typeface="Courier New" pitchFamily="49" charset="0"/>
                <a:sym typeface="Symbol" pitchFamily="18" charset="2"/>
              </a:rPr>
              <a:t>//resumes operation of a blocked process</a:t>
            </a:r>
          </a:p>
          <a:p>
            <a:pPr eaLnBrk="1" hangingPunct="1">
              <a:lnSpc>
                <a:spcPct val="90000"/>
              </a:lnSpc>
              <a:buFontTx/>
              <a:buNone/>
              <a:tabLst>
                <a:tab pos="915988" algn="l"/>
                <a:tab pos="2005013" algn="l"/>
                <a:tab pos="2232025" algn="l"/>
                <a:tab pos="2803525" algn="l"/>
                <a:tab pos="3201988" algn="l"/>
              </a:tabLst>
            </a:pPr>
            <a:r>
              <a:rPr lang="en-US" sz="2000" b="1" smtClean="0">
                <a:latin typeface="Courier New" pitchFamily="49" charset="0"/>
                <a:sym typeface="Symbol" pitchFamily="18" charset="2"/>
              </a:rPr>
              <a:t>		 }</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31100351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82563" y="215900"/>
            <a:ext cx="8688387" cy="876300"/>
          </a:xfrm>
        </p:spPr>
        <p:txBody>
          <a:bodyPr/>
          <a:lstStyle/>
          <a:p>
            <a:pPr eaLnBrk="1" hangingPunct="1">
              <a:defRPr/>
            </a:pPr>
            <a:r>
              <a:rPr lang="en-US" smtClean="0"/>
              <a:t>Operations on semaphores</a:t>
            </a:r>
          </a:p>
        </p:txBody>
      </p:sp>
      <p:sp>
        <p:nvSpPr>
          <p:cNvPr id="36869" name="Rectangle 3"/>
          <p:cNvSpPr>
            <a:spLocks noGrp="1" noChangeArrowheads="1"/>
          </p:cNvSpPr>
          <p:nvPr>
            <p:ph type="body" idx="1"/>
          </p:nvPr>
        </p:nvSpPr>
        <p:spPr>
          <a:xfrm>
            <a:off x="901700" y="1090613"/>
            <a:ext cx="7010400" cy="319087"/>
          </a:xfrm>
        </p:spPr>
        <p:txBody>
          <a:bodyPr>
            <a:normAutofit lnSpcReduction="10000"/>
          </a:bodyPr>
          <a:lstStyle/>
          <a:p>
            <a:pPr eaLnBrk="1" hangingPunct="1">
              <a:lnSpc>
                <a:spcPct val="80000"/>
              </a:lnSpc>
              <a:buFontTx/>
              <a:buNone/>
            </a:pPr>
            <a:r>
              <a:rPr lang="en-US" sz="2000" smtClean="0"/>
              <a:t>			</a:t>
            </a:r>
            <a:r>
              <a:rPr lang="en-US" sz="2000" b="1" i="1" smtClean="0">
                <a:solidFill>
                  <a:srgbClr val="0000CC"/>
                </a:solidFill>
              </a:rPr>
              <a:t>Actions			Results</a:t>
            </a:r>
          </a:p>
        </p:txBody>
      </p:sp>
      <p:graphicFrame>
        <p:nvGraphicFramePr>
          <p:cNvPr id="65688" name="Group 152"/>
          <p:cNvGraphicFramePr>
            <a:graphicFrameLocks noGrp="1"/>
          </p:cNvGraphicFramePr>
          <p:nvPr/>
        </p:nvGraphicFramePr>
        <p:xfrm>
          <a:off x="889000" y="1562100"/>
          <a:ext cx="7432677" cy="4516544"/>
        </p:xfrm>
        <a:graphic>
          <a:graphicData uri="http://schemas.openxmlformats.org/drawingml/2006/table">
            <a:tbl>
              <a:tblPr/>
              <a:tblGrid>
                <a:gridCol w="1003214"/>
                <a:gridCol w="1131791"/>
                <a:gridCol w="1366720"/>
                <a:gridCol w="208264"/>
                <a:gridCol w="1319100"/>
                <a:gridCol w="1188935"/>
                <a:gridCol w="1006389"/>
                <a:gridCol w="208264"/>
              </a:tblGrid>
              <a:tr h="822844">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600" b="1" i="1" u="none" strike="noStrike" cap="none" normalizeH="0" baseline="0" smtClean="0">
                          <a:ln>
                            <a:noFill/>
                          </a:ln>
                          <a:solidFill>
                            <a:srgbClr val="000066"/>
                          </a:solidFill>
                          <a:effectLst/>
                          <a:latin typeface="Georgia" pitchFamily="18" charset="0"/>
                        </a:rPr>
                        <a:t>State</a:t>
                      </a:r>
                    </a:p>
                  </a:txBody>
                  <a:tcPr marL="91432" marR="91432"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600" b="1" i="1" u="none" strike="noStrike" cap="none" normalizeH="0" baseline="0" smtClean="0">
                          <a:ln>
                            <a:noFill/>
                          </a:ln>
                          <a:solidFill>
                            <a:srgbClr val="000066"/>
                          </a:solidFill>
                          <a:effectLst/>
                          <a:latin typeface="Georgia" pitchFamily="18" charset="0"/>
                        </a:rPr>
                        <a:t>Calling Process</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600" b="1" i="1" u="none" strike="noStrike" cap="none" normalizeH="0" baseline="0" smtClean="0">
                          <a:ln>
                            <a:noFill/>
                          </a:ln>
                          <a:solidFill>
                            <a:srgbClr val="000066"/>
                          </a:solidFill>
                          <a:effectLst/>
                          <a:latin typeface="Georgia" pitchFamily="18" charset="0"/>
                        </a:rPr>
                        <a:t>Operation</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endParaRPr kumimoji="0" lang="en-US" sz="1600" b="1" i="1"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040F0"/>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600" b="1" i="1" u="none" strike="noStrike" cap="none" normalizeH="0" baseline="0" smtClean="0">
                          <a:ln>
                            <a:noFill/>
                          </a:ln>
                          <a:solidFill>
                            <a:srgbClr val="000066"/>
                          </a:solidFill>
                          <a:effectLst/>
                          <a:latin typeface="Georgia" pitchFamily="18" charset="0"/>
                        </a:rPr>
                        <a:t>Running in Critical Region</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600" b="1" i="1" u="none" strike="noStrike" cap="none" normalizeH="0" baseline="0" smtClean="0">
                          <a:ln>
                            <a:noFill/>
                          </a:ln>
                          <a:solidFill>
                            <a:srgbClr val="000066"/>
                          </a:solidFill>
                          <a:effectLst/>
                          <a:latin typeface="Georgia" pitchFamily="18" charset="0"/>
                        </a:rPr>
                        <a:t>Blocked on s</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600" b="1" i="1" u="none" strike="noStrike" cap="none" normalizeH="0" baseline="0" smtClean="0">
                          <a:ln>
                            <a:noFill/>
                          </a:ln>
                          <a:solidFill>
                            <a:srgbClr val="000066"/>
                          </a:solidFill>
                          <a:effectLst/>
                          <a:latin typeface="Georgia" pitchFamily="18" charset="0"/>
                        </a:rPr>
                        <a:t>Value of s</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0" i="0" u="none" strike="noStrike" cap="none" normalizeH="0" baseline="0" smtClean="0">
                        <a:ln>
                          <a:noFill/>
                        </a:ln>
                        <a:solidFill>
                          <a:srgbClr val="008000"/>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248">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0</a:t>
                      </a:r>
                    </a:p>
                  </a:txBody>
                  <a:tcPr marL="91432" marR="91432"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1"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1"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1"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040F0"/>
                    </a:solid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1"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1"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1</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0"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36">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1</a:t>
                      </a:r>
                    </a:p>
                  </a:txBody>
                  <a:tcPr marL="91432" marR="91432"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P1</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P(s)</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1"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040F0"/>
                    </a:solid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P1</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1"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0</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0"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36">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2</a:t>
                      </a:r>
                    </a:p>
                  </a:txBody>
                  <a:tcPr marL="91432" marR="91432"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P1</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V(s)</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1"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040F0"/>
                    </a:solid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1"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1"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1</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0"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36">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3</a:t>
                      </a:r>
                    </a:p>
                  </a:txBody>
                  <a:tcPr marL="91432" marR="91432"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P2</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P(s)</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1"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040F0"/>
                    </a:solid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P2</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1"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0</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0"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248">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4</a:t>
                      </a:r>
                    </a:p>
                  </a:txBody>
                  <a:tcPr marL="91432" marR="91432"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P3</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P(s)</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1"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040F0"/>
                    </a:solid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P2</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P3</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-1</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0"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36">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5</a:t>
                      </a:r>
                    </a:p>
                  </a:txBody>
                  <a:tcPr marL="91432" marR="91432"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P4</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P(s)</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1"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040F0"/>
                    </a:solid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P2</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P3,P4</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-2</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0"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36">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6</a:t>
                      </a:r>
                    </a:p>
                  </a:txBody>
                  <a:tcPr marL="91432" marR="91432"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P2</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V(s)</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1"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040F0"/>
                    </a:solid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P3</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P4</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-1</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0"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36">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7</a:t>
                      </a:r>
                    </a:p>
                  </a:txBody>
                  <a:tcPr marL="91432" marR="91432"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1"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1"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1"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040F0"/>
                    </a:solid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P3</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P4</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-1</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0"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248">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8</a:t>
                      </a:r>
                    </a:p>
                  </a:txBody>
                  <a:tcPr marL="91432" marR="91432"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P3</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V(s)</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1"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040F0"/>
                    </a:solid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P4</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1"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0</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0"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36">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9</a:t>
                      </a:r>
                    </a:p>
                  </a:txBody>
                  <a:tcPr marL="91432" marR="91432"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P4</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V(s)</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1"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040F0"/>
                    </a:solid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1"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1"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600" b="1" i="0" u="none" strike="noStrike" cap="none" normalizeH="0" baseline="0" smtClean="0">
                          <a:ln>
                            <a:noFill/>
                          </a:ln>
                          <a:solidFill>
                            <a:srgbClr val="000066"/>
                          </a:solidFill>
                          <a:effectLst/>
                          <a:latin typeface="Georgia" pitchFamily="18" charset="0"/>
                        </a:rPr>
                        <a:t>1</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1600" b="0" i="0" u="none" strike="noStrike" cap="none" normalizeH="0" baseline="0" smtClean="0">
                        <a:ln>
                          <a:noFill/>
                        </a:ln>
                        <a:solidFill>
                          <a:srgbClr val="000066"/>
                        </a:solidFill>
                        <a:effectLst/>
                        <a:latin typeface="Georgia" pitchFamily="18" charset="0"/>
                      </a:endParaRPr>
                    </a:p>
                  </a:txBody>
                  <a:tcPr marL="91432" marR="91432"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37836274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188913" y="115888"/>
            <a:ext cx="8688387" cy="1143000"/>
          </a:xfrm>
        </p:spPr>
        <p:txBody>
          <a:bodyPr/>
          <a:lstStyle/>
          <a:p>
            <a:pPr eaLnBrk="1" hangingPunct="1">
              <a:defRPr/>
            </a:pPr>
            <a:r>
              <a:rPr lang="en-US" smtClean="0"/>
              <a:t>Semaphores</a:t>
            </a:r>
          </a:p>
        </p:txBody>
      </p:sp>
      <p:sp>
        <p:nvSpPr>
          <p:cNvPr id="37893" name="Rectangle 3"/>
          <p:cNvSpPr>
            <a:spLocks noGrp="1" noChangeArrowheads="1"/>
          </p:cNvSpPr>
          <p:nvPr>
            <p:ph type="body" idx="1"/>
          </p:nvPr>
        </p:nvSpPr>
        <p:spPr>
          <a:xfrm>
            <a:off x="0" y="1135063"/>
            <a:ext cx="8969375" cy="4960937"/>
          </a:xfrm>
        </p:spPr>
        <p:txBody>
          <a:bodyPr>
            <a:normAutofit fontScale="92500" lnSpcReduction="20000"/>
          </a:bodyPr>
          <a:lstStyle/>
          <a:p>
            <a:pPr eaLnBrk="1" hangingPunct="1">
              <a:tabLst>
                <a:tab pos="1597025" algn="l"/>
                <a:tab pos="2576513" algn="l"/>
              </a:tabLst>
            </a:pPr>
            <a:r>
              <a:rPr lang="en-US" smtClean="0"/>
              <a:t>Suppose you have two concurrently running process P</a:t>
            </a:r>
            <a:r>
              <a:rPr lang="en-US" baseline="-25000" smtClean="0"/>
              <a:t>1</a:t>
            </a:r>
            <a:r>
              <a:rPr lang="en-US" smtClean="0"/>
              <a:t>, with a statement S</a:t>
            </a:r>
            <a:r>
              <a:rPr lang="en-US" baseline="-25000" smtClean="0"/>
              <a:t>1</a:t>
            </a:r>
            <a:r>
              <a:rPr lang="en-US" smtClean="0"/>
              <a:t> and P</a:t>
            </a:r>
            <a:r>
              <a:rPr lang="en-US" baseline="-25000" smtClean="0"/>
              <a:t>2</a:t>
            </a:r>
            <a:r>
              <a:rPr lang="en-US" smtClean="0"/>
              <a:t> with a statement S</a:t>
            </a:r>
            <a:r>
              <a:rPr lang="en-US" baseline="-25000" smtClean="0"/>
              <a:t>2</a:t>
            </a:r>
            <a:r>
              <a:rPr lang="en-US" smtClean="0"/>
              <a:t> and it is required that </a:t>
            </a:r>
            <a:r>
              <a:rPr lang="en-US" b="1" i="1" smtClean="0"/>
              <a:t>S</a:t>
            </a:r>
            <a:r>
              <a:rPr lang="en-US" b="1" i="1" baseline="-25000" smtClean="0"/>
              <a:t>2</a:t>
            </a:r>
            <a:r>
              <a:rPr lang="en-US" b="1" i="1" smtClean="0"/>
              <a:t> execute only after S</a:t>
            </a:r>
            <a:r>
              <a:rPr lang="en-US" b="1" i="1" baseline="-25000" smtClean="0"/>
              <a:t>1</a:t>
            </a:r>
            <a:r>
              <a:rPr lang="en-US" b="1" i="1" smtClean="0"/>
              <a:t> has completed</a:t>
            </a:r>
          </a:p>
          <a:p>
            <a:pPr eaLnBrk="1" hangingPunct="1">
              <a:buFontTx/>
              <a:buNone/>
              <a:tabLst>
                <a:tab pos="1597025" algn="l"/>
                <a:tab pos="2576513" algn="l"/>
              </a:tabLst>
            </a:pPr>
            <a:r>
              <a:rPr lang="en-US" smtClean="0"/>
              <a:t>	</a:t>
            </a:r>
          </a:p>
          <a:p>
            <a:pPr eaLnBrk="1" hangingPunct="1">
              <a:buFontTx/>
              <a:buNone/>
              <a:tabLst>
                <a:tab pos="1597025" algn="l"/>
                <a:tab pos="2576513" algn="l"/>
              </a:tabLst>
            </a:pPr>
            <a:r>
              <a:rPr lang="en-US" smtClean="0"/>
              <a:t>	Both processes share a common semaphore </a:t>
            </a:r>
            <a:r>
              <a:rPr lang="en-US" b="1" smtClean="0">
                <a:latin typeface="Courier New" pitchFamily="49" charset="0"/>
              </a:rPr>
              <a:t>synch</a:t>
            </a:r>
            <a:r>
              <a:rPr lang="en-US" smtClean="0"/>
              <a:t> initialized to 0</a:t>
            </a:r>
          </a:p>
          <a:p>
            <a:pPr eaLnBrk="1" hangingPunct="1">
              <a:buFontTx/>
              <a:buNone/>
              <a:tabLst>
                <a:tab pos="1597025" algn="l"/>
                <a:tab pos="2576513" algn="l"/>
              </a:tabLst>
            </a:pPr>
            <a:r>
              <a:rPr lang="en-US" smtClean="0"/>
              <a:t>	</a:t>
            </a:r>
            <a:r>
              <a:rPr lang="en-US" i="1" smtClean="0">
                <a:solidFill>
                  <a:srgbClr val="EB0505"/>
                </a:solidFill>
              </a:rPr>
              <a:t>P</a:t>
            </a:r>
            <a:r>
              <a:rPr lang="en-US" i="1" baseline="-25000" smtClean="0">
                <a:solidFill>
                  <a:srgbClr val="EB0505"/>
                </a:solidFill>
              </a:rPr>
              <a:t>1</a:t>
            </a:r>
            <a:r>
              <a:rPr lang="en-US" i="1" smtClean="0">
                <a:solidFill>
                  <a:srgbClr val="EB0505"/>
                </a:solidFill>
              </a:rPr>
              <a:t> will contain</a:t>
            </a:r>
            <a:r>
              <a:rPr lang="en-US" smtClean="0"/>
              <a:t>                            </a:t>
            </a:r>
            <a:r>
              <a:rPr lang="en-US" i="1" smtClean="0">
                <a:solidFill>
                  <a:srgbClr val="EB0505"/>
                </a:solidFill>
              </a:rPr>
              <a:t>P</a:t>
            </a:r>
            <a:r>
              <a:rPr lang="en-US" i="1" baseline="-25000" smtClean="0">
                <a:solidFill>
                  <a:srgbClr val="EB0505"/>
                </a:solidFill>
              </a:rPr>
              <a:t>2</a:t>
            </a:r>
            <a:r>
              <a:rPr lang="en-US" i="1" smtClean="0">
                <a:solidFill>
                  <a:srgbClr val="EB0505"/>
                </a:solidFill>
              </a:rPr>
              <a:t> will contain</a:t>
            </a:r>
          </a:p>
          <a:p>
            <a:pPr eaLnBrk="1" hangingPunct="1">
              <a:buFontTx/>
              <a:buNone/>
              <a:tabLst>
                <a:tab pos="1597025" algn="l"/>
                <a:tab pos="2576513" algn="l"/>
              </a:tabLst>
            </a:pPr>
            <a:r>
              <a:rPr lang="en-US" b="1" smtClean="0"/>
              <a:t>	 </a:t>
            </a:r>
            <a:r>
              <a:rPr lang="en-US" b="1" smtClean="0">
                <a:latin typeface="Courier New" pitchFamily="49" charset="0"/>
              </a:rPr>
              <a:t>S</a:t>
            </a:r>
            <a:r>
              <a:rPr lang="en-US" b="1" baseline="-25000" smtClean="0">
                <a:latin typeface="Courier New" pitchFamily="49" charset="0"/>
              </a:rPr>
              <a:t>1</a:t>
            </a:r>
            <a:r>
              <a:rPr lang="en-US" b="1" smtClean="0">
                <a:latin typeface="Courier New" pitchFamily="49" charset="0"/>
              </a:rPr>
              <a:t>;				          wait(synch);	</a:t>
            </a:r>
          </a:p>
          <a:p>
            <a:pPr eaLnBrk="1" hangingPunct="1">
              <a:buFontTx/>
              <a:buNone/>
              <a:tabLst>
                <a:tab pos="1597025" algn="l"/>
                <a:tab pos="2576513" algn="l"/>
              </a:tabLst>
            </a:pPr>
            <a:r>
              <a:rPr lang="en-US" b="1" smtClean="0">
                <a:latin typeface="Courier New" pitchFamily="49" charset="0"/>
              </a:rPr>
              <a:t>   signal(synch);</a:t>
            </a:r>
            <a:r>
              <a:rPr lang="en-US" smtClean="0"/>
              <a:t> 			</a:t>
            </a:r>
            <a:r>
              <a:rPr lang="en-US" b="1" smtClean="0">
                <a:latin typeface="Courier New" pitchFamily="49" charset="0"/>
              </a:rPr>
              <a:t>S</a:t>
            </a:r>
            <a:r>
              <a:rPr lang="en-US" b="1" baseline="-25000" smtClean="0">
                <a:latin typeface="Courier New" pitchFamily="49" charset="0"/>
              </a:rPr>
              <a:t>2</a:t>
            </a:r>
            <a:r>
              <a:rPr lang="en-US" b="1" smtClean="0">
                <a:latin typeface="Courier New" pitchFamily="49" charset="0"/>
              </a:rPr>
              <a:t>;</a:t>
            </a:r>
          </a:p>
          <a:p>
            <a:pPr eaLnBrk="1" hangingPunct="1">
              <a:buFontTx/>
              <a:buNone/>
              <a:tabLst>
                <a:tab pos="1597025" algn="l"/>
                <a:tab pos="2576513" algn="l"/>
              </a:tabLst>
            </a:pPr>
            <a:endParaRPr lang="en-US" smtClean="0">
              <a:latin typeface="Courier New" pitchFamily="49" charset="0"/>
            </a:endParaRPr>
          </a:p>
        </p:txBody>
      </p:sp>
      <p:sp>
        <p:nvSpPr>
          <p:cNvPr id="37894" name="Line 4"/>
          <p:cNvSpPr>
            <a:spLocks noChangeShapeType="1"/>
          </p:cNvSpPr>
          <p:nvPr/>
        </p:nvSpPr>
        <p:spPr bwMode="auto">
          <a:xfrm>
            <a:off x="4238625" y="3695700"/>
            <a:ext cx="0" cy="15811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42423069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0" y="342900"/>
            <a:ext cx="9144000" cy="742950"/>
          </a:xfrm>
        </p:spPr>
        <p:txBody>
          <a:bodyPr>
            <a:normAutofit fontScale="90000"/>
          </a:bodyPr>
          <a:lstStyle/>
          <a:p>
            <a:pPr eaLnBrk="1" hangingPunct="1">
              <a:defRPr/>
            </a:pPr>
            <a:r>
              <a:rPr lang="en-US" smtClean="0"/>
              <a:t>Critical Section of </a:t>
            </a:r>
            <a:r>
              <a:rPr lang="en-US" i="1" smtClean="0"/>
              <a:t>n</a:t>
            </a:r>
            <a:r>
              <a:rPr lang="en-US" smtClean="0"/>
              <a:t> Processes</a:t>
            </a:r>
          </a:p>
        </p:txBody>
      </p:sp>
      <p:sp>
        <p:nvSpPr>
          <p:cNvPr id="38917" name="Rectangle 3"/>
          <p:cNvSpPr>
            <a:spLocks noGrp="1" noChangeArrowheads="1"/>
          </p:cNvSpPr>
          <p:nvPr>
            <p:ph type="body" idx="1"/>
          </p:nvPr>
        </p:nvSpPr>
        <p:spPr>
          <a:xfrm>
            <a:off x="225425" y="1163638"/>
            <a:ext cx="8743950" cy="4932362"/>
          </a:xfrm>
        </p:spPr>
        <p:txBody>
          <a:bodyPr>
            <a:normAutofit lnSpcReduction="10000"/>
          </a:bodyPr>
          <a:lstStyle/>
          <a:p>
            <a:pPr eaLnBrk="1" hangingPunct="1">
              <a:lnSpc>
                <a:spcPct val="90000"/>
              </a:lnSpc>
              <a:tabLst>
                <a:tab pos="2513013" algn="l"/>
                <a:tab pos="2857500" algn="l"/>
                <a:tab pos="3148013" algn="l"/>
              </a:tabLst>
            </a:pPr>
            <a:r>
              <a:rPr lang="en-US" sz="2400" smtClean="0"/>
              <a:t>Mutual exclusion implementation with semaphores</a:t>
            </a:r>
          </a:p>
          <a:p>
            <a:pPr eaLnBrk="1" hangingPunct="1">
              <a:lnSpc>
                <a:spcPct val="90000"/>
              </a:lnSpc>
              <a:tabLst>
                <a:tab pos="2513013" algn="l"/>
                <a:tab pos="2857500" algn="l"/>
                <a:tab pos="3148013" algn="l"/>
              </a:tabLst>
            </a:pPr>
            <a:r>
              <a:rPr lang="en-US" sz="2400" smtClean="0"/>
              <a:t>Shared data:</a:t>
            </a:r>
          </a:p>
          <a:p>
            <a:pPr eaLnBrk="1" hangingPunct="1">
              <a:lnSpc>
                <a:spcPct val="90000"/>
              </a:lnSpc>
              <a:buFontTx/>
              <a:buNone/>
              <a:tabLst>
                <a:tab pos="2513013" algn="l"/>
                <a:tab pos="2857500" algn="l"/>
                <a:tab pos="3148013" algn="l"/>
              </a:tabLst>
            </a:pPr>
            <a:r>
              <a:rPr lang="en-US" sz="2400" b="1" smtClean="0"/>
              <a:t>	   </a:t>
            </a:r>
            <a:r>
              <a:rPr lang="en-US" sz="2400" b="1" smtClean="0">
                <a:latin typeface="Courier New" pitchFamily="49" charset="0"/>
              </a:rPr>
              <a:t>semaphore mutex; </a:t>
            </a:r>
            <a:r>
              <a:rPr lang="en-US" sz="2400" smtClean="0">
                <a:latin typeface="Courier New" pitchFamily="49" charset="0"/>
              </a:rPr>
              <a:t>//initially </a:t>
            </a:r>
            <a:r>
              <a:rPr lang="en-US" sz="2400" i="1" smtClean="0">
                <a:latin typeface="Courier New" pitchFamily="49" charset="0"/>
              </a:rPr>
              <a:t>mutex</a:t>
            </a:r>
            <a:r>
              <a:rPr lang="en-US" sz="2400" smtClean="0">
                <a:latin typeface="Courier New" pitchFamily="49" charset="0"/>
              </a:rPr>
              <a:t> = 1</a:t>
            </a:r>
            <a:br>
              <a:rPr lang="en-US" sz="2400" smtClean="0">
                <a:latin typeface="Courier New" pitchFamily="49" charset="0"/>
              </a:rPr>
            </a:br>
            <a:endParaRPr lang="en-US" sz="2400" smtClean="0">
              <a:latin typeface="Courier New" pitchFamily="49" charset="0"/>
            </a:endParaRPr>
          </a:p>
          <a:p>
            <a:pPr eaLnBrk="1" hangingPunct="1">
              <a:lnSpc>
                <a:spcPct val="90000"/>
              </a:lnSpc>
              <a:tabLst>
                <a:tab pos="2513013" algn="l"/>
                <a:tab pos="2857500" algn="l"/>
                <a:tab pos="3148013" algn="l"/>
              </a:tabLst>
            </a:pPr>
            <a:r>
              <a:rPr lang="en-US" sz="2400" smtClean="0"/>
              <a:t>Process </a:t>
            </a:r>
            <a:r>
              <a:rPr lang="en-US" sz="2400" i="1" smtClean="0"/>
              <a:t>P</a:t>
            </a:r>
            <a:r>
              <a:rPr lang="en-US" sz="2400" i="1" baseline="-25000" smtClean="0"/>
              <a:t>i</a:t>
            </a:r>
            <a:r>
              <a:rPr lang="en-US" sz="2400" i="1" smtClean="0"/>
              <a:t>: </a:t>
            </a:r>
            <a:r>
              <a:rPr lang="en-US" sz="2400" smtClean="0"/>
              <a:t/>
            </a:r>
            <a:br>
              <a:rPr lang="en-US" sz="2400" smtClean="0"/>
            </a:br>
            <a:r>
              <a:rPr lang="en-US" sz="2400" smtClean="0"/>
              <a:t/>
            </a:r>
            <a:br>
              <a:rPr lang="en-US" sz="2400" smtClean="0"/>
            </a:br>
            <a:r>
              <a:rPr lang="en-US" sz="2400" b="1" smtClean="0">
                <a:latin typeface="Courier New" pitchFamily="49" charset="0"/>
              </a:rPr>
              <a:t>do {</a:t>
            </a:r>
            <a:br>
              <a:rPr lang="en-US" sz="2400" b="1" smtClean="0">
                <a:latin typeface="Courier New" pitchFamily="49" charset="0"/>
              </a:rPr>
            </a:br>
            <a:r>
              <a:rPr lang="en-US" sz="2400" b="1" smtClean="0">
                <a:latin typeface="Courier New" pitchFamily="49" charset="0"/>
              </a:rPr>
              <a:t>    wait(mutex);</a:t>
            </a:r>
            <a:br>
              <a:rPr lang="en-US" sz="2400" b="1" smtClean="0">
                <a:latin typeface="Courier New" pitchFamily="49" charset="0"/>
              </a:rPr>
            </a:br>
            <a:r>
              <a:rPr lang="en-US" sz="2400" b="1" smtClean="0">
                <a:latin typeface="Courier New" pitchFamily="49" charset="0"/>
              </a:rPr>
              <a:t>        </a:t>
            </a:r>
            <a:r>
              <a:rPr lang="en-US" sz="2400" b="1" i="1" smtClean="0">
                <a:solidFill>
                  <a:srgbClr val="EB0505"/>
                </a:solidFill>
                <a:latin typeface="Courier New" pitchFamily="49" charset="0"/>
              </a:rPr>
              <a:t>critical section</a:t>
            </a:r>
          </a:p>
          <a:p>
            <a:pPr eaLnBrk="1" hangingPunct="1">
              <a:lnSpc>
                <a:spcPct val="90000"/>
              </a:lnSpc>
              <a:buFontTx/>
              <a:buNone/>
              <a:tabLst>
                <a:tab pos="2513013" algn="l"/>
                <a:tab pos="2857500" algn="l"/>
                <a:tab pos="3148013" algn="l"/>
              </a:tabLst>
            </a:pPr>
            <a:r>
              <a:rPr lang="en-US" sz="2400" b="1" smtClean="0">
                <a:latin typeface="Courier New" pitchFamily="49" charset="0"/>
              </a:rPr>
              <a:t> 	    signal(mutex);</a:t>
            </a:r>
            <a:br>
              <a:rPr lang="en-US" sz="2400" b="1" smtClean="0">
                <a:latin typeface="Courier New" pitchFamily="49" charset="0"/>
              </a:rPr>
            </a:br>
            <a:r>
              <a:rPr lang="en-US" sz="2400" b="1" smtClean="0">
                <a:latin typeface="Courier New" pitchFamily="49" charset="0"/>
              </a:rPr>
              <a:t>       </a:t>
            </a:r>
            <a:r>
              <a:rPr lang="en-US" sz="2400" smtClean="0">
                <a:latin typeface="Courier New" pitchFamily="49" charset="0"/>
              </a:rPr>
              <a:t> </a:t>
            </a:r>
            <a:r>
              <a:rPr lang="en-US" sz="2400" b="1" i="1" smtClean="0">
                <a:latin typeface="Courier New" pitchFamily="49" charset="0"/>
              </a:rPr>
              <a:t>remainder section</a:t>
            </a:r>
            <a:r>
              <a:rPr lang="en-US" sz="2400" b="1" smtClean="0">
                <a:latin typeface="Courier New" pitchFamily="49" charset="0"/>
              </a:rPr>
              <a:t/>
            </a:r>
            <a:br>
              <a:rPr lang="en-US" sz="2400" b="1" smtClean="0">
                <a:latin typeface="Courier New" pitchFamily="49" charset="0"/>
              </a:rPr>
            </a:br>
            <a:r>
              <a:rPr lang="en-US" sz="2400" b="1" smtClean="0">
                <a:latin typeface="Courier New" pitchFamily="49" charset="0"/>
              </a:rPr>
              <a:t>} while (1);</a:t>
            </a:r>
          </a:p>
          <a:p>
            <a:pPr eaLnBrk="1" hangingPunct="1">
              <a:lnSpc>
                <a:spcPct val="90000"/>
              </a:lnSpc>
              <a:buFontTx/>
              <a:buNone/>
              <a:tabLst>
                <a:tab pos="2513013" algn="l"/>
                <a:tab pos="2857500" algn="l"/>
                <a:tab pos="3148013" algn="l"/>
              </a:tabLst>
            </a:pPr>
            <a:r>
              <a:rPr lang="en-US" sz="2400" b="1" i="1" baseline="-25000" smtClean="0"/>
              <a:t>	</a:t>
            </a:r>
            <a:r>
              <a:rPr lang="en-US" sz="2400" i="1" baseline="-25000" smtClean="0"/>
              <a:t>       </a:t>
            </a:r>
            <a:r>
              <a:rPr lang="en-US" sz="2400" baseline="-25000" smtClean="0"/>
              <a:t>   </a:t>
            </a:r>
            <a:r>
              <a:rPr lang="en-US" sz="2400" i="1" baseline="-25000" smtClean="0"/>
              <a:t/>
            </a:r>
            <a:br>
              <a:rPr lang="en-US" sz="2400" i="1" baseline="-25000" smtClean="0"/>
            </a:br>
            <a:r>
              <a:rPr lang="en-US" sz="2400" i="1" baseline="-25000" smtClean="0"/>
              <a:t/>
            </a:r>
            <a:br>
              <a:rPr lang="en-US" sz="2400" i="1" baseline="-25000" smtClean="0"/>
            </a:br>
            <a:endParaRPr lang="en-US" sz="2400" baseline="-25000" smtClean="0"/>
          </a:p>
          <a:p>
            <a:pPr eaLnBrk="1" hangingPunct="1">
              <a:lnSpc>
                <a:spcPct val="90000"/>
              </a:lnSpc>
              <a:buFontTx/>
              <a:buNone/>
              <a:tabLst>
                <a:tab pos="2513013" algn="l"/>
                <a:tab pos="2857500" algn="l"/>
                <a:tab pos="3148013" algn="l"/>
              </a:tabLst>
            </a:pPr>
            <a:r>
              <a:rPr lang="en-US" sz="2400" smtClean="0"/>
              <a:t>	</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31085320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0" y="153988"/>
            <a:ext cx="9144000" cy="942975"/>
          </a:xfrm>
        </p:spPr>
        <p:txBody>
          <a:bodyPr/>
          <a:lstStyle/>
          <a:p>
            <a:pPr eaLnBrk="1" hangingPunct="1">
              <a:defRPr/>
            </a:pPr>
            <a:r>
              <a:rPr lang="en-US" sz="3000" smtClean="0"/>
              <a:t>Shared Data Protected by a Semaphore</a:t>
            </a:r>
          </a:p>
        </p:txBody>
      </p:sp>
      <p:pic>
        <p:nvPicPr>
          <p:cNvPr id="39941" name="Picture 4"/>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665288" y="1093788"/>
            <a:ext cx="5437187" cy="5341937"/>
          </a:xfrm>
          <a:noFill/>
          <a:extLs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3"/>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35813660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217488" y="201613"/>
            <a:ext cx="8678862" cy="933450"/>
          </a:xfrm>
        </p:spPr>
        <p:txBody>
          <a:bodyPr/>
          <a:lstStyle/>
          <a:p>
            <a:pPr eaLnBrk="1" hangingPunct="1">
              <a:defRPr/>
            </a:pPr>
            <a:r>
              <a:rPr lang="en-US" smtClean="0"/>
              <a:t>Deadlock and Starvation</a:t>
            </a:r>
          </a:p>
        </p:txBody>
      </p:sp>
      <p:sp>
        <p:nvSpPr>
          <p:cNvPr id="40965" name="Rectangle 3"/>
          <p:cNvSpPr>
            <a:spLocks noGrp="1" noChangeArrowheads="1"/>
          </p:cNvSpPr>
          <p:nvPr>
            <p:ph type="body" idx="1"/>
          </p:nvPr>
        </p:nvSpPr>
        <p:spPr>
          <a:xfrm>
            <a:off x="158750" y="1039813"/>
            <a:ext cx="8810625" cy="5332412"/>
          </a:xfrm>
        </p:spPr>
        <p:txBody>
          <a:bodyPr/>
          <a:lstStyle/>
          <a:p>
            <a:pPr eaLnBrk="1" hangingPunct="1">
              <a:tabLst>
                <a:tab pos="1887538" algn="ctr"/>
                <a:tab pos="4572000" algn="ctr"/>
              </a:tabLst>
            </a:pPr>
            <a:r>
              <a:rPr lang="en-US" sz="2200" b="1" smtClean="0"/>
              <a:t>Deadlock</a:t>
            </a:r>
            <a:r>
              <a:rPr lang="en-US" sz="2200" smtClean="0"/>
              <a:t> – two or more processes are waiting indefinitely for an event that can be caused by only one of the waiting processes – resource acquisition and release</a:t>
            </a:r>
          </a:p>
          <a:p>
            <a:pPr eaLnBrk="1" hangingPunct="1">
              <a:tabLst>
                <a:tab pos="1887538" algn="ctr"/>
                <a:tab pos="4572000" algn="ctr"/>
              </a:tabLst>
            </a:pPr>
            <a:r>
              <a:rPr lang="en-US" sz="2200" smtClean="0"/>
              <a:t>Let </a:t>
            </a:r>
            <a:r>
              <a:rPr lang="en-US" sz="2200" i="1" smtClean="0"/>
              <a:t>S</a:t>
            </a:r>
            <a:r>
              <a:rPr lang="en-US" sz="2200" smtClean="0"/>
              <a:t> and </a:t>
            </a:r>
            <a:r>
              <a:rPr lang="en-US" sz="2200" i="1" smtClean="0"/>
              <a:t>Q</a:t>
            </a:r>
            <a:r>
              <a:rPr lang="en-US" sz="2200" smtClean="0"/>
              <a:t> be two semaphores initialized to 1</a:t>
            </a:r>
          </a:p>
          <a:p>
            <a:pPr eaLnBrk="1" hangingPunct="1">
              <a:buFontTx/>
              <a:buNone/>
              <a:tabLst>
                <a:tab pos="1887538" algn="ctr"/>
                <a:tab pos="4572000" algn="ctr"/>
              </a:tabLst>
            </a:pPr>
            <a:r>
              <a:rPr lang="en-US" sz="2400" smtClean="0"/>
              <a:t>		</a:t>
            </a:r>
            <a:r>
              <a:rPr lang="en-US" sz="1800" b="1" i="1" smtClean="0">
                <a:latin typeface="Courier New" pitchFamily="49" charset="0"/>
              </a:rPr>
              <a:t>P</a:t>
            </a:r>
            <a:r>
              <a:rPr lang="en-US" sz="1800" b="1" i="1" baseline="-25000" smtClean="0">
                <a:latin typeface="Courier New" pitchFamily="49" charset="0"/>
              </a:rPr>
              <a:t>0</a:t>
            </a:r>
            <a:r>
              <a:rPr lang="en-US" sz="1800" b="1" smtClean="0">
                <a:latin typeface="Courier New" pitchFamily="49" charset="0"/>
              </a:rPr>
              <a:t>	</a:t>
            </a:r>
            <a:r>
              <a:rPr lang="en-US" sz="1800" b="1" i="1" smtClean="0">
                <a:latin typeface="Courier New" pitchFamily="49" charset="0"/>
              </a:rPr>
              <a:t>P</a:t>
            </a:r>
            <a:r>
              <a:rPr lang="en-US" sz="1800" b="1" i="1" baseline="-25000" smtClean="0">
                <a:latin typeface="Courier New" pitchFamily="49" charset="0"/>
              </a:rPr>
              <a:t>1</a:t>
            </a:r>
            <a:endParaRPr lang="en-US" sz="1800" b="1" i="1" smtClean="0">
              <a:latin typeface="Courier New" pitchFamily="49" charset="0"/>
            </a:endParaRPr>
          </a:p>
          <a:p>
            <a:pPr eaLnBrk="1" hangingPunct="1">
              <a:buFontTx/>
              <a:buNone/>
              <a:tabLst>
                <a:tab pos="1887538" algn="ctr"/>
                <a:tab pos="4572000" algn="ctr"/>
              </a:tabLst>
            </a:pPr>
            <a:r>
              <a:rPr lang="en-US" sz="1800" b="1" smtClean="0">
                <a:latin typeface="Courier New" pitchFamily="49" charset="0"/>
              </a:rPr>
              <a:t>		</a:t>
            </a:r>
            <a:r>
              <a:rPr lang="en-US" sz="1800" b="1" i="1" smtClean="0">
                <a:latin typeface="Courier New" pitchFamily="49" charset="0"/>
              </a:rPr>
              <a:t>wait</a:t>
            </a:r>
            <a:r>
              <a:rPr lang="en-US" sz="1800" b="1" smtClean="0">
                <a:latin typeface="Courier New" pitchFamily="49" charset="0"/>
              </a:rPr>
              <a:t>(</a:t>
            </a:r>
            <a:r>
              <a:rPr lang="en-US" sz="1800" b="1" i="1" smtClean="0">
                <a:latin typeface="Courier New" pitchFamily="49" charset="0"/>
              </a:rPr>
              <a:t>S</a:t>
            </a:r>
            <a:r>
              <a:rPr lang="en-US" sz="1800" b="1" smtClean="0">
                <a:latin typeface="Courier New" pitchFamily="49" charset="0"/>
              </a:rPr>
              <a:t>);	</a:t>
            </a:r>
            <a:r>
              <a:rPr lang="en-US" sz="1800" b="1" i="1" smtClean="0">
                <a:latin typeface="Courier New" pitchFamily="49" charset="0"/>
              </a:rPr>
              <a:t>wait</a:t>
            </a:r>
            <a:r>
              <a:rPr lang="en-US" sz="1800" b="1" smtClean="0">
                <a:latin typeface="Courier New" pitchFamily="49" charset="0"/>
              </a:rPr>
              <a:t>(</a:t>
            </a:r>
            <a:r>
              <a:rPr lang="en-US" sz="1800" b="1" i="1" smtClean="0">
                <a:latin typeface="Courier New" pitchFamily="49" charset="0"/>
              </a:rPr>
              <a:t>Q</a:t>
            </a:r>
            <a:r>
              <a:rPr lang="en-US" sz="1800" b="1" smtClean="0">
                <a:latin typeface="Courier New" pitchFamily="49" charset="0"/>
              </a:rPr>
              <a:t>);</a:t>
            </a:r>
          </a:p>
          <a:p>
            <a:pPr eaLnBrk="1" hangingPunct="1">
              <a:buFontTx/>
              <a:buNone/>
              <a:tabLst>
                <a:tab pos="1887538" algn="ctr"/>
                <a:tab pos="4572000" algn="ctr"/>
              </a:tabLst>
            </a:pPr>
            <a:r>
              <a:rPr lang="en-US" sz="1800" b="1" smtClean="0">
                <a:latin typeface="Courier New" pitchFamily="49" charset="0"/>
              </a:rPr>
              <a:t>		</a:t>
            </a:r>
            <a:r>
              <a:rPr lang="en-US" sz="1800" b="1" i="1" smtClean="0">
                <a:latin typeface="Courier New" pitchFamily="49" charset="0"/>
              </a:rPr>
              <a:t>wait</a:t>
            </a:r>
            <a:r>
              <a:rPr lang="en-US" sz="1800" b="1" smtClean="0">
                <a:latin typeface="Courier New" pitchFamily="49" charset="0"/>
              </a:rPr>
              <a:t>(</a:t>
            </a:r>
            <a:r>
              <a:rPr lang="en-US" sz="1800" b="1" i="1" smtClean="0">
                <a:latin typeface="Courier New" pitchFamily="49" charset="0"/>
              </a:rPr>
              <a:t>Q</a:t>
            </a:r>
            <a:r>
              <a:rPr lang="en-US" sz="1800" b="1" smtClean="0">
                <a:latin typeface="Courier New" pitchFamily="49" charset="0"/>
              </a:rPr>
              <a:t>);	</a:t>
            </a:r>
            <a:r>
              <a:rPr lang="en-US" sz="1800" b="1" i="1" smtClean="0">
                <a:latin typeface="Courier New" pitchFamily="49" charset="0"/>
              </a:rPr>
              <a:t>wait</a:t>
            </a:r>
            <a:r>
              <a:rPr lang="en-US" sz="1800" b="1" smtClean="0">
                <a:latin typeface="Courier New" pitchFamily="49" charset="0"/>
              </a:rPr>
              <a:t>(</a:t>
            </a:r>
            <a:r>
              <a:rPr lang="en-US" sz="1800" b="1" i="1" smtClean="0">
                <a:latin typeface="Courier New" pitchFamily="49" charset="0"/>
              </a:rPr>
              <a:t>S</a:t>
            </a:r>
            <a:r>
              <a:rPr lang="en-US" sz="1800" b="1" smtClean="0">
                <a:latin typeface="Courier New" pitchFamily="49" charset="0"/>
              </a:rPr>
              <a:t>);</a:t>
            </a:r>
          </a:p>
          <a:p>
            <a:pPr eaLnBrk="1" hangingPunct="1">
              <a:buFontTx/>
              <a:buNone/>
              <a:tabLst>
                <a:tab pos="1887538" algn="ctr"/>
                <a:tab pos="4572000" algn="ctr"/>
              </a:tabLst>
            </a:pPr>
            <a:r>
              <a:rPr lang="en-US" sz="1800" b="1" smtClean="0">
                <a:latin typeface="Courier New" pitchFamily="49" charset="0"/>
              </a:rPr>
              <a:t>		 .	.</a:t>
            </a:r>
          </a:p>
          <a:p>
            <a:pPr eaLnBrk="1" hangingPunct="1">
              <a:buFontTx/>
              <a:buNone/>
              <a:tabLst>
                <a:tab pos="1887538" algn="ctr"/>
                <a:tab pos="4572000" algn="ctr"/>
              </a:tabLst>
            </a:pPr>
            <a:r>
              <a:rPr lang="en-US" sz="1800" b="1" smtClean="0">
                <a:latin typeface="Courier New" pitchFamily="49" charset="0"/>
              </a:rPr>
              <a:t>		 .	.</a:t>
            </a:r>
          </a:p>
          <a:p>
            <a:pPr eaLnBrk="1" hangingPunct="1">
              <a:buFontTx/>
              <a:buNone/>
              <a:tabLst>
                <a:tab pos="1887538" algn="ctr"/>
                <a:tab pos="4572000" algn="ctr"/>
              </a:tabLst>
            </a:pPr>
            <a:r>
              <a:rPr lang="en-US" sz="1800" b="1" smtClean="0">
                <a:latin typeface="Courier New" pitchFamily="49" charset="0"/>
              </a:rPr>
              <a:t>		 .	.</a:t>
            </a:r>
          </a:p>
          <a:p>
            <a:pPr eaLnBrk="1" hangingPunct="1">
              <a:buFontTx/>
              <a:buNone/>
              <a:tabLst>
                <a:tab pos="1887538" algn="ctr"/>
                <a:tab pos="4572000" algn="ctr"/>
              </a:tabLst>
            </a:pPr>
            <a:r>
              <a:rPr lang="en-US" sz="1800" b="1" smtClean="0">
                <a:latin typeface="Courier New" pitchFamily="49" charset="0"/>
                <a:sym typeface="MT Extra" pitchFamily="18" charset="2"/>
              </a:rPr>
              <a:t>		 </a:t>
            </a:r>
            <a:r>
              <a:rPr lang="en-US" sz="1800" b="1" i="1" smtClean="0">
                <a:latin typeface="Courier New" pitchFamily="49" charset="0"/>
                <a:sym typeface="MT Extra" pitchFamily="18" charset="2"/>
              </a:rPr>
              <a:t>signal</a:t>
            </a:r>
            <a:r>
              <a:rPr lang="en-US" sz="1800" b="1" smtClean="0">
                <a:latin typeface="Courier New" pitchFamily="49" charset="0"/>
                <a:sym typeface="MT Extra" pitchFamily="18" charset="2"/>
              </a:rPr>
              <a:t>(</a:t>
            </a:r>
            <a:r>
              <a:rPr lang="en-US" sz="1800" b="1" i="1" smtClean="0">
                <a:latin typeface="Courier New" pitchFamily="49" charset="0"/>
                <a:sym typeface="MT Extra" pitchFamily="18" charset="2"/>
              </a:rPr>
              <a:t>S</a:t>
            </a:r>
            <a:r>
              <a:rPr lang="en-US" sz="1800" b="1" smtClean="0">
                <a:latin typeface="Courier New" pitchFamily="49" charset="0"/>
                <a:sym typeface="MT Extra" pitchFamily="18" charset="2"/>
              </a:rPr>
              <a:t>);	</a:t>
            </a:r>
            <a:r>
              <a:rPr lang="en-US" sz="1800" b="1" i="1" smtClean="0">
                <a:latin typeface="Courier New" pitchFamily="49" charset="0"/>
                <a:sym typeface="MT Extra" pitchFamily="18" charset="2"/>
              </a:rPr>
              <a:t>signal</a:t>
            </a:r>
            <a:r>
              <a:rPr lang="en-US" sz="1800" b="1" smtClean="0">
                <a:latin typeface="Courier New" pitchFamily="49" charset="0"/>
                <a:sym typeface="MT Extra" pitchFamily="18" charset="2"/>
              </a:rPr>
              <a:t>(</a:t>
            </a:r>
            <a:r>
              <a:rPr lang="en-US" sz="1800" b="1" i="1" smtClean="0">
                <a:latin typeface="Courier New" pitchFamily="49" charset="0"/>
                <a:sym typeface="MT Extra" pitchFamily="18" charset="2"/>
              </a:rPr>
              <a:t>Q</a:t>
            </a:r>
            <a:r>
              <a:rPr lang="en-US" sz="1800" b="1" smtClean="0">
                <a:latin typeface="Courier New" pitchFamily="49" charset="0"/>
                <a:sym typeface="MT Extra" pitchFamily="18" charset="2"/>
              </a:rPr>
              <a:t>);</a:t>
            </a:r>
          </a:p>
          <a:p>
            <a:pPr eaLnBrk="1" hangingPunct="1">
              <a:buFontTx/>
              <a:buNone/>
              <a:tabLst>
                <a:tab pos="1887538" algn="ctr"/>
                <a:tab pos="4572000" algn="ctr"/>
              </a:tabLst>
            </a:pPr>
            <a:r>
              <a:rPr lang="en-US" sz="1800" b="1" smtClean="0">
                <a:latin typeface="Courier New" pitchFamily="49" charset="0"/>
                <a:sym typeface="MT Extra" pitchFamily="18" charset="2"/>
              </a:rPr>
              <a:t>		 </a:t>
            </a:r>
            <a:r>
              <a:rPr lang="en-US" sz="1800" b="1" i="1" smtClean="0">
                <a:latin typeface="Courier New" pitchFamily="49" charset="0"/>
                <a:sym typeface="MT Extra" pitchFamily="18" charset="2"/>
              </a:rPr>
              <a:t>signal</a:t>
            </a:r>
            <a:r>
              <a:rPr lang="en-US" sz="1800" b="1" smtClean="0">
                <a:latin typeface="Courier New" pitchFamily="49" charset="0"/>
                <a:sym typeface="MT Extra" pitchFamily="18" charset="2"/>
              </a:rPr>
              <a:t>(</a:t>
            </a:r>
            <a:r>
              <a:rPr lang="en-US" sz="1800" b="1" i="1" smtClean="0">
                <a:latin typeface="Courier New" pitchFamily="49" charset="0"/>
                <a:sym typeface="MT Extra" pitchFamily="18" charset="2"/>
              </a:rPr>
              <a:t>Q</a:t>
            </a:r>
            <a:r>
              <a:rPr lang="en-US" sz="1800" b="1" smtClean="0">
                <a:latin typeface="Courier New" pitchFamily="49" charset="0"/>
                <a:sym typeface="MT Extra" pitchFamily="18" charset="2"/>
              </a:rPr>
              <a:t>);	</a:t>
            </a:r>
            <a:r>
              <a:rPr lang="en-US" sz="1800" b="1" i="1" smtClean="0">
                <a:latin typeface="Courier New" pitchFamily="49" charset="0"/>
                <a:sym typeface="MT Extra" pitchFamily="18" charset="2"/>
              </a:rPr>
              <a:t>signal</a:t>
            </a:r>
            <a:r>
              <a:rPr lang="en-US" sz="1800" b="1" smtClean="0">
                <a:latin typeface="Courier New" pitchFamily="49" charset="0"/>
                <a:sym typeface="MT Extra" pitchFamily="18" charset="2"/>
              </a:rPr>
              <a:t>(</a:t>
            </a:r>
            <a:r>
              <a:rPr lang="en-US" sz="1800" b="1" i="1" smtClean="0">
                <a:latin typeface="Courier New" pitchFamily="49" charset="0"/>
                <a:sym typeface="MT Extra" pitchFamily="18" charset="2"/>
              </a:rPr>
              <a:t>S</a:t>
            </a:r>
            <a:r>
              <a:rPr lang="en-US" sz="1800" b="1" smtClean="0">
                <a:latin typeface="Courier New" pitchFamily="49" charset="0"/>
                <a:sym typeface="MT Extra" pitchFamily="18" charset="2"/>
              </a:rPr>
              <a:t>);</a:t>
            </a:r>
          </a:p>
          <a:p>
            <a:pPr eaLnBrk="1" hangingPunct="1">
              <a:tabLst>
                <a:tab pos="1887538" algn="ctr"/>
                <a:tab pos="4572000" algn="ctr"/>
              </a:tabLst>
            </a:pPr>
            <a:r>
              <a:rPr lang="en-US" sz="2200" b="1" smtClean="0">
                <a:sym typeface="MT Extra" pitchFamily="18" charset="2"/>
              </a:rPr>
              <a:t>Starvation</a:t>
            </a:r>
            <a:r>
              <a:rPr lang="en-US" sz="2200" smtClean="0">
                <a:sym typeface="MT Extra" pitchFamily="18" charset="2"/>
              </a:rPr>
              <a:t> </a:t>
            </a:r>
            <a:r>
              <a:rPr lang="en-US" sz="2200" smtClean="0"/>
              <a:t> – indefinite blocking.  A process may never be removed from the semaphore queue in which it is suspended (LIFO queue)</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2922896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639763" y="374650"/>
            <a:ext cx="7959725" cy="617538"/>
          </a:xfrm>
        </p:spPr>
        <p:txBody>
          <a:bodyPr>
            <a:normAutofit fontScale="90000"/>
          </a:bodyPr>
          <a:lstStyle/>
          <a:p>
            <a:pPr eaLnBrk="1" hangingPunct="1">
              <a:defRPr/>
            </a:pPr>
            <a:r>
              <a:rPr lang="en-US" smtClean="0"/>
              <a:t>Bounded-Buffer </a:t>
            </a:r>
            <a:r>
              <a:rPr lang="en-US" i="1" smtClean="0"/>
              <a:t>n-1</a:t>
            </a:r>
            <a:r>
              <a:rPr lang="en-US" smtClean="0"/>
              <a:t> solution</a:t>
            </a:r>
          </a:p>
        </p:txBody>
      </p:sp>
      <p:sp>
        <p:nvSpPr>
          <p:cNvPr id="5125" name="Rectangle 3"/>
          <p:cNvSpPr>
            <a:spLocks noGrp="1" noChangeArrowheads="1"/>
          </p:cNvSpPr>
          <p:nvPr>
            <p:ph type="body" idx="1"/>
          </p:nvPr>
        </p:nvSpPr>
        <p:spPr>
          <a:xfrm>
            <a:off x="0" y="908050"/>
            <a:ext cx="9144000" cy="5503863"/>
          </a:xfrm>
        </p:spPr>
        <p:txBody>
          <a:bodyPr/>
          <a:lstStyle/>
          <a:p>
            <a:pPr marL="350838" lvl="3" indent="0" eaLnBrk="1" hangingPunct="1">
              <a:buFont typeface="Wingdings" pitchFamily="2" charset="2"/>
              <a:buNone/>
            </a:pPr>
            <a:r>
              <a:rPr lang="en-US" sz="1400" b="1" smtClean="0">
                <a:latin typeface="Courier New" pitchFamily="49" charset="0"/>
              </a:rPr>
              <a:t>#define BUFFER_SIZE 10</a:t>
            </a:r>
          </a:p>
          <a:p>
            <a:pPr marL="350838" lvl="3" indent="0" eaLnBrk="1" hangingPunct="1">
              <a:buFont typeface="Wingdings" pitchFamily="2" charset="2"/>
              <a:buNone/>
            </a:pPr>
            <a:r>
              <a:rPr lang="en-US" sz="1400" b="1" smtClean="0">
                <a:latin typeface="Courier New" pitchFamily="49" charset="0"/>
              </a:rPr>
              <a:t>Typedef struct {</a:t>
            </a:r>
          </a:p>
          <a:p>
            <a:pPr marL="350838" lvl="3" indent="0" eaLnBrk="1" hangingPunct="1">
              <a:buFont typeface="Wingdings" pitchFamily="2" charset="2"/>
              <a:buNone/>
            </a:pPr>
            <a:r>
              <a:rPr lang="en-US" sz="1400" b="1" smtClean="0">
                <a:latin typeface="Courier New" pitchFamily="49" charset="0"/>
              </a:rPr>
              <a:t>	. . .</a:t>
            </a:r>
          </a:p>
          <a:p>
            <a:pPr marL="350838" lvl="3" indent="0" eaLnBrk="1" hangingPunct="1">
              <a:buFont typeface="Wingdings" pitchFamily="2" charset="2"/>
              <a:buNone/>
            </a:pPr>
            <a:r>
              <a:rPr lang="en-US" sz="1400" b="1" smtClean="0">
                <a:latin typeface="Courier New" pitchFamily="49" charset="0"/>
              </a:rPr>
              <a:t>} item;</a:t>
            </a:r>
          </a:p>
          <a:p>
            <a:pPr marL="350838" lvl="3" indent="0" eaLnBrk="1" hangingPunct="1">
              <a:buFont typeface="Wingdings" pitchFamily="2" charset="2"/>
              <a:buNone/>
            </a:pPr>
            <a:r>
              <a:rPr lang="en-US" sz="1400" b="1" smtClean="0">
                <a:latin typeface="Courier New" pitchFamily="49" charset="0"/>
              </a:rPr>
              <a:t>item buffer[BUFFER_SIZE];</a:t>
            </a:r>
          </a:p>
          <a:p>
            <a:pPr marL="350838" lvl="3" indent="0" eaLnBrk="1" hangingPunct="1">
              <a:buFont typeface="Wingdings" pitchFamily="2" charset="2"/>
              <a:buNone/>
            </a:pPr>
            <a:r>
              <a:rPr lang="en-US" sz="1400" b="1" smtClean="0">
                <a:latin typeface="Courier New" pitchFamily="49" charset="0"/>
              </a:rPr>
              <a:t>int in = 0; //next free position</a:t>
            </a:r>
          </a:p>
          <a:p>
            <a:pPr marL="350838" lvl="3" indent="0" eaLnBrk="1" hangingPunct="1">
              <a:buFont typeface="Wingdings" pitchFamily="2" charset="2"/>
              <a:buNone/>
            </a:pPr>
            <a:r>
              <a:rPr lang="en-US" sz="1400" b="1" smtClean="0">
                <a:latin typeface="Courier New" pitchFamily="49" charset="0"/>
              </a:rPr>
              <a:t>int out = 0; //first full position</a:t>
            </a:r>
          </a:p>
          <a:p>
            <a:pPr marL="0" indent="4763" eaLnBrk="1" hangingPunct="1">
              <a:buFontTx/>
              <a:buNone/>
            </a:pPr>
            <a:endParaRPr lang="en-US" sz="1400" b="1" smtClean="0">
              <a:latin typeface="Courier New" pitchFamily="49" charset="0"/>
            </a:endParaRPr>
          </a:p>
          <a:p>
            <a:pPr marL="0" indent="4763" eaLnBrk="1" hangingPunct="1">
              <a:buFontTx/>
              <a:buNone/>
            </a:pPr>
            <a:r>
              <a:rPr lang="en-US" sz="1400" b="1" smtClean="0">
                <a:latin typeface="Courier New" pitchFamily="49" charset="0"/>
              </a:rPr>
              <a:t> Producer;</a:t>
            </a:r>
            <a:br>
              <a:rPr lang="en-US" sz="1400" b="1" smtClean="0">
                <a:latin typeface="Courier New" pitchFamily="49" charset="0"/>
              </a:rPr>
            </a:br>
            <a:r>
              <a:rPr lang="en-US" sz="1400" b="1" smtClean="0">
                <a:latin typeface="Courier New" pitchFamily="49" charset="0"/>
              </a:rPr>
              <a:t> while (true) </a:t>
            </a:r>
          </a:p>
          <a:p>
            <a:pPr marL="0" indent="4763" eaLnBrk="1" hangingPunct="1">
              <a:buFontTx/>
              <a:buNone/>
            </a:pPr>
            <a:r>
              <a:rPr lang="en-US" sz="1400" b="1" smtClean="0">
                <a:latin typeface="Courier New" pitchFamily="49" charset="0"/>
              </a:rPr>
              <a:t>     {  while (((in + 1) % BUFFER_SIZE) == out); /* buffer full, do nothing */</a:t>
            </a:r>
          </a:p>
          <a:p>
            <a:pPr marL="0" indent="4763" eaLnBrk="1" hangingPunct="1">
              <a:buFontTx/>
              <a:buNone/>
            </a:pPr>
            <a:r>
              <a:rPr lang="en-US" sz="1400" b="1" smtClean="0">
                <a:latin typeface="Courier New" pitchFamily="49" charset="0"/>
              </a:rPr>
              <a:t>        buffer[in] = nextProduced;</a:t>
            </a:r>
          </a:p>
          <a:p>
            <a:pPr marL="0" indent="4763" eaLnBrk="1" hangingPunct="1">
              <a:buFontTx/>
              <a:buNone/>
            </a:pPr>
            <a:r>
              <a:rPr lang="en-US" sz="1400" b="1" smtClean="0">
                <a:latin typeface="Courier New" pitchFamily="49" charset="0"/>
              </a:rPr>
              <a:t>        in = (in + 1) % BUFFER_SIZE;</a:t>
            </a:r>
          </a:p>
          <a:p>
            <a:pPr marL="0" indent="4763" eaLnBrk="1" hangingPunct="1">
              <a:buFontTx/>
              <a:buNone/>
            </a:pPr>
            <a:r>
              <a:rPr lang="en-US" sz="1400" b="1" smtClean="0">
                <a:latin typeface="Courier New" pitchFamily="49" charset="0"/>
              </a:rPr>
              <a:t>      }</a:t>
            </a:r>
          </a:p>
          <a:p>
            <a:pPr marL="0" indent="4763" eaLnBrk="1" hangingPunct="1">
              <a:buFontTx/>
              <a:buNone/>
            </a:pPr>
            <a:r>
              <a:rPr lang="en-US" sz="1400" b="1" smtClean="0">
                <a:latin typeface="Courier New" pitchFamily="49" charset="0"/>
              </a:rPr>
              <a:t>Consumer;</a:t>
            </a:r>
            <a:br>
              <a:rPr lang="en-US" sz="1400" b="1" smtClean="0">
                <a:latin typeface="Courier New" pitchFamily="49" charset="0"/>
              </a:rPr>
            </a:br>
            <a:r>
              <a:rPr lang="en-US" sz="1400" b="1" smtClean="0">
                <a:latin typeface="Courier New" pitchFamily="49" charset="0"/>
              </a:rPr>
              <a:t>while (true)</a:t>
            </a:r>
          </a:p>
          <a:p>
            <a:pPr marL="0" indent="4763" eaLnBrk="1" hangingPunct="1">
              <a:buFontTx/>
              <a:buNone/>
            </a:pPr>
            <a:r>
              <a:rPr lang="en-US" sz="1400" b="1" smtClean="0">
                <a:latin typeface="Courier New" pitchFamily="49" charset="0"/>
              </a:rPr>
              <a:t>     {   while (in == out) ; /* buffer empty, do nothing */</a:t>
            </a:r>
          </a:p>
          <a:p>
            <a:pPr marL="0" indent="4763" eaLnBrk="1" hangingPunct="1">
              <a:buFontTx/>
              <a:buNone/>
            </a:pPr>
            <a:r>
              <a:rPr lang="en-US" sz="1400" b="1" smtClean="0">
                <a:latin typeface="Courier New" pitchFamily="49" charset="0"/>
              </a:rPr>
              <a:t>         nextConsumed = buffer[out];</a:t>
            </a:r>
          </a:p>
          <a:p>
            <a:pPr marL="0" indent="4763" eaLnBrk="1" hangingPunct="1">
              <a:buFontTx/>
              <a:buNone/>
            </a:pPr>
            <a:r>
              <a:rPr lang="en-US" sz="1400" b="1" smtClean="0">
                <a:latin typeface="Courier New" pitchFamily="49" charset="0"/>
              </a:rPr>
              <a:t>         out = (out + 1) % BUFFER_SIZE;</a:t>
            </a:r>
          </a:p>
          <a:p>
            <a:pPr marL="0" indent="4763" eaLnBrk="1" hangingPunct="1">
              <a:buFontTx/>
              <a:buNone/>
            </a:pPr>
            <a:r>
              <a:rPr lang="en-US" sz="1400" b="1" smtClean="0">
                <a:latin typeface="Courier New" pitchFamily="49" charset="0"/>
              </a:rPr>
              <a:t>     }</a:t>
            </a:r>
            <a:endParaRPr lang="en-US" sz="1400" b="1" smtClean="0"/>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26007687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34975" y="804863"/>
            <a:ext cx="8385175" cy="704850"/>
          </a:xfrm>
        </p:spPr>
        <p:txBody>
          <a:bodyPr>
            <a:normAutofit fontScale="90000"/>
          </a:bodyPr>
          <a:lstStyle/>
          <a:p>
            <a:pPr eaLnBrk="1" hangingPunct="1">
              <a:defRPr/>
            </a:pPr>
            <a:r>
              <a:rPr lang="en-US" smtClean="0"/>
              <a:t>Classical Problems of Synchronization</a:t>
            </a:r>
          </a:p>
        </p:txBody>
      </p:sp>
      <p:sp>
        <p:nvSpPr>
          <p:cNvPr id="41989" name="Rectangle 3"/>
          <p:cNvSpPr>
            <a:spLocks noGrp="1" noChangeArrowheads="1"/>
          </p:cNvSpPr>
          <p:nvPr>
            <p:ph type="body" idx="1"/>
          </p:nvPr>
        </p:nvSpPr>
        <p:spPr/>
        <p:txBody>
          <a:bodyPr/>
          <a:lstStyle/>
          <a:p>
            <a:pPr eaLnBrk="1" hangingPunct="1"/>
            <a:r>
              <a:rPr lang="en-US" smtClean="0"/>
              <a:t>Bounded-Buffer Problem</a:t>
            </a:r>
            <a:br>
              <a:rPr lang="en-US" smtClean="0"/>
            </a:br>
            <a:endParaRPr lang="en-US" smtClean="0"/>
          </a:p>
          <a:p>
            <a:pPr eaLnBrk="1" hangingPunct="1"/>
            <a:r>
              <a:rPr lang="en-US" smtClean="0"/>
              <a:t>Readers and Writers Problem</a:t>
            </a:r>
            <a:br>
              <a:rPr lang="en-US" smtClean="0"/>
            </a:br>
            <a:endParaRPr lang="en-US" smtClean="0"/>
          </a:p>
          <a:p>
            <a:pPr eaLnBrk="1" hangingPunct="1"/>
            <a:r>
              <a:rPr lang="en-US" smtClean="0"/>
              <a:t>Dining-Philosophers Problem</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111618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defRPr/>
            </a:pPr>
            <a:r>
              <a:rPr lang="en-US" smtClean="0"/>
              <a:t>Bounded-Buffer Problem</a:t>
            </a:r>
          </a:p>
        </p:txBody>
      </p:sp>
      <p:sp>
        <p:nvSpPr>
          <p:cNvPr id="43013" name="Rectangle 3"/>
          <p:cNvSpPr>
            <a:spLocks noGrp="1" noChangeArrowheads="1"/>
          </p:cNvSpPr>
          <p:nvPr>
            <p:ph type="body" idx="1"/>
          </p:nvPr>
        </p:nvSpPr>
        <p:spPr/>
        <p:txBody>
          <a:bodyPr>
            <a:normAutofit fontScale="92500" lnSpcReduction="10000"/>
          </a:bodyPr>
          <a:lstStyle/>
          <a:p>
            <a:pPr eaLnBrk="1" hangingPunct="1">
              <a:tabLst>
                <a:tab pos="2058988" algn="l"/>
                <a:tab pos="2459038" algn="l"/>
              </a:tabLst>
            </a:pPr>
            <a:r>
              <a:rPr lang="en-US" smtClean="0"/>
              <a:t>Shared data</a:t>
            </a:r>
            <a:br>
              <a:rPr lang="en-US" smtClean="0"/>
            </a:br>
            <a:r>
              <a:rPr lang="en-US" smtClean="0"/>
              <a:t/>
            </a:r>
            <a:br>
              <a:rPr lang="en-US" smtClean="0"/>
            </a:br>
            <a:r>
              <a:rPr lang="en-US" b="1" smtClean="0"/>
              <a:t>semaphore full, empty, mutex;</a:t>
            </a:r>
          </a:p>
          <a:p>
            <a:pPr lvl="1" eaLnBrk="1" hangingPunct="1">
              <a:tabLst>
                <a:tab pos="2058988" algn="l"/>
                <a:tab pos="2459038" algn="l"/>
              </a:tabLst>
            </a:pPr>
            <a:r>
              <a:rPr lang="en-US" smtClean="0"/>
              <a:t>pool of n buffers, each can hold one item</a:t>
            </a:r>
          </a:p>
          <a:p>
            <a:pPr lvl="1" eaLnBrk="1" hangingPunct="1">
              <a:tabLst>
                <a:tab pos="2058988" algn="l"/>
                <a:tab pos="2459038" algn="l"/>
              </a:tabLst>
            </a:pPr>
            <a:r>
              <a:rPr lang="en-US" i="1" smtClean="0"/>
              <a:t>mutex</a:t>
            </a:r>
            <a:r>
              <a:rPr lang="en-US" smtClean="0"/>
              <a:t> provides mutual exclusion to the buffer pool</a:t>
            </a:r>
          </a:p>
          <a:p>
            <a:pPr lvl="1" eaLnBrk="1" hangingPunct="1">
              <a:tabLst>
                <a:tab pos="2058988" algn="l"/>
                <a:tab pos="2459038" algn="l"/>
              </a:tabLst>
            </a:pPr>
            <a:r>
              <a:rPr lang="en-US" i="1" smtClean="0"/>
              <a:t>empty</a:t>
            </a:r>
            <a:r>
              <a:rPr lang="en-US" smtClean="0"/>
              <a:t> and </a:t>
            </a:r>
            <a:r>
              <a:rPr lang="en-US" i="1" smtClean="0"/>
              <a:t>full</a:t>
            </a:r>
            <a:r>
              <a:rPr lang="en-US" smtClean="0"/>
              <a:t> count the number of empty and full buffers</a:t>
            </a:r>
          </a:p>
          <a:p>
            <a:pPr lvl="1" eaLnBrk="1" hangingPunct="1">
              <a:buFont typeface="Wingdings" pitchFamily="2" charset="2"/>
              <a:buNone/>
              <a:tabLst>
                <a:tab pos="2058988" algn="l"/>
                <a:tab pos="2459038" algn="l"/>
              </a:tabLst>
            </a:pPr>
            <a:r>
              <a:rPr lang="en-US" smtClean="0"/>
              <a:t/>
            </a:r>
            <a:br>
              <a:rPr lang="en-US" smtClean="0"/>
            </a:br>
            <a:r>
              <a:rPr lang="en-US" smtClean="0"/>
              <a:t>Initially:</a:t>
            </a:r>
            <a:br>
              <a:rPr lang="en-US" smtClean="0"/>
            </a:br>
            <a:r>
              <a:rPr lang="en-US" b="1" smtClean="0"/>
              <a:t>full = 0, empty = n, mutex = 1</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10180788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026"/>
          <p:cNvSpPr>
            <a:spLocks noGrp="1" noChangeArrowheads="1"/>
          </p:cNvSpPr>
          <p:nvPr>
            <p:ph type="title"/>
          </p:nvPr>
        </p:nvSpPr>
        <p:spPr>
          <a:xfrm>
            <a:off x="254000" y="841375"/>
            <a:ext cx="8439150" cy="381000"/>
          </a:xfrm>
        </p:spPr>
        <p:txBody>
          <a:bodyPr>
            <a:normAutofit fontScale="90000"/>
          </a:bodyPr>
          <a:lstStyle/>
          <a:p>
            <a:pPr eaLnBrk="1" hangingPunct="1">
              <a:defRPr/>
            </a:pPr>
            <a:r>
              <a:rPr lang="en-US" sz="3200" smtClean="0"/>
              <a:t>Bounded-Buffer Problem</a:t>
            </a:r>
            <a:br>
              <a:rPr lang="en-US" sz="3200" smtClean="0"/>
            </a:br>
            <a:endParaRPr lang="en-US" sz="2400" smtClean="0"/>
          </a:p>
        </p:txBody>
      </p:sp>
      <p:sp>
        <p:nvSpPr>
          <p:cNvPr id="44037" name="Rectangle 1027"/>
          <p:cNvSpPr>
            <a:spLocks noGrp="1" noChangeArrowheads="1"/>
          </p:cNvSpPr>
          <p:nvPr>
            <p:ph type="body" idx="1"/>
          </p:nvPr>
        </p:nvSpPr>
        <p:spPr>
          <a:xfrm>
            <a:off x="206375" y="1468438"/>
            <a:ext cx="3514725" cy="4627562"/>
          </a:xfrm>
        </p:spPr>
        <p:txBody>
          <a:bodyPr/>
          <a:lstStyle/>
          <a:p>
            <a:pPr eaLnBrk="1" hangingPunct="1">
              <a:lnSpc>
                <a:spcPct val="90000"/>
              </a:lnSpc>
              <a:buFontTx/>
              <a:buNone/>
              <a:tabLst>
                <a:tab pos="2459038" algn="l"/>
                <a:tab pos="2740025" algn="l"/>
                <a:tab pos="3084513" algn="l"/>
              </a:tabLst>
            </a:pPr>
            <a:r>
              <a:rPr lang="en-US" sz="2000" b="1" smtClean="0">
                <a:latin typeface="Courier New" pitchFamily="49" charset="0"/>
              </a:rPr>
              <a:t>do { </a:t>
            </a:r>
          </a:p>
          <a:p>
            <a:pPr eaLnBrk="1" hangingPunct="1">
              <a:lnSpc>
                <a:spcPct val="90000"/>
              </a:lnSpc>
              <a:spcBef>
                <a:spcPct val="15000"/>
              </a:spcBef>
              <a:buFontTx/>
              <a:buNone/>
              <a:tabLst>
                <a:tab pos="2459038" algn="l"/>
                <a:tab pos="2740025" algn="l"/>
                <a:tab pos="3084513" algn="l"/>
              </a:tabLst>
            </a:pPr>
            <a:r>
              <a:rPr lang="en-US" sz="2000" b="1" smtClean="0">
                <a:latin typeface="Courier New" pitchFamily="49" charset="0"/>
              </a:rPr>
              <a:t>	…</a:t>
            </a:r>
          </a:p>
          <a:p>
            <a:pPr eaLnBrk="1" hangingPunct="1">
              <a:lnSpc>
                <a:spcPct val="90000"/>
              </a:lnSpc>
              <a:spcBef>
                <a:spcPct val="15000"/>
              </a:spcBef>
              <a:buFontTx/>
              <a:buNone/>
              <a:tabLst>
                <a:tab pos="2459038" algn="l"/>
                <a:tab pos="2740025" algn="l"/>
                <a:tab pos="3084513" algn="l"/>
              </a:tabLst>
            </a:pPr>
            <a:r>
              <a:rPr lang="en-US" sz="2000" smtClean="0">
                <a:latin typeface="Courier New" pitchFamily="49" charset="0"/>
              </a:rPr>
              <a:t>  produce an item in</a:t>
            </a:r>
            <a:r>
              <a:rPr lang="en-US" sz="2000" b="1" smtClean="0">
                <a:latin typeface="Courier New" pitchFamily="49" charset="0"/>
              </a:rPr>
              <a:t> nextp</a:t>
            </a:r>
          </a:p>
          <a:p>
            <a:pPr eaLnBrk="1" hangingPunct="1">
              <a:lnSpc>
                <a:spcPct val="90000"/>
              </a:lnSpc>
              <a:spcBef>
                <a:spcPct val="15000"/>
              </a:spcBef>
              <a:buFontTx/>
              <a:buNone/>
              <a:tabLst>
                <a:tab pos="2459038" algn="l"/>
                <a:tab pos="2740025" algn="l"/>
                <a:tab pos="3084513" algn="l"/>
              </a:tabLst>
            </a:pPr>
            <a:r>
              <a:rPr lang="en-US" sz="2000" b="1" smtClean="0">
                <a:latin typeface="Courier New" pitchFamily="49" charset="0"/>
              </a:rPr>
              <a:t>	 …</a:t>
            </a:r>
          </a:p>
          <a:p>
            <a:pPr eaLnBrk="1" hangingPunct="1">
              <a:lnSpc>
                <a:spcPct val="90000"/>
              </a:lnSpc>
              <a:spcBef>
                <a:spcPct val="15000"/>
              </a:spcBef>
              <a:buFontTx/>
              <a:buNone/>
              <a:tabLst>
                <a:tab pos="2459038" algn="l"/>
                <a:tab pos="2740025" algn="l"/>
                <a:tab pos="3084513" algn="l"/>
              </a:tabLst>
            </a:pPr>
            <a:r>
              <a:rPr lang="en-US" sz="2000" b="1" smtClean="0">
                <a:latin typeface="Courier New" pitchFamily="49" charset="0"/>
              </a:rPr>
              <a:t>	wait(empty);</a:t>
            </a:r>
          </a:p>
          <a:p>
            <a:pPr eaLnBrk="1" hangingPunct="1">
              <a:lnSpc>
                <a:spcPct val="90000"/>
              </a:lnSpc>
              <a:spcBef>
                <a:spcPct val="15000"/>
              </a:spcBef>
              <a:buFontTx/>
              <a:buNone/>
              <a:tabLst>
                <a:tab pos="2459038" algn="l"/>
                <a:tab pos="2740025" algn="l"/>
                <a:tab pos="3084513" algn="l"/>
              </a:tabLst>
            </a:pPr>
            <a:r>
              <a:rPr lang="en-US" sz="2000" b="1" smtClean="0">
                <a:latin typeface="Courier New" pitchFamily="49" charset="0"/>
              </a:rPr>
              <a:t>	wait(mutex);</a:t>
            </a:r>
          </a:p>
          <a:p>
            <a:pPr eaLnBrk="1" hangingPunct="1">
              <a:lnSpc>
                <a:spcPct val="90000"/>
              </a:lnSpc>
              <a:spcBef>
                <a:spcPct val="15000"/>
              </a:spcBef>
              <a:buFontTx/>
              <a:buNone/>
              <a:tabLst>
                <a:tab pos="2459038" algn="l"/>
                <a:tab pos="2740025" algn="l"/>
                <a:tab pos="3084513" algn="l"/>
              </a:tabLst>
            </a:pPr>
            <a:r>
              <a:rPr lang="en-US" sz="2000" b="1" smtClean="0">
                <a:latin typeface="Courier New" pitchFamily="49" charset="0"/>
              </a:rPr>
              <a:t>	 …</a:t>
            </a:r>
          </a:p>
          <a:p>
            <a:pPr eaLnBrk="1" hangingPunct="1">
              <a:lnSpc>
                <a:spcPct val="90000"/>
              </a:lnSpc>
              <a:spcBef>
                <a:spcPct val="15000"/>
              </a:spcBef>
              <a:buFontTx/>
              <a:buNone/>
              <a:tabLst>
                <a:tab pos="2459038" algn="l"/>
                <a:tab pos="2740025" algn="l"/>
                <a:tab pos="3084513" algn="l"/>
              </a:tabLst>
            </a:pPr>
            <a:r>
              <a:rPr lang="en-US" sz="2000" b="1" smtClean="0">
                <a:latin typeface="Courier New" pitchFamily="49" charset="0"/>
              </a:rPr>
              <a:t>	</a:t>
            </a:r>
            <a:r>
              <a:rPr lang="en-US" sz="2000" smtClean="0">
                <a:latin typeface="Courier New" pitchFamily="49" charset="0"/>
              </a:rPr>
              <a:t>add</a:t>
            </a:r>
            <a:r>
              <a:rPr lang="en-US" sz="2000" b="1" smtClean="0">
                <a:latin typeface="Courier New" pitchFamily="49" charset="0"/>
              </a:rPr>
              <a:t> nextp </a:t>
            </a:r>
            <a:r>
              <a:rPr lang="en-US" sz="2000" smtClean="0">
                <a:latin typeface="Courier New" pitchFamily="49" charset="0"/>
              </a:rPr>
              <a:t>to buffer</a:t>
            </a:r>
          </a:p>
          <a:p>
            <a:pPr eaLnBrk="1" hangingPunct="1">
              <a:lnSpc>
                <a:spcPct val="90000"/>
              </a:lnSpc>
              <a:spcBef>
                <a:spcPct val="15000"/>
              </a:spcBef>
              <a:buFontTx/>
              <a:buNone/>
              <a:tabLst>
                <a:tab pos="2459038" algn="l"/>
                <a:tab pos="2740025" algn="l"/>
                <a:tab pos="3084513" algn="l"/>
              </a:tabLst>
            </a:pPr>
            <a:r>
              <a:rPr lang="en-US" sz="2000" b="1" smtClean="0">
                <a:latin typeface="Courier New" pitchFamily="49" charset="0"/>
              </a:rPr>
              <a:t>	 …</a:t>
            </a:r>
          </a:p>
          <a:p>
            <a:pPr eaLnBrk="1" hangingPunct="1">
              <a:lnSpc>
                <a:spcPct val="90000"/>
              </a:lnSpc>
              <a:spcBef>
                <a:spcPct val="15000"/>
              </a:spcBef>
              <a:buFontTx/>
              <a:buNone/>
              <a:tabLst>
                <a:tab pos="2459038" algn="l"/>
                <a:tab pos="2740025" algn="l"/>
                <a:tab pos="3084513" algn="l"/>
              </a:tabLst>
            </a:pPr>
            <a:r>
              <a:rPr lang="en-US" sz="2000" b="1" smtClean="0">
                <a:latin typeface="Courier New" pitchFamily="49" charset="0"/>
              </a:rPr>
              <a:t>	signal(mutex);</a:t>
            </a:r>
          </a:p>
          <a:p>
            <a:pPr eaLnBrk="1" hangingPunct="1">
              <a:lnSpc>
                <a:spcPct val="90000"/>
              </a:lnSpc>
              <a:spcBef>
                <a:spcPct val="15000"/>
              </a:spcBef>
              <a:buFontTx/>
              <a:buNone/>
              <a:tabLst>
                <a:tab pos="2459038" algn="l"/>
                <a:tab pos="2740025" algn="l"/>
                <a:tab pos="3084513" algn="l"/>
              </a:tabLst>
            </a:pPr>
            <a:r>
              <a:rPr lang="en-US" sz="2000" b="1" smtClean="0">
                <a:latin typeface="Courier New" pitchFamily="49" charset="0"/>
              </a:rPr>
              <a:t>	signal(full);</a:t>
            </a:r>
          </a:p>
          <a:p>
            <a:pPr eaLnBrk="1" hangingPunct="1">
              <a:lnSpc>
                <a:spcPct val="90000"/>
              </a:lnSpc>
              <a:spcBef>
                <a:spcPct val="15000"/>
              </a:spcBef>
              <a:buFontTx/>
              <a:buNone/>
              <a:tabLst>
                <a:tab pos="2459038" algn="l"/>
                <a:tab pos="2740025" algn="l"/>
                <a:tab pos="3084513" algn="l"/>
              </a:tabLst>
            </a:pPr>
            <a:r>
              <a:rPr lang="en-US" sz="2000" b="1" smtClean="0">
                <a:latin typeface="Courier New" pitchFamily="49" charset="0"/>
              </a:rPr>
              <a:t>} while (1);</a:t>
            </a:r>
          </a:p>
          <a:p>
            <a:pPr eaLnBrk="1" hangingPunct="1">
              <a:lnSpc>
                <a:spcPct val="90000"/>
              </a:lnSpc>
              <a:buFontTx/>
              <a:buNone/>
              <a:tabLst>
                <a:tab pos="2459038" algn="l"/>
                <a:tab pos="2740025" algn="l"/>
                <a:tab pos="3084513" algn="l"/>
              </a:tabLst>
            </a:pPr>
            <a:r>
              <a:rPr lang="en-US" sz="2000" b="1" smtClean="0">
                <a:latin typeface="Courier New" pitchFamily="49" charset="0"/>
              </a:rPr>
              <a:t>	</a:t>
            </a:r>
          </a:p>
        </p:txBody>
      </p:sp>
      <p:sp>
        <p:nvSpPr>
          <p:cNvPr id="44038" name="Rectangle 1029"/>
          <p:cNvSpPr>
            <a:spLocks noChangeArrowheads="1"/>
          </p:cNvSpPr>
          <p:nvPr/>
        </p:nvSpPr>
        <p:spPr bwMode="auto">
          <a:xfrm>
            <a:off x="3876675" y="1516063"/>
            <a:ext cx="4972050" cy="437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15000"/>
              </a:spcBef>
              <a:buSzPct val="80000"/>
              <a:tabLst>
                <a:tab pos="1597025" algn="l"/>
                <a:tab pos="1941513" algn="l"/>
                <a:tab pos="2286000" algn="l"/>
              </a:tabLst>
            </a:pPr>
            <a:r>
              <a:rPr lang="en-US" sz="2000" b="1">
                <a:solidFill>
                  <a:srgbClr val="000066"/>
                </a:solidFill>
                <a:latin typeface="Georgia" pitchFamily="18" charset="0"/>
              </a:rPr>
              <a:t>do { </a:t>
            </a:r>
          </a:p>
          <a:p>
            <a:pPr marL="342900" indent="-342900">
              <a:spcBef>
                <a:spcPct val="15000"/>
              </a:spcBef>
              <a:buSzPct val="80000"/>
              <a:tabLst>
                <a:tab pos="1597025" algn="l"/>
                <a:tab pos="1941513" algn="l"/>
                <a:tab pos="2286000" algn="l"/>
              </a:tabLst>
            </a:pPr>
            <a:r>
              <a:rPr lang="en-US" sz="2000" b="1">
                <a:solidFill>
                  <a:srgbClr val="000066"/>
                </a:solidFill>
                <a:latin typeface="Georgia" pitchFamily="18" charset="0"/>
              </a:rPr>
              <a:t>	wait(full)</a:t>
            </a:r>
          </a:p>
          <a:p>
            <a:pPr marL="342900" indent="-342900">
              <a:spcBef>
                <a:spcPct val="15000"/>
              </a:spcBef>
              <a:buSzPct val="80000"/>
              <a:tabLst>
                <a:tab pos="1597025" algn="l"/>
                <a:tab pos="1941513" algn="l"/>
                <a:tab pos="2286000" algn="l"/>
              </a:tabLst>
            </a:pPr>
            <a:r>
              <a:rPr lang="en-US" sz="2000" b="1">
                <a:solidFill>
                  <a:srgbClr val="000066"/>
                </a:solidFill>
                <a:latin typeface="Georgia" pitchFamily="18" charset="0"/>
              </a:rPr>
              <a:t>	wait(mutex);</a:t>
            </a:r>
          </a:p>
          <a:p>
            <a:pPr marL="342900" indent="-342900">
              <a:spcBef>
                <a:spcPct val="15000"/>
              </a:spcBef>
              <a:buSzPct val="80000"/>
              <a:tabLst>
                <a:tab pos="1597025" algn="l"/>
                <a:tab pos="1941513" algn="l"/>
                <a:tab pos="2286000" algn="l"/>
              </a:tabLst>
            </a:pPr>
            <a:r>
              <a:rPr lang="en-US" sz="2000" b="1">
                <a:solidFill>
                  <a:srgbClr val="000066"/>
                </a:solidFill>
                <a:latin typeface="Georgia" pitchFamily="18" charset="0"/>
              </a:rPr>
              <a:t>	 …</a:t>
            </a:r>
          </a:p>
          <a:p>
            <a:pPr marL="342900" indent="-342900">
              <a:spcBef>
                <a:spcPct val="15000"/>
              </a:spcBef>
              <a:buSzPct val="80000"/>
              <a:tabLst>
                <a:tab pos="1597025" algn="l"/>
                <a:tab pos="1941513" algn="l"/>
                <a:tab pos="2286000" algn="l"/>
              </a:tabLst>
            </a:pPr>
            <a:r>
              <a:rPr lang="en-US" sz="2000" b="1">
                <a:solidFill>
                  <a:srgbClr val="000066"/>
                </a:solidFill>
                <a:latin typeface="Georgia" pitchFamily="18" charset="0"/>
              </a:rPr>
              <a:t>	</a:t>
            </a:r>
            <a:r>
              <a:rPr lang="en-US" sz="2000">
                <a:solidFill>
                  <a:srgbClr val="000066"/>
                </a:solidFill>
                <a:latin typeface="Georgia" pitchFamily="18" charset="0"/>
              </a:rPr>
              <a:t>remove an item from buffer to</a:t>
            </a:r>
            <a:r>
              <a:rPr lang="en-US" sz="2000" b="1">
                <a:solidFill>
                  <a:srgbClr val="000066"/>
                </a:solidFill>
                <a:latin typeface="Georgia" pitchFamily="18" charset="0"/>
              </a:rPr>
              <a:t> nextc</a:t>
            </a:r>
          </a:p>
          <a:p>
            <a:pPr marL="342900" indent="-342900">
              <a:spcBef>
                <a:spcPct val="15000"/>
              </a:spcBef>
              <a:buSzPct val="80000"/>
              <a:tabLst>
                <a:tab pos="1597025" algn="l"/>
                <a:tab pos="1941513" algn="l"/>
                <a:tab pos="2286000" algn="l"/>
              </a:tabLst>
            </a:pPr>
            <a:r>
              <a:rPr lang="en-US" sz="2000" b="1">
                <a:solidFill>
                  <a:srgbClr val="000066"/>
                </a:solidFill>
                <a:latin typeface="Georgia" pitchFamily="18" charset="0"/>
              </a:rPr>
              <a:t>	 …</a:t>
            </a:r>
          </a:p>
          <a:p>
            <a:pPr marL="342900" indent="-342900">
              <a:spcBef>
                <a:spcPct val="15000"/>
              </a:spcBef>
              <a:buSzPct val="80000"/>
              <a:tabLst>
                <a:tab pos="1597025" algn="l"/>
                <a:tab pos="1941513" algn="l"/>
                <a:tab pos="2286000" algn="l"/>
              </a:tabLst>
            </a:pPr>
            <a:r>
              <a:rPr lang="en-US" sz="2000" b="1">
                <a:solidFill>
                  <a:srgbClr val="000066"/>
                </a:solidFill>
                <a:latin typeface="Georgia" pitchFamily="18" charset="0"/>
              </a:rPr>
              <a:t>	signal(mutex);</a:t>
            </a:r>
          </a:p>
          <a:p>
            <a:pPr marL="342900" indent="-342900">
              <a:spcBef>
                <a:spcPct val="15000"/>
              </a:spcBef>
              <a:buSzPct val="80000"/>
              <a:tabLst>
                <a:tab pos="1597025" algn="l"/>
                <a:tab pos="1941513" algn="l"/>
                <a:tab pos="2286000" algn="l"/>
              </a:tabLst>
            </a:pPr>
            <a:r>
              <a:rPr lang="en-US" sz="2000" b="1">
                <a:solidFill>
                  <a:srgbClr val="000066"/>
                </a:solidFill>
                <a:latin typeface="Georgia" pitchFamily="18" charset="0"/>
              </a:rPr>
              <a:t>	signal(empty);</a:t>
            </a:r>
          </a:p>
          <a:p>
            <a:pPr marL="342900" indent="-342900">
              <a:spcBef>
                <a:spcPct val="15000"/>
              </a:spcBef>
              <a:buSzPct val="80000"/>
              <a:tabLst>
                <a:tab pos="1597025" algn="l"/>
                <a:tab pos="1941513" algn="l"/>
                <a:tab pos="2286000" algn="l"/>
              </a:tabLst>
            </a:pPr>
            <a:r>
              <a:rPr lang="en-US" sz="2000" b="1">
                <a:solidFill>
                  <a:srgbClr val="000066"/>
                </a:solidFill>
                <a:latin typeface="Georgia" pitchFamily="18" charset="0"/>
              </a:rPr>
              <a:t>	 …</a:t>
            </a:r>
          </a:p>
          <a:p>
            <a:pPr marL="342900" indent="-342900">
              <a:spcBef>
                <a:spcPct val="15000"/>
              </a:spcBef>
              <a:buSzPct val="80000"/>
              <a:tabLst>
                <a:tab pos="1597025" algn="l"/>
                <a:tab pos="1941513" algn="l"/>
                <a:tab pos="2286000" algn="l"/>
              </a:tabLst>
            </a:pPr>
            <a:r>
              <a:rPr lang="en-US" sz="2000" b="1">
                <a:solidFill>
                  <a:srgbClr val="000066"/>
                </a:solidFill>
                <a:latin typeface="Georgia" pitchFamily="18" charset="0"/>
              </a:rPr>
              <a:t>	</a:t>
            </a:r>
            <a:r>
              <a:rPr lang="en-US" sz="2000">
                <a:solidFill>
                  <a:srgbClr val="000066"/>
                </a:solidFill>
                <a:latin typeface="Georgia" pitchFamily="18" charset="0"/>
              </a:rPr>
              <a:t>consume the item in</a:t>
            </a:r>
            <a:r>
              <a:rPr lang="en-US" sz="2000" b="1">
                <a:solidFill>
                  <a:srgbClr val="000066"/>
                </a:solidFill>
                <a:latin typeface="Georgia" pitchFamily="18" charset="0"/>
              </a:rPr>
              <a:t> nextc</a:t>
            </a:r>
          </a:p>
          <a:p>
            <a:pPr marL="342900" indent="-342900">
              <a:spcBef>
                <a:spcPct val="15000"/>
              </a:spcBef>
              <a:buSzPct val="80000"/>
              <a:tabLst>
                <a:tab pos="1597025" algn="l"/>
                <a:tab pos="1941513" algn="l"/>
                <a:tab pos="2286000" algn="l"/>
              </a:tabLst>
            </a:pPr>
            <a:r>
              <a:rPr lang="en-US" sz="2000" b="1">
                <a:solidFill>
                  <a:srgbClr val="000066"/>
                </a:solidFill>
                <a:latin typeface="Georgia" pitchFamily="18" charset="0"/>
              </a:rPr>
              <a:t>	 …</a:t>
            </a:r>
          </a:p>
          <a:p>
            <a:pPr marL="342900" indent="-342900">
              <a:spcBef>
                <a:spcPct val="15000"/>
              </a:spcBef>
              <a:buSzPct val="80000"/>
              <a:tabLst>
                <a:tab pos="1597025" algn="l"/>
                <a:tab pos="1941513" algn="l"/>
                <a:tab pos="2286000" algn="l"/>
              </a:tabLst>
            </a:pPr>
            <a:r>
              <a:rPr lang="en-US" sz="2000" b="1">
                <a:solidFill>
                  <a:srgbClr val="000066"/>
                </a:solidFill>
                <a:latin typeface="Georgia" pitchFamily="18" charset="0"/>
              </a:rPr>
              <a:t>} while (1);</a:t>
            </a:r>
          </a:p>
        </p:txBody>
      </p:sp>
      <p:sp>
        <p:nvSpPr>
          <p:cNvPr id="44039" name="Text Box 1030"/>
          <p:cNvSpPr txBox="1">
            <a:spLocks noChangeArrowheads="1"/>
          </p:cNvSpPr>
          <p:nvPr/>
        </p:nvSpPr>
        <p:spPr bwMode="auto">
          <a:xfrm>
            <a:off x="193675" y="1012825"/>
            <a:ext cx="8299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solidFill>
                  <a:srgbClr val="EB0505"/>
                </a:solidFill>
              </a:rPr>
              <a:t>   Producer Process                                 Consumer Process</a:t>
            </a:r>
          </a:p>
        </p:txBody>
      </p:sp>
      <p:sp>
        <p:nvSpPr>
          <p:cNvPr id="8"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20750888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1026"/>
          <p:cNvSpPr>
            <a:spLocks noGrp="1" noChangeArrowheads="1"/>
          </p:cNvSpPr>
          <p:nvPr>
            <p:ph type="title"/>
          </p:nvPr>
        </p:nvSpPr>
        <p:spPr>
          <a:xfrm>
            <a:off x="246063" y="0"/>
            <a:ext cx="8688387" cy="1143000"/>
          </a:xfrm>
        </p:spPr>
        <p:txBody>
          <a:bodyPr/>
          <a:lstStyle/>
          <a:p>
            <a:pPr eaLnBrk="1" hangingPunct="1">
              <a:defRPr/>
            </a:pPr>
            <a:r>
              <a:rPr lang="en-US" smtClean="0"/>
              <a:t>Readers-Writers Problem</a:t>
            </a:r>
          </a:p>
        </p:txBody>
      </p:sp>
      <p:sp>
        <p:nvSpPr>
          <p:cNvPr id="45061" name="Rectangle 1027"/>
          <p:cNvSpPr>
            <a:spLocks noGrp="1" noChangeArrowheads="1"/>
          </p:cNvSpPr>
          <p:nvPr>
            <p:ph type="body" idx="1"/>
          </p:nvPr>
        </p:nvSpPr>
        <p:spPr>
          <a:xfrm>
            <a:off x="0" y="1036638"/>
            <a:ext cx="8969375" cy="5453062"/>
          </a:xfrm>
        </p:spPr>
        <p:txBody>
          <a:bodyPr/>
          <a:lstStyle/>
          <a:p>
            <a:pPr eaLnBrk="1" hangingPunct="1">
              <a:lnSpc>
                <a:spcPct val="80000"/>
              </a:lnSpc>
              <a:spcBef>
                <a:spcPct val="15000"/>
              </a:spcBef>
              <a:tabLst>
                <a:tab pos="2232025" algn="l"/>
                <a:tab pos="2513013" algn="l"/>
                <a:tab pos="2857500" algn="l"/>
              </a:tabLst>
            </a:pPr>
            <a:r>
              <a:rPr lang="en-US" sz="2200" smtClean="0"/>
              <a:t>Sharing a data object (file or record) among several concurrent processes</a:t>
            </a:r>
          </a:p>
          <a:p>
            <a:pPr lvl="1" eaLnBrk="1" hangingPunct="1">
              <a:lnSpc>
                <a:spcPct val="80000"/>
              </a:lnSpc>
              <a:spcBef>
                <a:spcPct val="15000"/>
              </a:spcBef>
              <a:tabLst>
                <a:tab pos="2232025" algn="l"/>
                <a:tab pos="2513013" algn="l"/>
                <a:tab pos="2857500" algn="l"/>
              </a:tabLst>
            </a:pPr>
            <a:r>
              <a:rPr lang="en-US" sz="1800" smtClean="0"/>
              <a:t>If one processes wants to write and another process wants to reads or write, synchronization problems can arise</a:t>
            </a:r>
          </a:p>
          <a:p>
            <a:pPr lvl="1" eaLnBrk="1" hangingPunct="1">
              <a:lnSpc>
                <a:spcPct val="80000"/>
              </a:lnSpc>
              <a:spcBef>
                <a:spcPct val="15000"/>
              </a:spcBef>
              <a:tabLst>
                <a:tab pos="2232025" algn="l"/>
                <a:tab pos="2513013" algn="l"/>
                <a:tab pos="2857500" algn="l"/>
              </a:tabLst>
            </a:pPr>
            <a:r>
              <a:rPr lang="en-US" sz="1800" smtClean="0"/>
              <a:t>Require that the writers have exclusive access to the shared object</a:t>
            </a:r>
          </a:p>
          <a:p>
            <a:pPr lvl="1" eaLnBrk="1" hangingPunct="1">
              <a:lnSpc>
                <a:spcPct val="80000"/>
              </a:lnSpc>
              <a:spcBef>
                <a:spcPct val="15000"/>
              </a:spcBef>
              <a:tabLst>
                <a:tab pos="2232025" algn="l"/>
                <a:tab pos="2513013" algn="l"/>
                <a:tab pos="2857500" algn="l"/>
              </a:tabLst>
            </a:pPr>
            <a:endParaRPr lang="en-US" sz="1800" smtClean="0"/>
          </a:p>
          <a:p>
            <a:pPr eaLnBrk="1" hangingPunct="1">
              <a:lnSpc>
                <a:spcPct val="80000"/>
              </a:lnSpc>
              <a:spcBef>
                <a:spcPct val="15000"/>
              </a:spcBef>
              <a:tabLst>
                <a:tab pos="2232025" algn="l"/>
                <a:tab pos="2513013" algn="l"/>
                <a:tab pos="2857500" algn="l"/>
              </a:tabLst>
            </a:pPr>
            <a:r>
              <a:rPr lang="en-US" sz="2200" smtClean="0"/>
              <a:t>Shared data</a:t>
            </a:r>
            <a:br>
              <a:rPr lang="en-US" sz="2200" smtClean="0"/>
            </a:br>
            <a:r>
              <a:rPr lang="en-US" sz="2200" b="1" smtClean="0"/>
              <a:t>semaphore mutex, wrt;</a:t>
            </a:r>
            <a:br>
              <a:rPr lang="en-US" sz="2200" b="1" smtClean="0"/>
            </a:br>
            <a:r>
              <a:rPr lang="en-US" sz="2200" b="1" smtClean="0"/>
              <a:t/>
            </a:r>
            <a:br>
              <a:rPr lang="en-US" sz="2200" b="1" smtClean="0"/>
            </a:br>
            <a:r>
              <a:rPr lang="en-US" sz="2200" smtClean="0"/>
              <a:t>Initially</a:t>
            </a:r>
            <a:br>
              <a:rPr lang="en-US" sz="2200" smtClean="0"/>
            </a:br>
            <a:r>
              <a:rPr lang="en-US" sz="2200" b="1" smtClean="0"/>
              <a:t>mutex = 1, wrt = 1, readcount = 0</a:t>
            </a:r>
          </a:p>
          <a:p>
            <a:pPr eaLnBrk="1" hangingPunct="1">
              <a:lnSpc>
                <a:spcPct val="80000"/>
              </a:lnSpc>
              <a:spcBef>
                <a:spcPct val="15000"/>
              </a:spcBef>
              <a:tabLst>
                <a:tab pos="2232025" algn="l"/>
                <a:tab pos="2513013" algn="l"/>
                <a:tab pos="2857500" algn="l"/>
              </a:tabLst>
            </a:pPr>
            <a:endParaRPr lang="en-US" sz="2200" b="1" smtClean="0"/>
          </a:p>
          <a:p>
            <a:pPr eaLnBrk="1" hangingPunct="1">
              <a:lnSpc>
                <a:spcPct val="80000"/>
              </a:lnSpc>
              <a:spcBef>
                <a:spcPct val="15000"/>
              </a:spcBef>
              <a:tabLst>
                <a:tab pos="2232025" algn="l"/>
                <a:tab pos="2513013" algn="l"/>
                <a:tab pos="2857500" algn="l"/>
              </a:tabLst>
            </a:pPr>
            <a:r>
              <a:rPr lang="en-US" sz="2200" i="1" smtClean="0"/>
              <a:t>readcount</a:t>
            </a:r>
            <a:r>
              <a:rPr lang="en-US" sz="2200" smtClean="0"/>
              <a:t> keeps track of how many processes are reading the object</a:t>
            </a:r>
          </a:p>
          <a:p>
            <a:pPr eaLnBrk="1" hangingPunct="1">
              <a:lnSpc>
                <a:spcPct val="80000"/>
              </a:lnSpc>
              <a:spcBef>
                <a:spcPct val="15000"/>
              </a:spcBef>
              <a:tabLst>
                <a:tab pos="2232025" algn="l"/>
                <a:tab pos="2513013" algn="l"/>
                <a:tab pos="2857500" algn="l"/>
              </a:tabLst>
            </a:pPr>
            <a:r>
              <a:rPr lang="en-US" sz="2200" i="1" smtClean="0"/>
              <a:t>mutex</a:t>
            </a:r>
            <a:r>
              <a:rPr lang="en-US" sz="2200" smtClean="0"/>
              <a:t> provides mutual exclusion for changes to readcount</a:t>
            </a:r>
          </a:p>
          <a:p>
            <a:pPr eaLnBrk="1" hangingPunct="1">
              <a:lnSpc>
                <a:spcPct val="80000"/>
              </a:lnSpc>
              <a:spcBef>
                <a:spcPct val="15000"/>
              </a:spcBef>
              <a:tabLst>
                <a:tab pos="2232025" algn="l"/>
                <a:tab pos="2513013" algn="l"/>
                <a:tab pos="2857500" algn="l"/>
              </a:tabLst>
            </a:pPr>
            <a:r>
              <a:rPr lang="en-US" sz="2200" i="1" smtClean="0"/>
              <a:t>wrt</a:t>
            </a:r>
            <a:r>
              <a:rPr lang="en-US" sz="2200" smtClean="0"/>
              <a:t> provides mutual exclusion for the writers</a:t>
            </a:r>
          </a:p>
          <a:p>
            <a:pPr eaLnBrk="1" hangingPunct="1">
              <a:lnSpc>
                <a:spcPct val="80000"/>
              </a:lnSpc>
              <a:spcBef>
                <a:spcPct val="15000"/>
              </a:spcBef>
              <a:tabLst>
                <a:tab pos="2232025" algn="l"/>
                <a:tab pos="2513013" algn="l"/>
                <a:tab pos="2857500" algn="l"/>
              </a:tabLst>
            </a:pPr>
            <a:r>
              <a:rPr lang="en-US" sz="2200" smtClean="0"/>
              <a:t>when writer exits and signals </a:t>
            </a:r>
            <a:r>
              <a:rPr lang="en-US" sz="2200" i="1" smtClean="0"/>
              <a:t>wrt</a:t>
            </a:r>
            <a:r>
              <a:rPr lang="en-US" sz="2200" smtClean="0"/>
              <a:t>, either another waiting writer executes or another waiting reader – the scheduler decides</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31799112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1026"/>
          <p:cNvSpPr>
            <a:spLocks noGrp="1" noChangeArrowheads="1"/>
          </p:cNvSpPr>
          <p:nvPr>
            <p:ph type="title"/>
          </p:nvPr>
        </p:nvSpPr>
        <p:spPr>
          <a:xfrm>
            <a:off x="227013" y="239713"/>
            <a:ext cx="8688387" cy="1143000"/>
          </a:xfrm>
        </p:spPr>
        <p:txBody>
          <a:bodyPr/>
          <a:lstStyle/>
          <a:p>
            <a:pPr eaLnBrk="1" hangingPunct="1">
              <a:defRPr/>
            </a:pPr>
            <a:r>
              <a:rPr lang="en-US" smtClean="0"/>
              <a:t>Readers-Writers Problem</a:t>
            </a:r>
          </a:p>
        </p:txBody>
      </p:sp>
      <p:sp>
        <p:nvSpPr>
          <p:cNvPr id="46085" name="Rectangle 1027"/>
          <p:cNvSpPr>
            <a:spLocks noGrp="1" noChangeArrowheads="1"/>
          </p:cNvSpPr>
          <p:nvPr>
            <p:ph type="body" idx="1"/>
          </p:nvPr>
        </p:nvSpPr>
        <p:spPr>
          <a:xfrm>
            <a:off x="225425" y="1868488"/>
            <a:ext cx="3467100" cy="4370387"/>
          </a:xfrm>
        </p:spPr>
        <p:txBody>
          <a:bodyPr/>
          <a:lstStyle/>
          <a:p>
            <a:pPr eaLnBrk="1" hangingPunct="1">
              <a:spcBef>
                <a:spcPct val="15000"/>
              </a:spcBef>
              <a:buFontTx/>
              <a:buNone/>
            </a:pPr>
            <a:r>
              <a:rPr lang="en-US" b="1" smtClean="0"/>
              <a:t>wait(wrt);</a:t>
            </a:r>
          </a:p>
          <a:p>
            <a:pPr eaLnBrk="1" hangingPunct="1">
              <a:spcBef>
                <a:spcPct val="15000"/>
              </a:spcBef>
              <a:buFontTx/>
              <a:buNone/>
            </a:pPr>
            <a:r>
              <a:rPr lang="en-US" b="1" smtClean="0"/>
              <a:t>		 …</a:t>
            </a:r>
          </a:p>
          <a:p>
            <a:pPr eaLnBrk="1" hangingPunct="1">
              <a:spcBef>
                <a:spcPct val="15000"/>
              </a:spcBef>
              <a:buFontTx/>
              <a:buNone/>
            </a:pPr>
            <a:r>
              <a:rPr lang="en-US" b="1" smtClean="0"/>
              <a:t>	</a:t>
            </a:r>
            <a:r>
              <a:rPr lang="en-US" smtClean="0"/>
              <a:t>writing is performed</a:t>
            </a:r>
          </a:p>
          <a:p>
            <a:pPr eaLnBrk="1" hangingPunct="1">
              <a:spcBef>
                <a:spcPct val="15000"/>
              </a:spcBef>
              <a:buFontTx/>
              <a:buNone/>
            </a:pPr>
            <a:r>
              <a:rPr lang="en-US" b="1" smtClean="0"/>
              <a:t>		 …</a:t>
            </a:r>
          </a:p>
          <a:p>
            <a:pPr eaLnBrk="1" hangingPunct="1">
              <a:spcBef>
                <a:spcPct val="15000"/>
              </a:spcBef>
              <a:buFontTx/>
              <a:buNone/>
            </a:pPr>
            <a:r>
              <a:rPr lang="en-US" b="1" smtClean="0"/>
              <a:t>signal(wrt);</a:t>
            </a:r>
          </a:p>
        </p:txBody>
      </p:sp>
      <p:sp>
        <p:nvSpPr>
          <p:cNvPr id="46086" name="Rectangle 1028"/>
          <p:cNvSpPr>
            <a:spLocks noChangeArrowheads="1"/>
          </p:cNvSpPr>
          <p:nvPr/>
        </p:nvSpPr>
        <p:spPr bwMode="auto">
          <a:xfrm>
            <a:off x="5248275" y="1847850"/>
            <a:ext cx="3400425"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15000"/>
              </a:spcBef>
              <a:buSzPct val="80000"/>
              <a:tabLst>
                <a:tab pos="1941513" algn="l"/>
                <a:tab pos="2168525" algn="l"/>
                <a:tab pos="2459038" algn="l"/>
              </a:tabLst>
            </a:pPr>
            <a:r>
              <a:rPr lang="en-US" sz="2200" b="1">
                <a:solidFill>
                  <a:srgbClr val="000066"/>
                </a:solidFill>
                <a:latin typeface="Georgia" pitchFamily="18" charset="0"/>
              </a:rPr>
              <a:t>wait(mutex);</a:t>
            </a:r>
          </a:p>
          <a:p>
            <a:pPr marL="342900" indent="-342900">
              <a:lnSpc>
                <a:spcPct val="90000"/>
              </a:lnSpc>
              <a:spcBef>
                <a:spcPct val="15000"/>
              </a:spcBef>
              <a:buSzPct val="80000"/>
              <a:tabLst>
                <a:tab pos="1941513" algn="l"/>
                <a:tab pos="2168525" algn="l"/>
                <a:tab pos="2459038" algn="l"/>
              </a:tabLst>
            </a:pPr>
            <a:r>
              <a:rPr lang="en-US" sz="2200" b="1">
                <a:solidFill>
                  <a:srgbClr val="000066"/>
                </a:solidFill>
                <a:latin typeface="Georgia" pitchFamily="18" charset="0"/>
              </a:rPr>
              <a:t>readcount++;	</a:t>
            </a:r>
          </a:p>
          <a:p>
            <a:pPr marL="342900" indent="-342900">
              <a:lnSpc>
                <a:spcPct val="90000"/>
              </a:lnSpc>
              <a:spcBef>
                <a:spcPct val="15000"/>
              </a:spcBef>
              <a:buSzPct val="80000"/>
              <a:tabLst>
                <a:tab pos="1941513" algn="l"/>
                <a:tab pos="2168525" algn="l"/>
                <a:tab pos="2459038" algn="l"/>
              </a:tabLst>
            </a:pPr>
            <a:r>
              <a:rPr lang="en-US" sz="2200" b="1">
                <a:solidFill>
                  <a:srgbClr val="000066"/>
                </a:solidFill>
                <a:latin typeface="Georgia" pitchFamily="18" charset="0"/>
              </a:rPr>
              <a:t>if (readcount == 1)</a:t>
            </a:r>
          </a:p>
          <a:p>
            <a:pPr marL="342900" indent="-342900">
              <a:lnSpc>
                <a:spcPct val="90000"/>
              </a:lnSpc>
              <a:spcBef>
                <a:spcPct val="15000"/>
              </a:spcBef>
              <a:buSzPct val="80000"/>
              <a:tabLst>
                <a:tab pos="1941513" algn="l"/>
                <a:tab pos="2168525" algn="l"/>
                <a:tab pos="2459038" algn="l"/>
              </a:tabLst>
            </a:pPr>
            <a:r>
              <a:rPr lang="en-US" sz="2200" b="1">
                <a:solidFill>
                  <a:srgbClr val="000066"/>
                </a:solidFill>
                <a:latin typeface="Georgia" pitchFamily="18" charset="0"/>
              </a:rPr>
              <a:t>	wait(wrt);</a:t>
            </a:r>
          </a:p>
          <a:p>
            <a:pPr marL="342900" indent="-342900">
              <a:lnSpc>
                <a:spcPct val="90000"/>
              </a:lnSpc>
              <a:spcBef>
                <a:spcPct val="15000"/>
              </a:spcBef>
              <a:buSzPct val="80000"/>
              <a:tabLst>
                <a:tab pos="1941513" algn="l"/>
                <a:tab pos="2168525" algn="l"/>
                <a:tab pos="2459038" algn="l"/>
              </a:tabLst>
            </a:pPr>
            <a:r>
              <a:rPr lang="en-US" sz="2200" b="1">
                <a:solidFill>
                  <a:srgbClr val="000066"/>
                </a:solidFill>
                <a:latin typeface="Georgia" pitchFamily="18" charset="0"/>
              </a:rPr>
              <a:t>signal(mutex);</a:t>
            </a:r>
          </a:p>
          <a:p>
            <a:pPr marL="342900" indent="-342900">
              <a:lnSpc>
                <a:spcPct val="90000"/>
              </a:lnSpc>
              <a:spcBef>
                <a:spcPct val="15000"/>
              </a:spcBef>
              <a:buSzPct val="80000"/>
              <a:tabLst>
                <a:tab pos="1941513" algn="l"/>
                <a:tab pos="2168525" algn="l"/>
                <a:tab pos="2459038" algn="l"/>
              </a:tabLst>
            </a:pPr>
            <a:r>
              <a:rPr lang="en-US" sz="2200">
                <a:solidFill>
                  <a:srgbClr val="000066"/>
                </a:solidFill>
                <a:latin typeface="Georgia" pitchFamily="18" charset="0"/>
              </a:rPr>
              <a:t>	 …</a:t>
            </a:r>
          </a:p>
          <a:p>
            <a:pPr marL="342900" indent="-342900">
              <a:lnSpc>
                <a:spcPct val="90000"/>
              </a:lnSpc>
              <a:spcBef>
                <a:spcPct val="15000"/>
              </a:spcBef>
              <a:buSzPct val="80000"/>
              <a:tabLst>
                <a:tab pos="1941513" algn="l"/>
                <a:tab pos="2168525" algn="l"/>
                <a:tab pos="2459038" algn="l"/>
              </a:tabLst>
            </a:pPr>
            <a:r>
              <a:rPr lang="en-US" sz="2200">
                <a:solidFill>
                  <a:srgbClr val="000066"/>
                </a:solidFill>
                <a:latin typeface="Georgia" pitchFamily="18" charset="0"/>
              </a:rPr>
              <a:t>reading is performed</a:t>
            </a:r>
          </a:p>
          <a:p>
            <a:pPr marL="342900" indent="-342900">
              <a:lnSpc>
                <a:spcPct val="90000"/>
              </a:lnSpc>
              <a:spcBef>
                <a:spcPct val="15000"/>
              </a:spcBef>
              <a:buSzPct val="80000"/>
              <a:tabLst>
                <a:tab pos="1941513" algn="l"/>
                <a:tab pos="2168525" algn="l"/>
                <a:tab pos="2459038" algn="l"/>
              </a:tabLst>
            </a:pPr>
            <a:r>
              <a:rPr lang="en-US" sz="2200">
                <a:solidFill>
                  <a:srgbClr val="000066"/>
                </a:solidFill>
                <a:latin typeface="Georgia" pitchFamily="18" charset="0"/>
              </a:rPr>
              <a:t>	 …</a:t>
            </a:r>
          </a:p>
          <a:p>
            <a:pPr marL="342900" indent="-342900">
              <a:lnSpc>
                <a:spcPct val="90000"/>
              </a:lnSpc>
              <a:spcBef>
                <a:spcPct val="15000"/>
              </a:spcBef>
              <a:buSzPct val="80000"/>
              <a:tabLst>
                <a:tab pos="1941513" algn="l"/>
                <a:tab pos="2168525" algn="l"/>
                <a:tab pos="2459038" algn="l"/>
              </a:tabLst>
            </a:pPr>
            <a:r>
              <a:rPr lang="en-US" sz="2200" b="1">
                <a:solidFill>
                  <a:srgbClr val="000066"/>
                </a:solidFill>
                <a:latin typeface="Georgia" pitchFamily="18" charset="0"/>
              </a:rPr>
              <a:t>wait(mutex);</a:t>
            </a:r>
          </a:p>
          <a:p>
            <a:pPr marL="342900" indent="-342900">
              <a:lnSpc>
                <a:spcPct val="90000"/>
              </a:lnSpc>
              <a:spcBef>
                <a:spcPct val="15000"/>
              </a:spcBef>
              <a:buSzPct val="80000"/>
              <a:tabLst>
                <a:tab pos="1941513" algn="l"/>
                <a:tab pos="2168525" algn="l"/>
                <a:tab pos="2459038" algn="l"/>
              </a:tabLst>
            </a:pPr>
            <a:r>
              <a:rPr lang="en-US" sz="2200" b="1">
                <a:solidFill>
                  <a:srgbClr val="000066"/>
                </a:solidFill>
                <a:latin typeface="Georgia" pitchFamily="18" charset="0"/>
              </a:rPr>
              <a:t>readcount--;</a:t>
            </a:r>
          </a:p>
          <a:p>
            <a:pPr marL="342900" indent="-342900">
              <a:lnSpc>
                <a:spcPct val="90000"/>
              </a:lnSpc>
              <a:spcBef>
                <a:spcPct val="15000"/>
              </a:spcBef>
              <a:buSzPct val="80000"/>
              <a:tabLst>
                <a:tab pos="1941513" algn="l"/>
                <a:tab pos="2168525" algn="l"/>
                <a:tab pos="2459038" algn="l"/>
              </a:tabLst>
            </a:pPr>
            <a:r>
              <a:rPr lang="en-US" sz="2200" b="1">
                <a:solidFill>
                  <a:srgbClr val="000066"/>
                </a:solidFill>
                <a:latin typeface="Georgia" pitchFamily="18" charset="0"/>
              </a:rPr>
              <a:t>if (readcount == 0)</a:t>
            </a:r>
          </a:p>
          <a:p>
            <a:pPr marL="342900" indent="-342900">
              <a:lnSpc>
                <a:spcPct val="90000"/>
              </a:lnSpc>
              <a:spcBef>
                <a:spcPct val="15000"/>
              </a:spcBef>
              <a:buSzPct val="80000"/>
              <a:tabLst>
                <a:tab pos="1941513" algn="l"/>
                <a:tab pos="2168525" algn="l"/>
                <a:tab pos="2459038" algn="l"/>
              </a:tabLst>
            </a:pPr>
            <a:r>
              <a:rPr lang="en-US" sz="2200" b="1">
                <a:solidFill>
                  <a:srgbClr val="000066"/>
                </a:solidFill>
                <a:latin typeface="Georgia" pitchFamily="18" charset="0"/>
              </a:rPr>
              <a:t>	signal(wrt);</a:t>
            </a:r>
          </a:p>
          <a:p>
            <a:pPr marL="342900" indent="-342900">
              <a:lnSpc>
                <a:spcPct val="90000"/>
              </a:lnSpc>
              <a:spcBef>
                <a:spcPct val="20000"/>
              </a:spcBef>
              <a:buSzPct val="80000"/>
              <a:tabLst>
                <a:tab pos="1941513" algn="l"/>
                <a:tab pos="2168525" algn="l"/>
                <a:tab pos="2459038" algn="l"/>
              </a:tabLst>
            </a:pPr>
            <a:r>
              <a:rPr lang="en-US" sz="2200" b="1">
                <a:solidFill>
                  <a:srgbClr val="000066"/>
                </a:solidFill>
                <a:latin typeface="Georgia" pitchFamily="18" charset="0"/>
              </a:rPr>
              <a:t>signal(mutex):</a:t>
            </a:r>
          </a:p>
        </p:txBody>
      </p:sp>
      <p:sp>
        <p:nvSpPr>
          <p:cNvPr id="46087" name="Text Box 1029"/>
          <p:cNvSpPr txBox="1">
            <a:spLocks noChangeArrowheads="1"/>
          </p:cNvSpPr>
          <p:nvPr/>
        </p:nvSpPr>
        <p:spPr bwMode="auto">
          <a:xfrm>
            <a:off x="155575" y="1260475"/>
            <a:ext cx="7878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b="1" u="sng">
                <a:solidFill>
                  <a:srgbClr val="EB0505"/>
                </a:solidFill>
              </a:rPr>
              <a:t>Writer Process</a:t>
            </a:r>
            <a:r>
              <a:rPr lang="en-US">
                <a:solidFill>
                  <a:srgbClr val="EB0505"/>
                </a:solidFill>
              </a:rPr>
              <a:t>                                          </a:t>
            </a:r>
            <a:r>
              <a:rPr lang="en-US" b="1" u="sng">
                <a:solidFill>
                  <a:srgbClr val="EB0505"/>
                </a:solidFill>
              </a:rPr>
              <a:t>Reader Process</a:t>
            </a:r>
          </a:p>
        </p:txBody>
      </p:sp>
      <p:sp>
        <p:nvSpPr>
          <p:cNvPr id="8"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4447444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026"/>
          <p:cNvSpPr>
            <a:spLocks noGrp="1" noChangeArrowheads="1"/>
          </p:cNvSpPr>
          <p:nvPr>
            <p:ph type="title"/>
          </p:nvPr>
        </p:nvSpPr>
        <p:spPr/>
        <p:txBody>
          <a:bodyPr/>
          <a:lstStyle/>
          <a:p>
            <a:pPr eaLnBrk="1" hangingPunct="1">
              <a:defRPr/>
            </a:pPr>
            <a:r>
              <a:rPr lang="en-US" smtClean="0"/>
              <a:t>Dining-Philosophers Problem</a:t>
            </a:r>
          </a:p>
        </p:txBody>
      </p:sp>
      <p:sp>
        <p:nvSpPr>
          <p:cNvPr id="47109" name="Rectangle 1027"/>
          <p:cNvSpPr>
            <a:spLocks noGrp="1" noChangeArrowheads="1"/>
          </p:cNvSpPr>
          <p:nvPr>
            <p:ph type="body" idx="1"/>
          </p:nvPr>
        </p:nvSpPr>
        <p:spPr>
          <a:xfrm>
            <a:off x="522288" y="4843463"/>
            <a:ext cx="7847012" cy="1252537"/>
          </a:xfrm>
        </p:spPr>
        <p:txBody>
          <a:bodyPr>
            <a:normAutofit fontScale="85000" lnSpcReduction="20000"/>
          </a:bodyPr>
          <a:lstStyle/>
          <a:p>
            <a:pPr eaLnBrk="1" hangingPunct="1">
              <a:tabLst>
                <a:tab pos="1370013" algn="l"/>
                <a:tab pos="1541463" algn="l"/>
              </a:tabLst>
            </a:pPr>
            <a:r>
              <a:rPr lang="en-US" smtClean="0"/>
              <a:t>Shared data </a:t>
            </a:r>
          </a:p>
          <a:p>
            <a:pPr eaLnBrk="1" hangingPunct="1">
              <a:buFontTx/>
              <a:buNone/>
              <a:tabLst>
                <a:tab pos="1370013" algn="l"/>
                <a:tab pos="1541463" algn="l"/>
              </a:tabLst>
            </a:pPr>
            <a:r>
              <a:rPr lang="en-US" smtClean="0"/>
              <a:t>		</a:t>
            </a:r>
            <a:r>
              <a:rPr lang="en-US" b="1" smtClean="0"/>
              <a:t>semaphore chopstick[5];</a:t>
            </a:r>
          </a:p>
          <a:p>
            <a:pPr eaLnBrk="1" hangingPunct="1">
              <a:buFontTx/>
              <a:buNone/>
              <a:tabLst>
                <a:tab pos="1370013" algn="l"/>
                <a:tab pos="1541463" algn="l"/>
              </a:tabLst>
            </a:pPr>
            <a:r>
              <a:rPr lang="en-US" smtClean="0"/>
              <a:t>Initially all values are 1</a:t>
            </a:r>
          </a:p>
        </p:txBody>
      </p:sp>
      <p:pic>
        <p:nvPicPr>
          <p:cNvPr id="47110" name="Picture 1029"/>
          <p:cNvPicPr>
            <a:picLocks noChangeAspect="1" noChangeArrowheads="1"/>
          </p:cNvPicPr>
          <p:nvPr/>
        </p:nvPicPr>
        <p:blipFill>
          <a:blip r:embed="rId2" cstate="print">
            <a:extLst>
              <a:ext uri="{28A0092B-C50C-407E-A947-70E740481C1C}">
                <a14:useLocalDpi xmlns:a14="http://schemas.microsoft.com/office/drawing/2010/main" val="0"/>
              </a:ext>
            </a:extLst>
          </a:blip>
          <a:srcRect l="9184" t="1529" r="9151" b="710"/>
          <a:stretch>
            <a:fillRect/>
          </a:stretch>
        </p:blipFill>
        <p:spPr bwMode="auto">
          <a:xfrm>
            <a:off x="4779963" y="1444625"/>
            <a:ext cx="3336925" cy="3195638"/>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3735" name="Rectangle 1031"/>
          <p:cNvSpPr>
            <a:spLocks noChangeArrowheads="1"/>
          </p:cNvSpPr>
          <p:nvPr/>
        </p:nvSpPr>
        <p:spPr bwMode="auto">
          <a:xfrm>
            <a:off x="180975" y="1447800"/>
            <a:ext cx="45720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2000">
                <a:solidFill>
                  <a:srgbClr val="000000"/>
                </a:solidFill>
                <a:effectLst>
                  <a:outerShdw blurRad="38100" dist="38100" dir="2700000" algn="tl">
                    <a:srgbClr val="FFFFFF"/>
                  </a:outerShdw>
                </a:effectLst>
                <a:latin typeface="Georgia" pitchFamily="18" charset="0"/>
              </a:rPr>
              <a:t>Processes are competing for exclusive access to a limited number of resources</a:t>
            </a:r>
          </a:p>
          <a:p>
            <a:pPr lvl="1">
              <a:buFontTx/>
              <a:buChar char="•"/>
              <a:defRPr/>
            </a:pPr>
            <a:r>
              <a:rPr lang="en-US" sz="2000">
                <a:solidFill>
                  <a:srgbClr val="000000"/>
                </a:solidFill>
                <a:effectLst>
                  <a:outerShdw blurRad="38100" dist="38100" dir="2700000" algn="tl">
                    <a:srgbClr val="FFFFFF"/>
                  </a:outerShdw>
                </a:effectLst>
                <a:latin typeface="Georgia" pitchFamily="18" charset="0"/>
              </a:rPr>
              <a:t>Philosophers eat/think</a:t>
            </a:r>
          </a:p>
          <a:p>
            <a:pPr lvl="1">
              <a:buFontTx/>
              <a:buChar char="•"/>
              <a:defRPr/>
            </a:pPr>
            <a:r>
              <a:rPr lang="en-US" sz="2000">
                <a:solidFill>
                  <a:srgbClr val="000000"/>
                </a:solidFill>
                <a:effectLst>
                  <a:outerShdw blurRad="38100" dist="38100" dir="2700000" algn="tl">
                    <a:srgbClr val="FFFFFF"/>
                  </a:outerShdw>
                </a:effectLst>
                <a:latin typeface="Georgia" pitchFamily="18" charset="0"/>
              </a:rPr>
              <a:t>Eating needs 2 chopsticks</a:t>
            </a:r>
          </a:p>
          <a:p>
            <a:pPr lvl="1">
              <a:buFontTx/>
              <a:buChar char="•"/>
              <a:defRPr/>
            </a:pPr>
            <a:r>
              <a:rPr lang="en-US" sz="2000">
                <a:solidFill>
                  <a:srgbClr val="000000"/>
                </a:solidFill>
                <a:effectLst>
                  <a:outerShdw blurRad="38100" dist="38100" dir="2700000" algn="tl">
                    <a:srgbClr val="FFFFFF"/>
                  </a:outerShdw>
                </a:effectLst>
                <a:latin typeface="Georgia" pitchFamily="18" charset="0"/>
              </a:rPr>
              <a:t>Pick up one chopstick at a time </a:t>
            </a:r>
          </a:p>
          <a:p>
            <a:pPr lvl="1">
              <a:buFontTx/>
              <a:buChar char="•"/>
              <a:defRPr/>
            </a:pPr>
            <a:r>
              <a:rPr lang="en-US" sz="2000">
                <a:solidFill>
                  <a:srgbClr val="000000"/>
                </a:solidFill>
                <a:effectLst>
                  <a:outerShdw blurRad="38100" dist="38100" dir="2700000" algn="tl">
                    <a:srgbClr val="FFFFFF"/>
                  </a:outerShdw>
                </a:effectLst>
                <a:latin typeface="Georgia" pitchFamily="18" charset="0"/>
              </a:rPr>
              <a:t>How to prevent deadlock</a:t>
            </a:r>
          </a:p>
        </p:txBody>
      </p:sp>
      <p:sp>
        <p:nvSpPr>
          <p:cNvPr id="8"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3"/>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21354460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0"/>
            <a:ext cx="9144000" cy="1371600"/>
          </a:xfrm>
        </p:spPr>
        <p:txBody>
          <a:bodyPr/>
          <a:lstStyle/>
          <a:p>
            <a:pPr eaLnBrk="1" hangingPunct="1">
              <a:defRPr/>
            </a:pPr>
            <a:r>
              <a:rPr lang="en-US" smtClean="0"/>
              <a:t>Dining-Philosophers Problem </a:t>
            </a:r>
          </a:p>
        </p:txBody>
      </p:sp>
      <p:sp>
        <p:nvSpPr>
          <p:cNvPr id="48133" name="Rectangle 3"/>
          <p:cNvSpPr>
            <a:spLocks noGrp="1" noChangeArrowheads="1"/>
          </p:cNvSpPr>
          <p:nvPr>
            <p:ph type="body" idx="1"/>
          </p:nvPr>
        </p:nvSpPr>
        <p:spPr>
          <a:xfrm>
            <a:off x="0" y="1301750"/>
            <a:ext cx="4562475" cy="4600575"/>
          </a:xfrm>
        </p:spPr>
        <p:txBody>
          <a:bodyPr>
            <a:normAutofit lnSpcReduction="10000"/>
          </a:bodyPr>
          <a:lstStyle/>
          <a:p>
            <a:pPr eaLnBrk="1" hangingPunct="1">
              <a:lnSpc>
                <a:spcPct val="90000"/>
              </a:lnSpc>
              <a:tabLst>
                <a:tab pos="2005013" algn="l"/>
                <a:tab pos="2232025" algn="l"/>
                <a:tab pos="2459038" algn="l"/>
              </a:tabLst>
            </a:pPr>
            <a:r>
              <a:rPr lang="en-US" sz="2000" smtClean="0"/>
              <a:t>Philosopher </a:t>
            </a:r>
            <a:r>
              <a:rPr lang="en-US" sz="2000" i="1" smtClean="0"/>
              <a:t>i</a:t>
            </a:r>
            <a:r>
              <a:rPr lang="en-US" sz="2000" smtClean="0"/>
              <a:t>:</a:t>
            </a:r>
          </a:p>
          <a:p>
            <a:pPr eaLnBrk="1" hangingPunct="1">
              <a:lnSpc>
                <a:spcPct val="90000"/>
              </a:lnSpc>
              <a:spcBef>
                <a:spcPct val="15000"/>
              </a:spcBef>
              <a:buFontTx/>
              <a:buNone/>
              <a:tabLst>
                <a:tab pos="2005013" algn="l"/>
                <a:tab pos="2232025" algn="l"/>
                <a:tab pos="2459038" algn="l"/>
              </a:tabLst>
            </a:pPr>
            <a:r>
              <a:rPr lang="en-US" sz="2000" smtClean="0">
                <a:latin typeface="Courier New" pitchFamily="49" charset="0"/>
              </a:rPr>
              <a:t>	</a:t>
            </a:r>
            <a:r>
              <a:rPr lang="en-US" sz="2000" b="1" smtClean="0">
                <a:latin typeface="Courier New" pitchFamily="49" charset="0"/>
              </a:rPr>
              <a:t>do {</a:t>
            </a:r>
          </a:p>
          <a:p>
            <a:pPr eaLnBrk="1" hangingPunct="1">
              <a:lnSpc>
                <a:spcPct val="90000"/>
              </a:lnSpc>
              <a:spcBef>
                <a:spcPct val="15000"/>
              </a:spcBef>
              <a:buFontTx/>
              <a:buNone/>
              <a:tabLst>
                <a:tab pos="2005013" algn="l"/>
                <a:tab pos="2232025" algn="l"/>
                <a:tab pos="2459038" algn="l"/>
              </a:tabLst>
            </a:pPr>
            <a:r>
              <a:rPr lang="en-US" sz="2000" b="1" smtClean="0">
                <a:latin typeface="Courier New" pitchFamily="49" charset="0"/>
              </a:rPr>
              <a:t>  	 wait(chopstick[i])</a:t>
            </a:r>
          </a:p>
          <a:p>
            <a:pPr eaLnBrk="1" hangingPunct="1">
              <a:lnSpc>
                <a:spcPct val="90000"/>
              </a:lnSpc>
              <a:spcBef>
                <a:spcPct val="15000"/>
              </a:spcBef>
              <a:buFontTx/>
              <a:buNone/>
              <a:tabLst>
                <a:tab pos="2005013" algn="l"/>
                <a:tab pos="2232025" algn="l"/>
                <a:tab pos="2459038" algn="l"/>
              </a:tabLst>
            </a:pPr>
            <a:r>
              <a:rPr lang="en-US" sz="2000" b="1" smtClean="0">
                <a:latin typeface="Courier New" pitchFamily="49" charset="0"/>
              </a:rPr>
              <a:t>	 wait(chopstick[(i+1) % 5])</a:t>
            </a:r>
          </a:p>
          <a:p>
            <a:pPr eaLnBrk="1" hangingPunct="1">
              <a:lnSpc>
                <a:spcPct val="90000"/>
              </a:lnSpc>
              <a:spcBef>
                <a:spcPct val="15000"/>
              </a:spcBef>
              <a:buFontTx/>
              <a:buNone/>
              <a:tabLst>
                <a:tab pos="2005013" algn="l"/>
                <a:tab pos="2232025" algn="l"/>
                <a:tab pos="2459038" algn="l"/>
              </a:tabLst>
            </a:pPr>
            <a:r>
              <a:rPr lang="en-US" sz="2000" b="1" smtClean="0">
                <a:latin typeface="Courier New" pitchFamily="49" charset="0"/>
              </a:rPr>
              <a:t>	          …</a:t>
            </a:r>
          </a:p>
          <a:p>
            <a:pPr eaLnBrk="1" hangingPunct="1">
              <a:lnSpc>
                <a:spcPct val="90000"/>
              </a:lnSpc>
              <a:spcBef>
                <a:spcPct val="15000"/>
              </a:spcBef>
              <a:buFontTx/>
              <a:buNone/>
              <a:tabLst>
                <a:tab pos="2005013" algn="l"/>
                <a:tab pos="2232025" algn="l"/>
                <a:tab pos="2459038" algn="l"/>
              </a:tabLst>
            </a:pPr>
            <a:r>
              <a:rPr lang="en-US" sz="2000" b="1" smtClean="0">
                <a:latin typeface="Courier New" pitchFamily="49" charset="0"/>
              </a:rPr>
              <a:t>	 </a:t>
            </a:r>
            <a:r>
              <a:rPr lang="en-US" sz="2000" b="1" smtClean="0">
                <a:solidFill>
                  <a:srgbClr val="EB0505"/>
                </a:solidFill>
                <a:latin typeface="Courier New" pitchFamily="49" charset="0"/>
              </a:rPr>
              <a:t>eat</a:t>
            </a:r>
          </a:p>
          <a:p>
            <a:pPr eaLnBrk="1" hangingPunct="1">
              <a:lnSpc>
                <a:spcPct val="90000"/>
              </a:lnSpc>
              <a:spcBef>
                <a:spcPct val="15000"/>
              </a:spcBef>
              <a:buFontTx/>
              <a:buNone/>
              <a:tabLst>
                <a:tab pos="2005013" algn="l"/>
                <a:tab pos="2232025" algn="l"/>
                <a:tab pos="2459038" algn="l"/>
              </a:tabLst>
            </a:pPr>
            <a:r>
              <a:rPr lang="en-US" sz="2000" b="1" smtClean="0">
                <a:latin typeface="Courier New" pitchFamily="49" charset="0"/>
              </a:rPr>
              <a:t>             …</a:t>
            </a:r>
          </a:p>
          <a:p>
            <a:pPr eaLnBrk="1" hangingPunct="1">
              <a:lnSpc>
                <a:spcPct val="90000"/>
              </a:lnSpc>
              <a:spcBef>
                <a:spcPct val="15000"/>
              </a:spcBef>
              <a:buFontTx/>
              <a:buNone/>
              <a:tabLst>
                <a:tab pos="2005013" algn="l"/>
                <a:tab pos="2232025" algn="l"/>
                <a:tab pos="2459038" algn="l"/>
              </a:tabLst>
            </a:pPr>
            <a:r>
              <a:rPr lang="en-US" sz="2000" b="1" smtClean="0">
                <a:latin typeface="Courier New" pitchFamily="49" charset="0"/>
              </a:rPr>
              <a:t>	signal(chopstick[i]);</a:t>
            </a:r>
          </a:p>
          <a:p>
            <a:pPr eaLnBrk="1" hangingPunct="1">
              <a:lnSpc>
                <a:spcPct val="90000"/>
              </a:lnSpc>
              <a:spcBef>
                <a:spcPct val="15000"/>
              </a:spcBef>
              <a:buFontTx/>
              <a:buNone/>
              <a:tabLst>
                <a:tab pos="2005013" algn="l"/>
                <a:tab pos="2232025" algn="l"/>
                <a:tab pos="2459038" algn="l"/>
              </a:tabLst>
            </a:pPr>
            <a:r>
              <a:rPr lang="en-US" sz="2000" b="1" smtClean="0">
                <a:latin typeface="Courier New" pitchFamily="49" charset="0"/>
              </a:rPr>
              <a:t>	signal(chopstick[(i+1) % 5]);</a:t>
            </a:r>
          </a:p>
          <a:p>
            <a:pPr eaLnBrk="1" hangingPunct="1">
              <a:lnSpc>
                <a:spcPct val="90000"/>
              </a:lnSpc>
              <a:spcBef>
                <a:spcPct val="15000"/>
              </a:spcBef>
              <a:buFontTx/>
              <a:buNone/>
              <a:tabLst>
                <a:tab pos="2005013" algn="l"/>
                <a:tab pos="2232025" algn="l"/>
                <a:tab pos="2459038" algn="l"/>
              </a:tabLst>
            </a:pPr>
            <a:r>
              <a:rPr lang="en-US" sz="2000" b="1" smtClean="0">
                <a:latin typeface="Courier New" pitchFamily="49" charset="0"/>
              </a:rPr>
              <a:t>	           …</a:t>
            </a:r>
          </a:p>
          <a:p>
            <a:pPr eaLnBrk="1" hangingPunct="1">
              <a:lnSpc>
                <a:spcPct val="90000"/>
              </a:lnSpc>
              <a:spcBef>
                <a:spcPct val="15000"/>
              </a:spcBef>
              <a:buFontTx/>
              <a:buNone/>
              <a:tabLst>
                <a:tab pos="2005013" algn="l"/>
                <a:tab pos="2232025" algn="l"/>
                <a:tab pos="2459038" algn="l"/>
              </a:tabLst>
            </a:pPr>
            <a:r>
              <a:rPr lang="en-US" sz="2000" b="1" smtClean="0">
                <a:solidFill>
                  <a:srgbClr val="EB0505"/>
                </a:solidFill>
                <a:latin typeface="Courier New" pitchFamily="49" charset="0"/>
              </a:rPr>
              <a:t>	think</a:t>
            </a:r>
          </a:p>
          <a:p>
            <a:pPr eaLnBrk="1" hangingPunct="1">
              <a:lnSpc>
                <a:spcPct val="90000"/>
              </a:lnSpc>
              <a:spcBef>
                <a:spcPct val="15000"/>
              </a:spcBef>
              <a:buFontTx/>
              <a:buNone/>
              <a:tabLst>
                <a:tab pos="2005013" algn="l"/>
                <a:tab pos="2232025" algn="l"/>
                <a:tab pos="2459038" algn="l"/>
              </a:tabLst>
            </a:pPr>
            <a:r>
              <a:rPr lang="en-US" sz="2000" b="1" smtClean="0">
                <a:latin typeface="Courier New" pitchFamily="49" charset="0"/>
              </a:rPr>
              <a:t>	           …</a:t>
            </a:r>
          </a:p>
          <a:p>
            <a:pPr eaLnBrk="1" hangingPunct="1">
              <a:lnSpc>
                <a:spcPct val="90000"/>
              </a:lnSpc>
              <a:spcBef>
                <a:spcPct val="15000"/>
              </a:spcBef>
              <a:buFontTx/>
              <a:buNone/>
              <a:tabLst>
                <a:tab pos="2005013" algn="l"/>
                <a:tab pos="2232025" algn="l"/>
                <a:tab pos="2459038" algn="l"/>
              </a:tabLst>
            </a:pPr>
            <a:r>
              <a:rPr lang="en-US" sz="2000" b="1" smtClean="0">
                <a:latin typeface="Courier New" pitchFamily="49" charset="0"/>
              </a:rPr>
              <a:t>	} while (1);</a:t>
            </a:r>
          </a:p>
        </p:txBody>
      </p:sp>
      <p:sp>
        <p:nvSpPr>
          <p:cNvPr id="48134" name="Rectangle 6"/>
          <p:cNvSpPr>
            <a:spLocks noChangeArrowheads="1"/>
          </p:cNvSpPr>
          <p:nvPr/>
        </p:nvSpPr>
        <p:spPr bwMode="auto">
          <a:xfrm>
            <a:off x="4343400" y="1463675"/>
            <a:ext cx="4800600" cy="448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1800" b="1">
                <a:solidFill>
                  <a:srgbClr val="0000CC"/>
                </a:solidFill>
                <a:latin typeface="Comic Sans MS" pitchFamily="66" charset="0"/>
              </a:rPr>
              <a:t>A </a:t>
            </a:r>
            <a:r>
              <a:rPr lang="en-US" sz="1800" b="1" u="sng">
                <a:solidFill>
                  <a:srgbClr val="0000CC"/>
                </a:solidFill>
                <a:latin typeface="Comic Sans MS" pitchFamily="66" charset="0"/>
              </a:rPr>
              <a:t>non</a:t>
            </a:r>
            <a:r>
              <a:rPr lang="en-US" sz="1800" b="1">
                <a:solidFill>
                  <a:srgbClr val="0000CC"/>
                </a:solidFill>
                <a:latin typeface="Comic Sans MS" pitchFamily="66" charset="0"/>
              </a:rPr>
              <a:t>solution to the dining philosophers problem</a:t>
            </a:r>
          </a:p>
          <a:p>
            <a:pPr>
              <a:buFontTx/>
              <a:buChar char="•"/>
            </a:pPr>
            <a:endParaRPr lang="en-US" sz="1800" b="1">
              <a:solidFill>
                <a:srgbClr val="0000CC"/>
              </a:solidFill>
              <a:latin typeface="Comic Sans MS" pitchFamily="66" charset="0"/>
            </a:endParaRPr>
          </a:p>
          <a:p>
            <a:pPr>
              <a:buFontTx/>
              <a:buChar char="•"/>
            </a:pPr>
            <a:r>
              <a:rPr lang="en-US" sz="1800" b="1">
                <a:solidFill>
                  <a:srgbClr val="0000CC"/>
                </a:solidFill>
                <a:latin typeface="Comic Sans MS" pitchFamily="66" charset="0"/>
              </a:rPr>
              <a:t>All could pick up left fork simultaneously, see right fork not available , put down left fork simultaneously and repeat the process - starvation </a:t>
            </a:r>
          </a:p>
          <a:p>
            <a:pPr>
              <a:buFontTx/>
              <a:buChar char="•"/>
            </a:pPr>
            <a:endParaRPr lang="en-US" sz="1800" b="1">
              <a:solidFill>
                <a:srgbClr val="0000CC"/>
              </a:solidFill>
              <a:latin typeface="Comic Sans MS" pitchFamily="66" charset="0"/>
            </a:endParaRPr>
          </a:p>
          <a:p>
            <a:pPr>
              <a:buFontTx/>
              <a:buChar char="•"/>
            </a:pPr>
            <a:r>
              <a:rPr lang="en-US" sz="1800" b="1">
                <a:solidFill>
                  <a:srgbClr val="0000CC"/>
                </a:solidFill>
                <a:latin typeface="Comic Sans MS" pitchFamily="66" charset="0"/>
              </a:rPr>
              <a:t>Each could wait a random amount of time before pick up right fork but that is not a good solution for all applications</a:t>
            </a:r>
          </a:p>
          <a:p>
            <a:pPr>
              <a:buFontTx/>
              <a:buChar char="•"/>
            </a:pPr>
            <a:endParaRPr lang="en-US" sz="1800" b="1">
              <a:solidFill>
                <a:srgbClr val="0000CC"/>
              </a:solidFill>
              <a:latin typeface="Comic Sans MS" pitchFamily="66" charset="0"/>
            </a:endParaRPr>
          </a:p>
          <a:p>
            <a:pPr>
              <a:buFontTx/>
              <a:buChar char="•"/>
            </a:pPr>
            <a:r>
              <a:rPr lang="en-US" sz="1800" b="1">
                <a:solidFill>
                  <a:srgbClr val="0000CC"/>
                </a:solidFill>
                <a:latin typeface="Comic Sans MS" pitchFamily="66" charset="0"/>
              </a:rPr>
              <a:t>Could use a binary semaphore, would enable only one philosopher to eat at a time</a:t>
            </a:r>
          </a:p>
        </p:txBody>
      </p:sp>
      <p:sp>
        <p:nvSpPr>
          <p:cNvPr id="7"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401757694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233363" y="203200"/>
            <a:ext cx="8688387" cy="876300"/>
          </a:xfrm>
        </p:spPr>
        <p:txBody>
          <a:bodyPr/>
          <a:lstStyle/>
          <a:p>
            <a:pPr eaLnBrk="1" hangingPunct="1">
              <a:defRPr/>
            </a:pPr>
            <a:r>
              <a:rPr lang="en-US" sz="3200" smtClean="0"/>
              <a:t>Monitors</a:t>
            </a:r>
          </a:p>
        </p:txBody>
      </p:sp>
      <p:sp>
        <p:nvSpPr>
          <p:cNvPr id="49157" name="Rectangle 3"/>
          <p:cNvSpPr>
            <a:spLocks noGrp="1" noChangeArrowheads="1"/>
          </p:cNvSpPr>
          <p:nvPr>
            <p:ph type="body" idx="1"/>
          </p:nvPr>
        </p:nvSpPr>
        <p:spPr>
          <a:xfrm>
            <a:off x="628650" y="1366838"/>
            <a:ext cx="8096250" cy="5046662"/>
          </a:xfrm>
        </p:spPr>
        <p:txBody>
          <a:bodyPr/>
          <a:lstStyle/>
          <a:p>
            <a:pPr eaLnBrk="1" hangingPunct="1">
              <a:lnSpc>
                <a:spcPct val="90000"/>
              </a:lnSpc>
              <a:tabLst>
                <a:tab pos="3148013" algn="ctr"/>
              </a:tabLst>
            </a:pPr>
            <a:r>
              <a:rPr lang="en-US" smtClean="0"/>
              <a:t>Even with semaphores, race conditions can still exist</a:t>
            </a:r>
          </a:p>
          <a:p>
            <a:pPr lvl="1" eaLnBrk="1" hangingPunct="1">
              <a:lnSpc>
                <a:spcPct val="90000"/>
              </a:lnSpc>
              <a:tabLst>
                <a:tab pos="3148013" algn="ctr"/>
              </a:tabLst>
            </a:pPr>
            <a:r>
              <a:rPr lang="en-US" smtClean="0"/>
              <a:t>Semaphores are sensitive to the order in which they are decremented. </a:t>
            </a:r>
          </a:p>
          <a:p>
            <a:pPr lvl="1" eaLnBrk="1" hangingPunct="1">
              <a:lnSpc>
                <a:spcPct val="90000"/>
              </a:lnSpc>
              <a:tabLst>
                <a:tab pos="3148013" algn="ctr"/>
              </a:tabLst>
            </a:pPr>
            <a:r>
              <a:rPr lang="en-US" smtClean="0"/>
              <a:t>Suppose </a:t>
            </a:r>
            <a:r>
              <a:rPr lang="en-US" i="1" smtClean="0"/>
              <a:t>mutex</a:t>
            </a:r>
            <a:r>
              <a:rPr lang="en-US" smtClean="0"/>
              <a:t> was decremented before </a:t>
            </a:r>
            <a:r>
              <a:rPr lang="en-US" i="1" smtClean="0"/>
              <a:t>empty</a:t>
            </a:r>
            <a:r>
              <a:rPr lang="en-US" smtClean="0"/>
              <a:t> in the producer’s code. If the buffer was full, the producer would block with </a:t>
            </a:r>
            <a:r>
              <a:rPr lang="en-US" i="1" smtClean="0"/>
              <a:t>mutex</a:t>
            </a:r>
            <a:r>
              <a:rPr lang="en-US" smtClean="0"/>
              <a:t> = 0. When the consumer runs it finds </a:t>
            </a:r>
            <a:r>
              <a:rPr lang="en-US" i="1" smtClean="0"/>
              <a:t>mutex</a:t>
            </a:r>
            <a:r>
              <a:rPr lang="en-US" smtClean="0"/>
              <a:t> =0 and block as well. This is </a:t>
            </a:r>
            <a:r>
              <a:rPr lang="en-US" b="1" smtClean="0"/>
              <a:t>deadlock.</a:t>
            </a:r>
            <a:endParaRPr lang="en-US" smtClean="0"/>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30297389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233363" y="203200"/>
            <a:ext cx="8688387" cy="876300"/>
          </a:xfrm>
        </p:spPr>
        <p:txBody>
          <a:bodyPr/>
          <a:lstStyle/>
          <a:p>
            <a:pPr eaLnBrk="1" hangingPunct="1">
              <a:defRPr/>
            </a:pPr>
            <a:r>
              <a:rPr lang="en-US" sz="3200" smtClean="0"/>
              <a:t>Monitors</a:t>
            </a:r>
          </a:p>
        </p:txBody>
      </p:sp>
      <p:sp>
        <p:nvSpPr>
          <p:cNvPr id="50181" name="Rectangle 3"/>
          <p:cNvSpPr>
            <a:spLocks noGrp="1" noChangeArrowheads="1"/>
          </p:cNvSpPr>
          <p:nvPr>
            <p:ph type="body" idx="1"/>
          </p:nvPr>
        </p:nvSpPr>
        <p:spPr>
          <a:xfrm>
            <a:off x="0" y="909638"/>
            <a:ext cx="9144000" cy="5503862"/>
          </a:xfrm>
        </p:spPr>
        <p:txBody>
          <a:bodyPr>
            <a:normAutofit lnSpcReduction="10000"/>
          </a:bodyPr>
          <a:lstStyle/>
          <a:p>
            <a:pPr eaLnBrk="1" hangingPunct="1">
              <a:lnSpc>
                <a:spcPct val="90000"/>
              </a:lnSpc>
              <a:tabLst>
                <a:tab pos="3148013" algn="ctr"/>
              </a:tabLst>
            </a:pPr>
            <a:r>
              <a:rPr lang="en-US" dirty="0" smtClean="0"/>
              <a:t>Monitors are high-level synchronization construct that allows the safe sharing of an abstract data type among concurrent processes. </a:t>
            </a:r>
          </a:p>
          <a:p>
            <a:pPr lvl="1" eaLnBrk="1" hangingPunct="1">
              <a:lnSpc>
                <a:spcPct val="90000"/>
              </a:lnSpc>
              <a:tabLst>
                <a:tab pos="3148013" algn="ctr"/>
              </a:tabLst>
            </a:pPr>
            <a:r>
              <a:rPr lang="en-US" dirty="0" smtClean="0"/>
              <a:t>collection of procedures, variables and data structures that are grouped together in a special kind of module. </a:t>
            </a:r>
          </a:p>
          <a:p>
            <a:pPr lvl="1" eaLnBrk="1" hangingPunct="1">
              <a:lnSpc>
                <a:spcPct val="90000"/>
              </a:lnSpc>
              <a:tabLst>
                <a:tab pos="3148013" algn="ctr"/>
              </a:tabLst>
            </a:pPr>
            <a:r>
              <a:rPr lang="en-US" dirty="0" smtClean="0"/>
              <a:t>processes can enter the monitor by invoking one of its procedures </a:t>
            </a:r>
          </a:p>
          <a:p>
            <a:pPr lvl="1" eaLnBrk="1" hangingPunct="1">
              <a:lnSpc>
                <a:spcPct val="90000"/>
              </a:lnSpc>
              <a:tabLst>
                <a:tab pos="3148013" algn="ctr"/>
              </a:tabLst>
            </a:pPr>
            <a:r>
              <a:rPr lang="en-US" dirty="0" smtClean="0"/>
              <a:t>the monitor’s internal data structures are accessible only by the monitor’s procedures and not by external procedures</a:t>
            </a:r>
          </a:p>
          <a:p>
            <a:pPr lvl="1" eaLnBrk="1" hangingPunct="1">
              <a:lnSpc>
                <a:spcPct val="90000"/>
              </a:lnSpc>
              <a:buFont typeface="Wingdings" pitchFamily="2" charset="2"/>
              <a:buNone/>
              <a:tabLst>
                <a:tab pos="3148013" algn="ctr"/>
              </a:tabLst>
            </a:pPr>
            <a:endParaRPr lang="en-US" dirty="0" smtClean="0"/>
          </a:p>
          <a:p>
            <a:pPr eaLnBrk="1" hangingPunct="1">
              <a:lnSpc>
                <a:spcPct val="90000"/>
              </a:lnSpc>
              <a:tabLst>
                <a:tab pos="3148013" algn="ctr"/>
              </a:tabLst>
            </a:pPr>
            <a:r>
              <a:rPr lang="en-US" dirty="0" smtClean="0"/>
              <a:t>Mutual Exclusion: Only one process can be active in a monitor at any instant</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292867381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233363" y="203200"/>
            <a:ext cx="8688387" cy="876300"/>
          </a:xfrm>
        </p:spPr>
        <p:txBody>
          <a:bodyPr/>
          <a:lstStyle/>
          <a:p>
            <a:pPr eaLnBrk="1" hangingPunct="1">
              <a:defRPr/>
            </a:pPr>
            <a:r>
              <a:rPr lang="en-US" sz="3200" smtClean="0"/>
              <a:t>Monitors</a:t>
            </a:r>
          </a:p>
        </p:txBody>
      </p:sp>
      <p:sp>
        <p:nvSpPr>
          <p:cNvPr id="51205" name="Rectangle 3"/>
          <p:cNvSpPr>
            <a:spLocks noGrp="1" noChangeArrowheads="1"/>
          </p:cNvSpPr>
          <p:nvPr>
            <p:ph type="body" idx="1"/>
          </p:nvPr>
        </p:nvSpPr>
        <p:spPr>
          <a:xfrm>
            <a:off x="0" y="1201738"/>
            <a:ext cx="9144000" cy="5503862"/>
          </a:xfrm>
        </p:spPr>
        <p:txBody>
          <a:bodyPr/>
          <a:lstStyle/>
          <a:p>
            <a:pPr eaLnBrk="1" hangingPunct="1">
              <a:tabLst>
                <a:tab pos="3148013" algn="ctr"/>
              </a:tabLst>
            </a:pPr>
            <a:r>
              <a:rPr lang="en-US" sz="2700" smtClean="0"/>
              <a:t>To implement tailor-made synchronization schemes within a monitor use </a:t>
            </a:r>
            <a:r>
              <a:rPr lang="en-US" sz="2700" b="1" smtClean="0"/>
              <a:t>condition variables</a:t>
            </a:r>
            <a:r>
              <a:rPr lang="en-US" sz="2700" smtClean="0"/>
              <a:t> along with </a:t>
            </a:r>
            <a:r>
              <a:rPr lang="en-US" sz="2700" i="1" smtClean="0"/>
              <a:t>wait</a:t>
            </a:r>
            <a:r>
              <a:rPr lang="en-US" sz="2700" smtClean="0"/>
              <a:t> and </a:t>
            </a:r>
            <a:r>
              <a:rPr lang="en-US" sz="2700" i="1" smtClean="0"/>
              <a:t>signal</a:t>
            </a:r>
          </a:p>
          <a:p>
            <a:pPr lvl="1" eaLnBrk="1" hangingPunct="1">
              <a:tabLst>
                <a:tab pos="3148013" algn="ctr"/>
              </a:tabLst>
            </a:pPr>
            <a:r>
              <a:rPr lang="en-US" sz="2100" b="1" i="1" smtClean="0"/>
              <a:t>wait(c)</a:t>
            </a:r>
            <a:r>
              <a:rPr lang="en-US" sz="2100" smtClean="0"/>
              <a:t> – suspend activation of the calling process on condition c; the monitor is now available for use by another process</a:t>
            </a:r>
          </a:p>
          <a:p>
            <a:pPr lvl="1" eaLnBrk="1" hangingPunct="1">
              <a:tabLst>
                <a:tab pos="3148013" algn="ctr"/>
              </a:tabLst>
            </a:pPr>
            <a:r>
              <a:rPr lang="en-US" sz="2100" b="1" i="1" smtClean="0"/>
              <a:t>signal(c)</a:t>
            </a:r>
            <a:r>
              <a:rPr lang="en-US" sz="2100" smtClean="0"/>
              <a:t> – resume execution of some process suspended after a wait on the same condition. If there are several such processes, choose one of them. </a:t>
            </a:r>
            <a:r>
              <a:rPr lang="en-US" sz="2100" u="sng" smtClean="0"/>
              <a:t>If there are no such processes, do nothing. </a:t>
            </a:r>
            <a:r>
              <a:rPr lang="en-US" sz="2100" smtClean="0"/>
              <a:t>(different from a semaphore)</a:t>
            </a:r>
          </a:p>
          <a:p>
            <a:pPr lvl="1" eaLnBrk="1" hangingPunct="1">
              <a:tabLst>
                <a:tab pos="3148013" algn="ctr"/>
              </a:tabLst>
            </a:pPr>
            <a:r>
              <a:rPr lang="en-US" sz="2100" smtClean="0"/>
              <a:t>The monitor may be entered by invoking any of its procedures, we can think of it as having only one entry point that is guarded so that only one process can be in the monitor at a time</a:t>
            </a:r>
          </a:p>
          <a:p>
            <a:pPr lvl="2" eaLnBrk="1" hangingPunct="1">
              <a:tabLst>
                <a:tab pos="3148013" algn="ctr"/>
              </a:tabLst>
            </a:pPr>
            <a:r>
              <a:rPr lang="en-US" smtClean="0"/>
              <a:t>Other processes that attempt to enter join a queue of suspended processes waiting for monitor availability </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2305229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552450" y="165100"/>
            <a:ext cx="7550150" cy="741363"/>
          </a:xfrm>
        </p:spPr>
        <p:txBody>
          <a:bodyPr>
            <a:normAutofit fontScale="90000"/>
          </a:bodyPr>
          <a:lstStyle/>
          <a:p>
            <a:pPr eaLnBrk="1" hangingPunct="1">
              <a:defRPr/>
            </a:pPr>
            <a:r>
              <a:rPr lang="en-US" smtClean="0"/>
              <a:t>Bounded-Buffer  </a:t>
            </a:r>
            <a:r>
              <a:rPr lang="en-US" i="1" smtClean="0"/>
              <a:t>n</a:t>
            </a:r>
            <a:r>
              <a:rPr lang="en-US" smtClean="0"/>
              <a:t> solution</a:t>
            </a:r>
          </a:p>
        </p:txBody>
      </p:sp>
      <p:sp>
        <p:nvSpPr>
          <p:cNvPr id="6149" name="Rectangle 3"/>
          <p:cNvSpPr>
            <a:spLocks noGrp="1" noChangeArrowheads="1"/>
          </p:cNvSpPr>
          <p:nvPr>
            <p:ph type="body" idx="1"/>
          </p:nvPr>
        </p:nvSpPr>
        <p:spPr>
          <a:xfrm>
            <a:off x="0" y="933450"/>
            <a:ext cx="8882063" cy="4894263"/>
          </a:xfrm>
        </p:spPr>
        <p:txBody>
          <a:bodyPr>
            <a:normAutofit fontScale="92500" lnSpcReduction="10000"/>
          </a:bodyPr>
          <a:lstStyle/>
          <a:p>
            <a:pPr eaLnBrk="1" hangingPunct="1">
              <a:buFontTx/>
              <a:buNone/>
            </a:pPr>
            <a:r>
              <a:rPr lang="en-US" sz="1400" smtClean="0">
                <a:latin typeface="Courier New" pitchFamily="49" charset="0"/>
              </a:rPr>
              <a:t>#define BUFFER_SIZE 10</a:t>
            </a:r>
          </a:p>
          <a:p>
            <a:pPr eaLnBrk="1" hangingPunct="1">
              <a:buFontTx/>
              <a:buNone/>
            </a:pPr>
            <a:r>
              <a:rPr lang="en-US" sz="1400" smtClean="0">
                <a:latin typeface="Courier New" pitchFamily="49" charset="0"/>
              </a:rPr>
              <a:t>typedef struct {</a:t>
            </a:r>
          </a:p>
          <a:p>
            <a:pPr eaLnBrk="1" hangingPunct="1">
              <a:buFontTx/>
              <a:buNone/>
            </a:pPr>
            <a:r>
              <a:rPr lang="en-US" sz="1400" smtClean="0">
                <a:latin typeface="Courier New" pitchFamily="49" charset="0"/>
              </a:rPr>
              <a:t>		. . .</a:t>
            </a:r>
          </a:p>
          <a:p>
            <a:pPr eaLnBrk="1" hangingPunct="1">
              <a:buFontTx/>
              <a:buNone/>
            </a:pPr>
            <a:r>
              <a:rPr lang="en-US" sz="1400" smtClean="0">
                <a:latin typeface="Courier New" pitchFamily="49" charset="0"/>
              </a:rPr>
              <a:t>		} item;</a:t>
            </a:r>
          </a:p>
          <a:p>
            <a:pPr eaLnBrk="1" hangingPunct="1">
              <a:buFontTx/>
              <a:buNone/>
            </a:pPr>
            <a:r>
              <a:rPr lang="en-US" sz="1400" smtClean="0">
                <a:latin typeface="Courier New" pitchFamily="49" charset="0"/>
              </a:rPr>
              <a:t>item buffer[BUFFER_SIZE];</a:t>
            </a:r>
          </a:p>
          <a:p>
            <a:pPr eaLnBrk="1" hangingPunct="1">
              <a:buFontTx/>
              <a:buNone/>
            </a:pPr>
            <a:r>
              <a:rPr lang="en-US" sz="1400" smtClean="0">
                <a:latin typeface="Courier New" pitchFamily="49" charset="0"/>
              </a:rPr>
              <a:t>int in = 0;</a:t>
            </a:r>
          </a:p>
          <a:p>
            <a:pPr eaLnBrk="1" hangingPunct="1">
              <a:buFontTx/>
              <a:buNone/>
            </a:pPr>
            <a:r>
              <a:rPr lang="en-US" sz="1400" smtClean="0">
                <a:latin typeface="Courier New" pitchFamily="49" charset="0"/>
              </a:rPr>
              <a:t>int out = 0;</a:t>
            </a:r>
          </a:p>
          <a:p>
            <a:pPr eaLnBrk="1" hangingPunct="1">
              <a:buFontTx/>
              <a:buNone/>
            </a:pPr>
            <a:r>
              <a:rPr lang="en-US" sz="1400" b="1" smtClean="0">
                <a:solidFill>
                  <a:srgbClr val="EB0505"/>
                </a:solidFill>
                <a:latin typeface="Courier New" pitchFamily="49" charset="0"/>
              </a:rPr>
              <a:t>int counter = 0;</a:t>
            </a:r>
          </a:p>
          <a:p>
            <a:pPr eaLnBrk="1" hangingPunct="1">
              <a:buFontTx/>
              <a:buNone/>
            </a:pPr>
            <a:r>
              <a:rPr lang="en-US" sz="1400" b="1" smtClean="0">
                <a:latin typeface="Courier New" pitchFamily="49" charset="0"/>
              </a:rPr>
              <a:t>Producer;</a:t>
            </a:r>
            <a:r>
              <a:rPr lang="en-US" sz="1400" smtClean="0">
                <a:latin typeface="Courier New" pitchFamily="49" charset="0"/>
              </a:rPr>
              <a:t/>
            </a:r>
            <a:br>
              <a:rPr lang="en-US" sz="1400" smtClean="0">
                <a:latin typeface="Courier New" pitchFamily="49" charset="0"/>
              </a:rPr>
            </a:br>
            <a:r>
              <a:rPr lang="en-US" sz="1400" smtClean="0">
                <a:latin typeface="Courier New" pitchFamily="49" charset="0"/>
              </a:rPr>
              <a:t>while (1) {</a:t>
            </a:r>
          </a:p>
          <a:p>
            <a:pPr eaLnBrk="1" hangingPunct="1">
              <a:buFontTx/>
              <a:buNone/>
            </a:pPr>
            <a:r>
              <a:rPr lang="en-US" sz="1400" smtClean="0">
                <a:latin typeface="Courier New" pitchFamily="49" charset="0"/>
              </a:rPr>
              <a:t>		while (</a:t>
            </a:r>
            <a:r>
              <a:rPr lang="en-US" sz="1400" b="1" smtClean="0">
                <a:solidFill>
                  <a:srgbClr val="EB0505"/>
                </a:solidFill>
                <a:latin typeface="Courier New" pitchFamily="49" charset="0"/>
              </a:rPr>
              <a:t>counter</a:t>
            </a:r>
            <a:r>
              <a:rPr lang="en-US" sz="1400" smtClean="0">
                <a:latin typeface="Courier New" pitchFamily="49" charset="0"/>
              </a:rPr>
              <a:t> == BUFFER_SIZE) ; /* do nothing */</a:t>
            </a:r>
          </a:p>
          <a:p>
            <a:pPr eaLnBrk="1" hangingPunct="1">
              <a:buFontTx/>
              <a:buNone/>
            </a:pPr>
            <a:r>
              <a:rPr lang="en-US" sz="1400" smtClean="0">
                <a:latin typeface="Courier New" pitchFamily="49" charset="0"/>
              </a:rPr>
              <a:t>		buffer[in] = nextProduced;</a:t>
            </a:r>
          </a:p>
          <a:p>
            <a:pPr eaLnBrk="1" hangingPunct="1">
              <a:buFontTx/>
              <a:buNone/>
            </a:pPr>
            <a:r>
              <a:rPr lang="en-US" sz="1400" smtClean="0">
                <a:latin typeface="Courier New" pitchFamily="49" charset="0"/>
              </a:rPr>
              <a:t>		in = (in + 1) % BUFFER_SIZE;</a:t>
            </a:r>
          </a:p>
          <a:p>
            <a:pPr eaLnBrk="1" hangingPunct="1">
              <a:buFontTx/>
              <a:buNone/>
            </a:pPr>
            <a:r>
              <a:rPr lang="en-US" sz="1400" smtClean="0">
                <a:latin typeface="Courier New" pitchFamily="49" charset="0"/>
              </a:rPr>
              <a:t>		</a:t>
            </a:r>
            <a:r>
              <a:rPr lang="en-US" sz="1400" b="1" smtClean="0">
                <a:solidFill>
                  <a:srgbClr val="EB0505"/>
                </a:solidFill>
                <a:latin typeface="Courier New" pitchFamily="49" charset="0"/>
              </a:rPr>
              <a:t>counter++;</a:t>
            </a:r>
          </a:p>
          <a:p>
            <a:pPr eaLnBrk="1" hangingPunct="1">
              <a:buFontTx/>
              <a:buNone/>
            </a:pPr>
            <a:r>
              <a:rPr lang="en-US" sz="1400" smtClean="0">
                <a:latin typeface="Courier New" pitchFamily="49" charset="0"/>
              </a:rPr>
              <a:t>	}</a:t>
            </a:r>
          </a:p>
          <a:p>
            <a:pPr eaLnBrk="1" hangingPunct="1">
              <a:buFontTx/>
              <a:buNone/>
            </a:pPr>
            <a:r>
              <a:rPr lang="en-US" sz="1400" b="1" smtClean="0">
                <a:latin typeface="Courier New" pitchFamily="49" charset="0"/>
              </a:rPr>
              <a:t>Consumer;</a:t>
            </a:r>
            <a:br>
              <a:rPr lang="en-US" sz="1400" b="1" smtClean="0">
                <a:latin typeface="Courier New" pitchFamily="49" charset="0"/>
              </a:rPr>
            </a:br>
            <a:r>
              <a:rPr lang="en-US" sz="1400" smtClean="0">
                <a:latin typeface="Courier New" pitchFamily="49" charset="0"/>
              </a:rPr>
              <a:t>while (1) {</a:t>
            </a:r>
          </a:p>
          <a:p>
            <a:pPr eaLnBrk="1" hangingPunct="1">
              <a:buFontTx/>
              <a:buNone/>
            </a:pPr>
            <a:r>
              <a:rPr lang="en-US" sz="1400" smtClean="0">
                <a:latin typeface="Courier New" pitchFamily="49" charset="0"/>
              </a:rPr>
              <a:t>		while (</a:t>
            </a:r>
            <a:r>
              <a:rPr lang="en-US" sz="1400" b="1" smtClean="0">
                <a:solidFill>
                  <a:srgbClr val="EB0505"/>
                </a:solidFill>
                <a:latin typeface="Courier New" pitchFamily="49" charset="0"/>
              </a:rPr>
              <a:t>counter</a:t>
            </a:r>
            <a:r>
              <a:rPr lang="en-US" sz="1400" smtClean="0">
                <a:latin typeface="Courier New" pitchFamily="49" charset="0"/>
              </a:rPr>
              <a:t> == 0) 	; /* do nothing */</a:t>
            </a:r>
          </a:p>
          <a:p>
            <a:pPr eaLnBrk="1" hangingPunct="1">
              <a:buFontTx/>
              <a:buNone/>
            </a:pPr>
            <a:r>
              <a:rPr lang="en-US" sz="1400" smtClean="0">
                <a:latin typeface="Courier New" pitchFamily="49" charset="0"/>
              </a:rPr>
              <a:t>		nextConsumed = buffer[out];</a:t>
            </a:r>
          </a:p>
          <a:p>
            <a:pPr eaLnBrk="1" hangingPunct="1">
              <a:buFontTx/>
              <a:buNone/>
            </a:pPr>
            <a:r>
              <a:rPr lang="en-US" sz="1400" smtClean="0">
                <a:latin typeface="Courier New" pitchFamily="49" charset="0"/>
              </a:rPr>
              <a:t>		out = (out + 1) % BUFFER_SIZE;</a:t>
            </a:r>
          </a:p>
          <a:p>
            <a:pPr eaLnBrk="1" hangingPunct="1">
              <a:buFontTx/>
              <a:buNone/>
            </a:pPr>
            <a:r>
              <a:rPr lang="en-US" sz="1400" smtClean="0">
                <a:latin typeface="Courier New" pitchFamily="49" charset="0"/>
              </a:rPr>
              <a:t>		</a:t>
            </a:r>
            <a:r>
              <a:rPr lang="en-US" sz="1400" b="1" smtClean="0">
                <a:solidFill>
                  <a:srgbClr val="EB0505"/>
                </a:solidFill>
                <a:latin typeface="Courier New" pitchFamily="49" charset="0"/>
              </a:rPr>
              <a:t>counter--;</a:t>
            </a:r>
          </a:p>
          <a:p>
            <a:pPr eaLnBrk="1" hangingPunct="1">
              <a:buFontTx/>
              <a:buNone/>
            </a:pPr>
            <a:r>
              <a:rPr lang="en-US" sz="1400" smtClean="0">
                <a:latin typeface="Courier New" pitchFamily="49" charset="0"/>
              </a:rPr>
              <a:t>	}</a:t>
            </a:r>
            <a:endParaRPr lang="en-US" sz="1400" b="1" smtClean="0"/>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406886291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227013" y="114300"/>
            <a:ext cx="7597775" cy="1143000"/>
          </a:xfrm>
        </p:spPr>
        <p:txBody>
          <a:bodyPr/>
          <a:lstStyle/>
          <a:p>
            <a:pPr eaLnBrk="1" hangingPunct="1">
              <a:defRPr/>
            </a:pPr>
            <a:r>
              <a:rPr lang="en-US" smtClean="0"/>
              <a:t>Monitors</a:t>
            </a:r>
          </a:p>
        </p:txBody>
      </p:sp>
      <p:sp>
        <p:nvSpPr>
          <p:cNvPr id="52229" name="Rectangle 3"/>
          <p:cNvSpPr>
            <a:spLocks noGrp="1" noChangeArrowheads="1"/>
          </p:cNvSpPr>
          <p:nvPr>
            <p:ph type="body" idx="1"/>
          </p:nvPr>
        </p:nvSpPr>
        <p:spPr>
          <a:xfrm>
            <a:off x="123825" y="908050"/>
            <a:ext cx="8848725" cy="5467350"/>
          </a:xfrm>
        </p:spPr>
        <p:txBody>
          <a:bodyPr>
            <a:normAutofit lnSpcReduction="10000"/>
          </a:bodyPr>
          <a:lstStyle/>
          <a:p>
            <a:pPr eaLnBrk="1" hangingPunct="1">
              <a:lnSpc>
                <a:spcPct val="80000"/>
              </a:lnSpc>
              <a:tabLst>
                <a:tab pos="1023938" algn="l"/>
                <a:tab pos="1601788" algn="l"/>
                <a:tab pos="2120900" algn="l"/>
                <a:tab pos="2395538" algn="l"/>
              </a:tabLst>
            </a:pPr>
            <a:r>
              <a:rPr lang="en-US" sz="2400" dirty="0" smtClean="0"/>
              <a:t>High-level synchronization construct that allows the safe sharing of an abstract data type among concurrent processes.</a:t>
            </a:r>
            <a:br>
              <a:rPr lang="en-US" sz="2400" dirty="0" smtClean="0"/>
            </a:br>
            <a:endParaRPr lang="en-US" sz="1400" dirty="0" smtClean="0"/>
          </a:p>
          <a:p>
            <a:pPr eaLnBrk="1" hangingPunct="1">
              <a:lnSpc>
                <a:spcPct val="80000"/>
              </a:lnSpc>
              <a:spcBef>
                <a:spcPct val="15000"/>
              </a:spcBef>
              <a:buFontTx/>
              <a:buNone/>
              <a:tabLst>
                <a:tab pos="1023938" algn="l"/>
                <a:tab pos="1601788" algn="l"/>
                <a:tab pos="2120900" algn="l"/>
                <a:tab pos="2395538" algn="l"/>
              </a:tabLst>
            </a:pPr>
            <a:r>
              <a:rPr lang="en-US" sz="2400" dirty="0" smtClean="0"/>
              <a:t>			</a:t>
            </a:r>
            <a:r>
              <a:rPr lang="en-US" sz="2100" b="1" dirty="0" smtClean="0">
                <a:latin typeface="Courier New" pitchFamily="49" charset="0"/>
              </a:rPr>
              <a:t>monitor </a:t>
            </a:r>
            <a:r>
              <a:rPr lang="en-US" sz="2100" b="1" i="1" dirty="0" smtClean="0">
                <a:latin typeface="Courier New" pitchFamily="49" charset="0"/>
              </a:rPr>
              <a:t>monitor-name</a:t>
            </a:r>
          </a:p>
          <a:p>
            <a:pPr eaLnBrk="1" hangingPunct="1">
              <a:lnSpc>
                <a:spcPct val="80000"/>
              </a:lnSpc>
              <a:spcBef>
                <a:spcPct val="15000"/>
              </a:spcBef>
              <a:buFontTx/>
              <a:buNone/>
              <a:tabLst>
                <a:tab pos="1023938" algn="l"/>
                <a:tab pos="1601788" algn="l"/>
                <a:tab pos="2120900" algn="l"/>
                <a:tab pos="2395538" algn="l"/>
              </a:tabLst>
            </a:pPr>
            <a:r>
              <a:rPr lang="en-US" sz="2100" b="1" i="1" dirty="0" smtClean="0">
                <a:latin typeface="Courier New" pitchFamily="49" charset="0"/>
              </a:rPr>
              <a:t>			</a:t>
            </a:r>
            <a:r>
              <a:rPr lang="en-US" sz="2100" b="1" dirty="0" smtClean="0">
                <a:latin typeface="Courier New" pitchFamily="49" charset="0"/>
              </a:rPr>
              <a:t>{</a:t>
            </a:r>
            <a:endParaRPr lang="en-US" sz="2100" i="1" dirty="0" smtClean="0">
              <a:latin typeface="Courier New" pitchFamily="49" charset="0"/>
            </a:endParaRPr>
          </a:p>
          <a:p>
            <a:pPr eaLnBrk="1" hangingPunct="1">
              <a:lnSpc>
                <a:spcPct val="80000"/>
              </a:lnSpc>
              <a:spcBef>
                <a:spcPct val="15000"/>
              </a:spcBef>
              <a:buFontTx/>
              <a:buNone/>
              <a:tabLst>
                <a:tab pos="1023938" algn="l"/>
                <a:tab pos="1601788" algn="l"/>
                <a:tab pos="2120900" algn="l"/>
                <a:tab pos="2395538" algn="l"/>
              </a:tabLst>
            </a:pPr>
            <a:r>
              <a:rPr lang="en-US" sz="2100" dirty="0" smtClean="0">
                <a:latin typeface="Courier New" pitchFamily="49" charset="0"/>
              </a:rPr>
              <a:t>				shared variable declarations</a:t>
            </a:r>
          </a:p>
          <a:p>
            <a:pPr eaLnBrk="1" hangingPunct="1">
              <a:lnSpc>
                <a:spcPct val="80000"/>
              </a:lnSpc>
              <a:spcBef>
                <a:spcPct val="15000"/>
              </a:spcBef>
              <a:buFontTx/>
              <a:buNone/>
              <a:tabLst>
                <a:tab pos="1023938" algn="l"/>
                <a:tab pos="1601788" algn="l"/>
                <a:tab pos="2120900" algn="l"/>
                <a:tab pos="2395538" algn="l"/>
              </a:tabLst>
            </a:pPr>
            <a:r>
              <a:rPr lang="en-US" sz="2100" dirty="0" smtClean="0">
                <a:latin typeface="Courier New" pitchFamily="49" charset="0"/>
              </a:rPr>
              <a:t>				condition variable declarations</a:t>
            </a:r>
          </a:p>
          <a:p>
            <a:pPr eaLnBrk="1" hangingPunct="1">
              <a:lnSpc>
                <a:spcPct val="80000"/>
              </a:lnSpc>
              <a:spcBef>
                <a:spcPct val="15000"/>
              </a:spcBef>
              <a:buFontTx/>
              <a:buNone/>
              <a:tabLst>
                <a:tab pos="1023938" algn="l"/>
                <a:tab pos="1601788" algn="l"/>
                <a:tab pos="2120900" algn="l"/>
                <a:tab pos="2395538" algn="l"/>
              </a:tabLst>
            </a:pPr>
            <a:r>
              <a:rPr lang="en-US" sz="2100" dirty="0" smtClean="0">
                <a:latin typeface="Courier New" pitchFamily="49" charset="0"/>
              </a:rPr>
              <a:t>				</a:t>
            </a:r>
            <a:r>
              <a:rPr lang="en-US" sz="2100" b="1" dirty="0" smtClean="0">
                <a:latin typeface="Courier New" pitchFamily="49" charset="0"/>
              </a:rPr>
              <a:t>procedure body</a:t>
            </a:r>
            <a:r>
              <a:rPr lang="en-US" sz="2100" dirty="0" smtClean="0">
                <a:latin typeface="Courier New" pitchFamily="49" charset="0"/>
              </a:rPr>
              <a:t> </a:t>
            </a:r>
            <a:r>
              <a:rPr lang="en-US" sz="2100" i="1" dirty="0" smtClean="0">
                <a:latin typeface="Courier New" pitchFamily="49" charset="0"/>
              </a:rPr>
              <a:t>P1</a:t>
            </a:r>
            <a:r>
              <a:rPr lang="en-US" sz="2100" dirty="0" smtClean="0">
                <a:latin typeface="Courier New" pitchFamily="49" charset="0"/>
              </a:rPr>
              <a:t> </a:t>
            </a:r>
            <a:r>
              <a:rPr lang="en-US" sz="2100" b="1" dirty="0" smtClean="0">
                <a:latin typeface="Courier New" pitchFamily="49" charset="0"/>
              </a:rPr>
              <a:t>(…) {</a:t>
            </a:r>
          </a:p>
          <a:p>
            <a:pPr eaLnBrk="1" hangingPunct="1">
              <a:lnSpc>
                <a:spcPct val="80000"/>
              </a:lnSpc>
              <a:spcBef>
                <a:spcPct val="15000"/>
              </a:spcBef>
              <a:buFontTx/>
              <a:buNone/>
              <a:tabLst>
                <a:tab pos="1023938" algn="l"/>
                <a:tab pos="1601788" algn="l"/>
                <a:tab pos="2120900" algn="l"/>
                <a:tab pos="2395538" algn="l"/>
              </a:tabLst>
            </a:pPr>
            <a:r>
              <a:rPr lang="en-US" sz="2100" b="1" dirty="0" smtClean="0">
                <a:latin typeface="Courier New" pitchFamily="49" charset="0"/>
              </a:rPr>
              <a:t>					. . .</a:t>
            </a:r>
          </a:p>
          <a:p>
            <a:pPr eaLnBrk="1" hangingPunct="1">
              <a:lnSpc>
                <a:spcPct val="80000"/>
              </a:lnSpc>
              <a:spcBef>
                <a:spcPct val="15000"/>
              </a:spcBef>
              <a:buFontTx/>
              <a:buNone/>
              <a:tabLst>
                <a:tab pos="1023938" algn="l"/>
                <a:tab pos="1601788" algn="l"/>
                <a:tab pos="2120900" algn="l"/>
                <a:tab pos="2395538" algn="l"/>
              </a:tabLst>
            </a:pPr>
            <a:r>
              <a:rPr lang="en-US" sz="2100" b="1" dirty="0" smtClean="0">
                <a:latin typeface="Courier New" pitchFamily="49" charset="0"/>
              </a:rPr>
              <a:t>				}</a:t>
            </a:r>
          </a:p>
          <a:p>
            <a:pPr eaLnBrk="1" hangingPunct="1">
              <a:lnSpc>
                <a:spcPct val="80000"/>
              </a:lnSpc>
              <a:spcBef>
                <a:spcPct val="15000"/>
              </a:spcBef>
              <a:buFontTx/>
              <a:buNone/>
              <a:tabLst>
                <a:tab pos="1023938" algn="l"/>
                <a:tab pos="1601788" algn="l"/>
                <a:tab pos="2120900" algn="l"/>
                <a:tab pos="2395538" algn="l"/>
              </a:tabLst>
            </a:pPr>
            <a:r>
              <a:rPr lang="en-US" sz="2100" dirty="0" smtClean="0">
                <a:latin typeface="Courier New" pitchFamily="49" charset="0"/>
              </a:rPr>
              <a:t>				</a:t>
            </a:r>
            <a:r>
              <a:rPr lang="en-US" sz="2100" b="1" dirty="0" smtClean="0">
                <a:latin typeface="Courier New" pitchFamily="49" charset="0"/>
              </a:rPr>
              <a:t>procedure</a:t>
            </a:r>
            <a:r>
              <a:rPr lang="en-US" sz="2100" dirty="0" smtClean="0">
                <a:latin typeface="Courier New" pitchFamily="49" charset="0"/>
              </a:rPr>
              <a:t> </a:t>
            </a:r>
            <a:r>
              <a:rPr lang="en-US" sz="2100" b="1" dirty="0" smtClean="0">
                <a:latin typeface="Courier New" pitchFamily="49" charset="0"/>
              </a:rPr>
              <a:t>body</a:t>
            </a:r>
            <a:r>
              <a:rPr lang="en-US" sz="2100" dirty="0" smtClean="0">
                <a:latin typeface="Courier New" pitchFamily="49" charset="0"/>
              </a:rPr>
              <a:t> </a:t>
            </a:r>
            <a:r>
              <a:rPr lang="en-US" sz="2100" i="1" dirty="0" smtClean="0">
                <a:latin typeface="Courier New" pitchFamily="49" charset="0"/>
              </a:rPr>
              <a:t>P2 </a:t>
            </a:r>
            <a:r>
              <a:rPr lang="en-US" sz="2100" b="1" dirty="0" smtClean="0">
                <a:latin typeface="Courier New" pitchFamily="49" charset="0"/>
              </a:rPr>
              <a:t>(…) {</a:t>
            </a:r>
          </a:p>
          <a:p>
            <a:pPr eaLnBrk="1" hangingPunct="1">
              <a:lnSpc>
                <a:spcPct val="80000"/>
              </a:lnSpc>
              <a:spcBef>
                <a:spcPct val="15000"/>
              </a:spcBef>
              <a:buFontTx/>
              <a:buNone/>
              <a:tabLst>
                <a:tab pos="1023938" algn="l"/>
                <a:tab pos="1601788" algn="l"/>
                <a:tab pos="2120900" algn="l"/>
                <a:tab pos="2395538" algn="l"/>
              </a:tabLst>
            </a:pPr>
            <a:r>
              <a:rPr lang="en-US" sz="2100" b="1" dirty="0" smtClean="0">
                <a:latin typeface="Courier New" pitchFamily="49" charset="0"/>
              </a:rPr>
              <a:t>					. . .</a:t>
            </a:r>
          </a:p>
          <a:p>
            <a:pPr eaLnBrk="1" hangingPunct="1">
              <a:lnSpc>
                <a:spcPct val="80000"/>
              </a:lnSpc>
              <a:spcBef>
                <a:spcPct val="15000"/>
              </a:spcBef>
              <a:buFontTx/>
              <a:buNone/>
              <a:tabLst>
                <a:tab pos="1023938" algn="l"/>
                <a:tab pos="1601788" algn="l"/>
                <a:tab pos="2120900" algn="l"/>
                <a:tab pos="2395538" algn="l"/>
              </a:tabLst>
            </a:pPr>
            <a:r>
              <a:rPr lang="en-US" sz="2100" b="1" dirty="0" smtClean="0">
                <a:latin typeface="Courier New" pitchFamily="49" charset="0"/>
              </a:rPr>
              <a:t>				} </a:t>
            </a:r>
          </a:p>
          <a:p>
            <a:pPr eaLnBrk="1" hangingPunct="1">
              <a:lnSpc>
                <a:spcPct val="80000"/>
              </a:lnSpc>
              <a:spcBef>
                <a:spcPct val="15000"/>
              </a:spcBef>
              <a:buFontTx/>
              <a:buNone/>
              <a:tabLst>
                <a:tab pos="1023938" algn="l"/>
                <a:tab pos="1601788" algn="l"/>
                <a:tab pos="2120900" algn="l"/>
                <a:tab pos="2395538" algn="l"/>
              </a:tabLst>
            </a:pPr>
            <a:r>
              <a:rPr lang="en-US" sz="2100" dirty="0" smtClean="0">
                <a:latin typeface="Courier New" pitchFamily="49" charset="0"/>
              </a:rPr>
              <a:t>	</a:t>
            </a:r>
            <a:r>
              <a:rPr lang="en-US" sz="2100" dirty="0" smtClean="0">
                <a:latin typeface="Courier New" pitchFamily="49" charset="0"/>
                <a:sym typeface="MT Extra" pitchFamily="18" charset="2"/>
              </a:rPr>
              <a:t>			</a:t>
            </a:r>
            <a:r>
              <a:rPr lang="en-US" sz="2100" b="1" dirty="0" smtClean="0">
                <a:latin typeface="Courier New" pitchFamily="49" charset="0"/>
                <a:sym typeface="MT Extra" pitchFamily="18" charset="2"/>
              </a:rPr>
              <a:t>procedure body</a:t>
            </a:r>
            <a:r>
              <a:rPr lang="en-US" sz="2100" dirty="0" smtClean="0">
                <a:latin typeface="Courier New" pitchFamily="49" charset="0"/>
                <a:sym typeface="MT Extra" pitchFamily="18" charset="2"/>
              </a:rPr>
              <a:t> </a:t>
            </a:r>
            <a:r>
              <a:rPr lang="en-US" sz="2100" i="1" dirty="0" err="1" smtClean="0">
                <a:latin typeface="Courier New" pitchFamily="49" charset="0"/>
                <a:sym typeface="MT Extra" pitchFamily="18" charset="2"/>
              </a:rPr>
              <a:t>Pn</a:t>
            </a:r>
            <a:r>
              <a:rPr lang="en-US" sz="2100" dirty="0" smtClean="0">
                <a:latin typeface="Courier New" pitchFamily="49" charset="0"/>
                <a:sym typeface="MT Extra" pitchFamily="18" charset="2"/>
              </a:rPr>
              <a:t> </a:t>
            </a:r>
            <a:r>
              <a:rPr lang="en-US" sz="2100" b="1" dirty="0" smtClean="0">
                <a:latin typeface="Courier New" pitchFamily="49" charset="0"/>
                <a:sym typeface="MT Extra" pitchFamily="18" charset="2"/>
              </a:rPr>
              <a:t>(…) {</a:t>
            </a:r>
          </a:p>
          <a:p>
            <a:pPr eaLnBrk="1" hangingPunct="1">
              <a:lnSpc>
                <a:spcPct val="80000"/>
              </a:lnSpc>
              <a:spcBef>
                <a:spcPct val="15000"/>
              </a:spcBef>
              <a:buFontTx/>
              <a:buNone/>
              <a:tabLst>
                <a:tab pos="1023938" algn="l"/>
                <a:tab pos="1601788" algn="l"/>
                <a:tab pos="2120900" algn="l"/>
                <a:tab pos="2395538" algn="l"/>
              </a:tabLst>
            </a:pPr>
            <a:r>
              <a:rPr lang="en-US" sz="2100" b="1" dirty="0" smtClean="0">
                <a:latin typeface="Courier New" pitchFamily="49" charset="0"/>
                <a:sym typeface="MT Extra" pitchFamily="18" charset="2"/>
              </a:rPr>
              <a:t>					 . . .</a:t>
            </a:r>
          </a:p>
          <a:p>
            <a:pPr eaLnBrk="1" hangingPunct="1">
              <a:lnSpc>
                <a:spcPct val="80000"/>
              </a:lnSpc>
              <a:spcBef>
                <a:spcPct val="15000"/>
              </a:spcBef>
              <a:buFontTx/>
              <a:buNone/>
              <a:tabLst>
                <a:tab pos="1023938" algn="l"/>
                <a:tab pos="1601788" algn="l"/>
                <a:tab pos="2120900" algn="l"/>
                <a:tab pos="2395538" algn="l"/>
              </a:tabLst>
            </a:pPr>
            <a:r>
              <a:rPr lang="en-US" sz="2100" b="1" dirty="0" smtClean="0">
                <a:latin typeface="Courier New" pitchFamily="49" charset="0"/>
                <a:sym typeface="MT Extra" pitchFamily="18" charset="2"/>
              </a:rPr>
              <a:t>				} 			</a:t>
            </a:r>
          </a:p>
          <a:p>
            <a:pPr eaLnBrk="1" hangingPunct="1">
              <a:lnSpc>
                <a:spcPct val="80000"/>
              </a:lnSpc>
              <a:spcBef>
                <a:spcPct val="15000"/>
              </a:spcBef>
              <a:buFontTx/>
              <a:buNone/>
              <a:tabLst>
                <a:tab pos="1023938" algn="l"/>
                <a:tab pos="1601788" algn="l"/>
                <a:tab pos="2120900" algn="l"/>
                <a:tab pos="2395538" algn="l"/>
              </a:tabLst>
            </a:pPr>
            <a:r>
              <a:rPr lang="en-US" sz="2100" dirty="0" smtClean="0">
                <a:latin typeface="Courier New" pitchFamily="49" charset="0"/>
                <a:sym typeface="MT Extra" pitchFamily="18" charset="2"/>
              </a:rPr>
              <a:t>				</a:t>
            </a:r>
            <a:r>
              <a:rPr lang="en-US" sz="2100" b="1" dirty="0" smtClean="0">
                <a:latin typeface="Courier New" pitchFamily="49" charset="0"/>
                <a:sym typeface="MT Extra" pitchFamily="18" charset="2"/>
              </a:rPr>
              <a:t>{</a:t>
            </a:r>
            <a:endParaRPr lang="en-US" sz="2100" dirty="0" smtClean="0">
              <a:latin typeface="Courier New" pitchFamily="49" charset="0"/>
              <a:sym typeface="MT Extra" pitchFamily="18" charset="2"/>
            </a:endParaRPr>
          </a:p>
          <a:p>
            <a:pPr eaLnBrk="1" hangingPunct="1">
              <a:lnSpc>
                <a:spcPct val="80000"/>
              </a:lnSpc>
              <a:spcBef>
                <a:spcPct val="15000"/>
              </a:spcBef>
              <a:buFontTx/>
              <a:buNone/>
              <a:tabLst>
                <a:tab pos="1023938" algn="l"/>
                <a:tab pos="1601788" algn="l"/>
                <a:tab pos="2120900" algn="l"/>
                <a:tab pos="2395538" algn="l"/>
              </a:tabLst>
            </a:pPr>
            <a:r>
              <a:rPr lang="en-US" sz="2100" dirty="0" smtClean="0">
                <a:latin typeface="Courier New" pitchFamily="49" charset="0"/>
                <a:sym typeface="MT Extra" pitchFamily="18" charset="2"/>
              </a:rPr>
              <a:t>					initialization code</a:t>
            </a:r>
          </a:p>
          <a:p>
            <a:pPr eaLnBrk="1" hangingPunct="1">
              <a:lnSpc>
                <a:spcPct val="80000"/>
              </a:lnSpc>
              <a:spcBef>
                <a:spcPct val="15000"/>
              </a:spcBef>
              <a:buFontTx/>
              <a:buNone/>
              <a:tabLst>
                <a:tab pos="1023938" algn="l"/>
                <a:tab pos="1601788" algn="l"/>
                <a:tab pos="2120900" algn="l"/>
                <a:tab pos="2395538" algn="l"/>
              </a:tabLst>
            </a:pPr>
            <a:r>
              <a:rPr lang="en-US" sz="2100" dirty="0" smtClean="0">
                <a:latin typeface="Courier New" pitchFamily="49" charset="0"/>
                <a:sym typeface="MT Extra" pitchFamily="18" charset="2"/>
              </a:rPr>
              <a:t>				</a:t>
            </a:r>
            <a:r>
              <a:rPr lang="en-US" sz="2100" b="1" dirty="0" smtClean="0">
                <a:latin typeface="Courier New" pitchFamily="49" charset="0"/>
                <a:sym typeface="MT Extra" pitchFamily="18" charset="2"/>
              </a:rPr>
              <a:t>}</a:t>
            </a:r>
          </a:p>
          <a:p>
            <a:pPr eaLnBrk="1" hangingPunct="1">
              <a:lnSpc>
                <a:spcPct val="80000"/>
              </a:lnSpc>
              <a:spcBef>
                <a:spcPct val="15000"/>
              </a:spcBef>
              <a:buFontTx/>
              <a:buNone/>
              <a:tabLst>
                <a:tab pos="1023938" algn="l"/>
                <a:tab pos="1601788" algn="l"/>
                <a:tab pos="2120900" algn="l"/>
                <a:tab pos="2395538" algn="l"/>
              </a:tabLst>
            </a:pPr>
            <a:r>
              <a:rPr lang="en-US" sz="2100" b="1" dirty="0" smtClean="0">
                <a:latin typeface="Courier New" pitchFamily="49" charset="0"/>
                <a:sym typeface="MT Extra" pitchFamily="18" charset="2"/>
              </a:rPr>
              <a:t>			}</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112136081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227013" y="114300"/>
            <a:ext cx="7597775" cy="1143000"/>
          </a:xfrm>
        </p:spPr>
        <p:txBody>
          <a:bodyPr/>
          <a:lstStyle/>
          <a:p>
            <a:pPr eaLnBrk="1" hangingPunct="1">
              <a:defRPr/>
            </a:pPr>
            <a:r>
              <a:rPr lang="en-US" smtClean="0"/>
              <a:t>Monitors</a:t>
            </a:r>
          </a:p>
        </p:txBody>
      </p:sp>
      <p:pic>
        <p:nvPicPr>
          <p:cNvPr id="53253" name="Picture 5"/>
          <p:cNvPicPr>
            <a:picLocks noChangeAspect="1" noChangeArrowheads="1"/>
          </p:cNvPicPr>
          <p:nvPr/>
        </p:nvPicPr>
        <p:blipFill>
          <a:blip r:embed="rId2">
            <a:extLst>
              <a:ext uri="{28A0092B-C50C-407E-A947-70E740481C1C}">
                <a14:useLocalDpi xmlns:a14="http://schemas.microsoft.com/office/drawing/2010/main" val="0"/>
              </a:ext>
            </a:extLst>
          </a:blip>
          <a:srcRect l="19632" r="19632"/>
          <a:stretch>
            <a:fillRect/>
          </a:stretch>
        </p:blipFill>
        <p:spPr bwMode="auto">
          <a:xfrm>
            <a:off x="1511300" y="1028700"/>
            <a:ext cx="5532438" cy="54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3"/>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137697441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227013" y="114300"/>
            <a:ext cx="7597775" cy="1143000"/>
          </a:xfrm>
        </p:spPr>
        <p:txBody>
          <a:bodyPr/>
          <a:lstStyle/>
          <a:p>
            <a:pPr eaLnBrk="1" hangingPunct="1">
              <a:defRPr/>
            </a:pPr>
            <a:r>
              <a:rPr lang="en-US" smtClean="0"/>
              <a:t>Monitors</a:t>
            </a:r>
          </a:p>
        </p:txBody>
      </p:sp>
      <p:sp>
        <p:nvSpPr>
          <p:cNvPr id="54277" name="Rectangle 3"/>
          <p:cNvSpPr>
            <a:spLocks noGrp="1" noChangeArrowheads="1"/>
          </p:cNvSpPr>
          <p:nvPr>
            <p:ph type="body" idx="1"/>
          </p:nvPr>
        </p:nvSpPr>
        <p:spPr>
          <a:xfrm>
            <a:off x="0" y="1238250"/>
            <a:ext cx="8848725" cy="4946650"/>
          </a:xfrm>
        </p:spPr>
        <p:txBody>
          <a:bodyPr/>
          <a:lstStyle/>
          <a:p>
            <a:pPr eaLnBrk="1" hangingPunct="1">
              <a:tabLst>
                <a:tab pos="1023938" algn="l"/>
                <a:tab pos="1601788" algn="l"/>
                <a:tab pos="2120900" algn="l"/>
                <a:tab pos="2395538" algn="l"/>
              </a:tabLst>
            </a:pPr>
            <a:r>
              <a:rPr lang="en-US" sz="3200" smtClean="0"/>
              <a:t>Java supports user level threads and also allows methods to be grouped together into classes</a:t>
            </a:r>
          </a:p>
          <a:p>
            <a:pPr eaLnBrk="1" hangingPunct="1">
              <a:tabLst>
                <a:tab pos="1023938" algn="l"/>
                <a:tab pos="1601788" algn="l"/>
                <a:tab pos="2120900" algn="l"/>
                <a:tab pos="2395538" algn="l"/>
              </a:tabLst>
            </a:pPr>
            <a:endParaRPr lang="en-US" sz="3200" smtClean="0"/>
          </a:p>
          <a:p>
            <a:pPr eaLnBrk="1" hangingPunct="1">
              <a:tabLst>
                <a:tab pos="1023938" algn="l"/>
                <a:tab pos="1601788" algn="l"/>
                <a:tab pos="2120900" algn="l"/>
                <a:tab pos="2395538" algn="l"/>
              </a:tabLst>
            </a:pPr>
            <a:r>
              <a:rPr lang="en-US" sz="3200" smtClean="0"/>
              <a:t>The keyword </a:t>
            </a:r>
            <a:r>
              <a:rPr lang="en-US" sz="3200" b="1" smtClean="0">
                <a:latin typeface="Courier New" pitchFamily="49" charset="0"/>
              </a:rPr>
              <a:t>synchronized</a:t>
            </a:r>
            <a:r>
              <a:rPr lang="en-US" sz="3200" smtClean="0"/>
              <a:t> on a method guarantees that once any thread has started executing that method, no other thread will be allowed to start executing any other </a:t>
            </a:r>
            <a:r>
              <a:rPr lang="en-US" sz="3200" b="1" smtClean="0">
                <a:latin typeface="Courier New" pitchFamily="49" charset="0"/>
              </a:rPr>
              <a:t>synchronized</a:t>
            </a:r>
            <a:r>
              <a:rPr lang="en-US" sz="3200" smtClean="0"/>
              <a:t> method in that class</a:t>
            </a:r>
            <a:endParaRPr lang="en-US" sz="2900" b="1" smtClean="0">
              <a:latin typeface="Courier New" pitchFamily="49" charset="0"/>
              <a:sym typeface="MT Extra" pitchFamily="18" charset="2"/>
            </a:endParaRP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368394217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236538" y="258763"/>
            <a:ext cx="7688262" cy="1143000"/>
          </a:xfrm>
        </p:spPr>
        <p:txBody>
          <a:bodyPr/>
          <a:lstStyle/>
          <a:p>
            <a:pPr eaLnBrk="1" hangingPunct="1">
              <a:defRPr/>
            </a:pPr>
            <a:r>
              <a:rPr lang="en-US" smtClean="0"/>
              <a:t>Monitors</a:t>
            </a:r>
          </a:p>
        </p:txBody>
      </p:sp>
      <p:sp>
        <p:nvSpPr>
          <p:cNvPr id="55301" name="Rectangle 3"/>
          <p:cNvSpPr>
            <a:spLocks noGrp="1" noChangeArrowheads="1"/>
          </p:cNvSpPr>
          <p:nvPr>
            <p:ph type="body" idx="1"/>
          </p:nvPr>
        </p:nvSpPr>
        <p:spPr>
          <a:xfrm>
            <a:off x="0" y="1277938"/>
            <a:ext cx="8928100" cy="4818062"/>
          </a:xfrm>
        </p:spPr>
        <p:txBody>
          <a:bodyPr/>
          <a:lstStyle/>
          <a:p>
            <a:pPr eaLnBrk="1" hangingPunct="1">
              <a:lnSpc>
                <a:spcPct val="80000"/>
              </a:lnSpc>
              <a:tabLst>
                <a:tab pos="3030538" algn="ctr"/>
              </a:tabLst>
            </a:pPr>
            <a:r>
              <a:rPr lang="en-US" sz="2400" smtClean="0"/>
              <a:t>To allow a process to wait within the monitor, a </a:t>
            </a:r>
            <a:r>
              <a:rPr lang="en-US" sz="2400" b="1" smtClean="0"/>
              <a:t>condition</a:t>
            </a:r>
            <a:r>
              <a:rPr lang="en-US" sz="2400" smtClean="0"/>
              <a:t> variable must be declared, as</a:t>
            </a:r>
          </a:p>
          <a:p>
            <a:pPr eaLnBrk="1" hangingPunct="1">
              <a:lnSpc>
                <a:spcPct val="80000"/>
              </a:lnSpc>
              <a:buFontTx/>
              <a:buNone/>
              <a:tabLst>
                <a:tab pos="3030538" algn="ctr"/>
              </a:tabLst>
            </a:pPr>
            <a:r>
              <a:rPr lang="en-US" sz="2400" smtClean="0"/>
              <a:t>		</a:t>
            </a:r>
            <a:r>
              <a:rPr lang="en-US" sz="2400" b="1" smtClean="0"/>
              <a:t>condition x, y;</a:t>
            </a:r>
          </a:p>
          <a:p>
            <a:pPr eaLnBrk="1" hangingPunct="1">
              <a:lnSpc>
                <a:spcPct val="80000"/>
              </a:lnSpc>
              <a:tabLst>
                <a:tab pos="3030538" algn="ctr"/>
              </a:tabLst>
            </a:pPr>
            <a:r>
              <a:rPr lang="en-US" sz="2400" smtClean="0"/>
              <a:t>Condition variable can only be used with the operations </a:t>
            </a:r>
            <a:r>
              <a:rPr lang="en-US" sz="2400" b="1" smtClean="0"/>
              <a:t>wait</a:t>
            </a:r>
            <a:r>
              <a:rPr lang="en-US" sz="2400" smtClean="0"/>
              <a:t> and </a:t>
            </a:r>
            <a:r>
              <a:rPr lang="en-US" sz="2400" b="1" smtClean="0"/>
              <a:t>signal</a:t>
            </a:r>
            <a:r>
              <a:rPr lang="en-US" sz="2400" smtClean="0"/>
              <a:t>.</a:t>
            </a:r>
          </a:p>
          <a:p>
            <a:pPr lvl="1" eaLnBrk="1" hangingPunct="1">
              <a:lnSpc>
                <a:spcPct val="80000"/>
              </a:lnSpc>
              <a:tabLst>
                <a:tab pos="3030538" algn="ctr"/>
              </a:tabLst>
            </a:pPr>
            <a:r>
              <a:rPr lang="en-US" sz="2100" smtClean="0"/>
              <a:t>The operation</a:t>
            </a:r>
          </a:p>
          <a:p>
            <a:pPr lvl="1" eaLnBrk="1" hangingPunct="1">
              <a:lnSpc>
                <a:spcPct val="80000"/>
              </a:lnSpc>
              <a:buFont typeface="Wingdings" pitchFamily="2" charset="2"/>
              <a:buNone/>
              <a:tabLst>
                <a:tab pos="3030538" algn="ctr"/>
              </a:tabLst>
            </a:pPr>
            <a:r>
              <a:rPr lang="en-US" sz="2100" smtClean="0"/>
              <a:t>		</a:t>
            </a:r>
            <a:r>
              <a:rPr lang="en-US" sz="2100" b="1" smtClean="0"/>
              <a:t>x.wait();</a:t>
            </a:r>
            <a:br>
              <a:rPr lang="en-US" sz="2100" b="1" smtClean="0"/>
            </a:br>
            <a:r>
              <a:rPr lang="en-US" sz="2100" smtClean="0"/>
              <a:t>means that the process invoking this operation is suspended until another process invokes it</a:t>
            </a:r>
          </a:p>
          <a:p>
            <a:pPr lvl="1" eaLnBrk="1" hangingPunct="1">
              <a:lnSpc>
                <a:spcPct val="80000"/>
              </a:lnSpc>
              <a:buFont typeface="Wingdings" pitchFamily="2" charset="2"/>
              <a:buNone/>
              <a:tabLst>
                <a:tab pos="3030538" algn="ctr"/>
              </a:tabLst>
            </a:pPr>
            <a:r>
              <a:rPr lang="en-US" sz="2100" smtClean="0"/>
              <a:t>		</a:t>
            </a:r>
            <a:r>
              <a:rPr lang="en-US" sz="2100" b="1" smtClean="0"/>
              <a:t>x.signal();</a:t>
            </a:r>
          </a:p>
          <a:p>
            <a:pPr lvl="1" eaLnBrk="1" hangingPunct="1">
              <a:lnSpc>
                <a:spcPct val="80000"/>
              </a:lnSpc>
              <a:tabLst>
                <a:tab pos="3030538" algn="ctr"/>
              </a:tabLst>
            </a:pPr>
            <a:r>
              <a:rPr lang="en-US" sz="2100" smtClean="0"/>
              <a:t>The </a:t>
            </a:r>
            <a:r>
              <a:rPr lang="en-US" sz="2100" b="1" smtClean="0"/>
              <a:t>x.signal</a:t>
            </a:r>
            <a:r>
              <a:rPr lang="en-US" sz="2100" smtClean="0"/>
              <a:t> operation resumes exactly one suspended process.  If no process is suspended, then the </a:t>
            </a:r>
            <a:r>
              <a:rPr lang="en-US" sz="2100" b="1" smtClean="0"/>
              <a:t>signal</a:t>
            </a:r>
            <a:r>
              <a:rPr lang="en-US" sz="2100" smtClean="0"/>
              <a:t> operation has no effect.</a:t>
            </a:r>
          </a:p>
          <a:p>
            <a:pPr eaLnBrk="1" hangingPunct="1">
              <a:lnSpc>
                <a:spcPct val="80000"/>
              </a:lnSpc>
              <a:tabLst>
                <a:tab pos="3030538" algn="ctr"/>
              </a:tabLst>
            </a:pPr>
            <a:r>
              <a:rPr lang="en-US" sz="2400" smtClean="0"/>
              <a:t>As with semaphores, it is possible to make mistakes in synchronization but, as all synchronization functions are confined to the monitor, it is easier to verify the correctness of the code	</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158861905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233363" y="242888"/>
            <a:ext cx="8688387" cy="1143000"/>
          </a:xfrm>
        </p:spPr>
        <p:txBody>
          <a:bodyPr/>
          <a:lstStyle/>
          <a:p>
            <a:pPr eaLnBrk="1" hangingPunct="1">
              <a:defRPr/>
            </a:pPr>
            <a:r>
              <a:rPr lang="en-US" sz="2800" smtClean="0"/>
              <a:t>A Solution to the Bounded-Buffer Producer/Consumer Using a Monitor</a:t>
            </a:r>
          </a:p>
        </p:txBody>
      </p:sp>
      <p:pic>
        <p:nvPicPr>
          <p:cNvPr id="56325" name="Picture 6"/>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l="19632" r="19632"/>
          <a:stretch>
            <a:fillRect/>
          </a:stretch>
        </p:blipFill>
        <p:spPr>
          <a:xfrm>
            <a:off x="381000" y="1370013"/>
            <a:ext cx="8270875" cy="51704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3"/>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275743956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233363" y="242888"/>
            <a:ext cx="8688387" cy="1143000"/>
          </a:xfrm>
        </p:spPr>
        <p:txBody>
          <a:bodyPr/>
          <a:lstStyle/>
          <a:p>
            <a:pPr eaLnBrk="1" hangingPunct="1">
              <a:defRPr/>
            </a:pPr>
            <a:r>
              <a:rPr lang="en-US" sz="2800" smtClean="0"/>
              <a:t>A Solution to the Bounded-Buffer Producer/Consumer Using a Monitor</a:t>
            </a:r>
          </a:p>
        </p:txBody>
      </p:sp>
      <p:pic>
        <p:nvPicPr>
          <p:cNvPr id="57349" name="Picture 5"/>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l="19632" r="19632"/>
          <a:stretch>
            <a:fillRect/>
          </a:stretch>
        </p:blipFill>
        <p:spPr>
          <a:xfrm>
            <a:off x="266700" y="1885950"/>
            <a:ext cx="8699500" cy="4165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3"/>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326614577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246063" y="153988"/>
            <a:ext cx="8688387" cy="1143000"/>
          </a:xfrm>
        </p:spPr>
        <p:txBody>
          <a:bodyPr/>
          <a:lstStyle/>
          <a:p>
            <a:pPr eaLnBrk="1" hangingPunct="1">
              <a:defRPr/>
            </a:pPr>
            <a:r>
              <a:rPr lang="en-US" smtClean="0"/>
              <a:t>Dining Philosophers Example</a:t>
            </a:r>
          </a:p>
        </p:txBody>
      </p:sp>
      <p:sp>
        <p:nvSpPr>
          <p:cNvPr id="58373" name="Rectangle 3"/>
          <p:cNvSpPr>
            <a:spLocks noGrp="1" noChangeArrowheads="1"/>
          </p:cNvSpPr>
          <p:nvPr>
            <p:ph type="body" idx="1"/>
          </p:nvPr>
        </p:nvSpPr>
        <p:spPr>
          <a:xfrm>
            <a:off x="0" y="1041400"/>
            <a:ext cx="9144000" cy="4295775"/>
          </a:xfrm>
        </p:spPr>
        <p:txBody>
          <a:bodyPr>
            <a:normAutofit fontScale="92500" lnSpcReduction="20000"/>
          </a:bodyPr>
          <a:lstStyle/>
          <a:p>
            <a:pPr eaLnBrk="1" hangingPunct="1">
              <a:lnSpc>
                <a:spcPct val="90000"/>
              </a:lnSpc>
              <a:spcBef>
                <a:spcPct val="15000"/>
              </a:spcBef>
              <a:tabLst>
                <a:tab pos="519113" algn="l"/>
                <a:tab pos="966788" algn="l"/>
              </a:tabLst>
            </a:pPr>
            <a:r>
              <a:rPr lang="en-US" sz="2400" smtClean="0"/>
              <a:t>Philosopher can be in one of 3 states – hungry, eating or thinking</a:t>
            </a:r>
          </a:p>
          <a:p>
            <a:pPr eaLnBrk="1" hangingPunct="1">
              <a:lnSpc>
                <a:spcPct val="90000"/>
              </a:lnSpc>
              <a:spcBef>
                <a:spcPct val="15000"/>
              </a:spcBef>
              <a:tabLst>
                <a:tab pos="519113" algn="l"/>
                <a:tab pos="966788" algn="l"/>
              </a:tabLst>
            </a:pPr>
            <a:r>
              <a:rPr lang="en-US" sz="2400" smtClean="0"/>
              <a:t>Philosopher can set state to eating only if both neighbors are not eating</a:t>
            </a:r>
          </a:p>
          <a:p>
            <a:pPr eaLnBrk="1" hangingPunct="1">
              <a:lnSpc>
                <a:spcPct val="90000"/>
              </a:lnSpc>
              <a:spcBef>
                <a:spcPct val="15000"/>
              </a:spcBef>
              <a:tabLst>
                <a:tab pos="519113" algn="l"/>
                <a:tab pos="966788" algn="l"/>
              </a:tabLst>
            </a:pPr>
            <a:r>
              <a:rPr lang="en-US" sz="2400" smtClean="0"/>
              <a:t>Array </a:t>
            </a:r>
            <a:r>
              <a:rPr lang="en-US" sz="2400" b="1" i="1" smtClean="0"/>
              <a:t>self</a:t>
            </a:r>
            <a:r>
              <a:rPr lang="en-US" sz="2400" smtClean="0"/>
              <a:t> is used to delay a hungry philosopher from eating because can’t get both chopsticks</a:t>
            </a:r>
          </a:p>
          <a:p>
            <a:pPr eaLnBrk="1" hangingPunct="1">
              <a:lnSpc>
                <a:spcPct val="90000"/>
              </a:lnSpc>
              <a:spcBef>
                <a:spcPct val="15000"/>
              </a:spcBef>
              <a:tabLst>
                <a:tab pos="519113" algn="l"/>
                <a:tab pos="966788" algn="l"/>
              </a:tabLst>
            </a:pPr>
            <a:r>
              <a:rPr lang="en-US" sz="2400" smtClean="0"/>
              <a:t>Each philosopher, before starting to eat, must invoke the operation </a:t>
            </a:r>
            <a:r>
              <a:rPr lang="en-US" sz="2400" b="1" smtClean="0">
                <a:latin typeface="Courier New" pitchFamily="49" charset="0"/>
              </a:rPr>
              <a:t>pickup</a:t>
            </a:r>
            <a:r>
              <a:rPr lang="en-US" sz="2400" smtClean="0"/>
              <a:t> and before ending invoke </a:t>
            </a:r>
            <a:r>
              <a:rPr lang="en-US" sz="2400" b="1" smtClean="0">
                <a:latin typeface="Courier New" pitchFamily="49" charset="0"/>
              </a:rPr>
              <a:t>putdown</a:t>
            </a:r>
          </a:p>
          <a:p>
            <a:pPr lvl="1" eaLnBrk="1" hangingPunct="1">
              <a:lnSpc>
                <a:spcPct val="90000"/>
              </a:lnSpc>
              <a:spcBef>
                <a:spcPct val="15000"/>
              </a:spcBef>
              <a:buFont typeface="Wingdings" pitchFamily="2" charset="2"/>
              <a:buNone/>
              <a:tabLst>
                <a:tab pos="519113" algn="l"/>
                <a:tab pos="966788" algn="l"/>
              </a:tabLst>
            </a:pPr>
            <a:r>
              <a:rPr lang="en-US" b="1" smtClean="0">
                <a:latin typeface="Courier New" pitchFamily="49" charset="0"/>
              </a:rPr>
              <a:t>	dp.pickup(i);</a:t>
            </a:r>
          </a:p>
          <a:p>
            <a:pPr lvl="1" eaLnBrk="1" hangingPunct="1">
              <a:lnSpc>
                <a:spcPct val="90000"/>
              </a:lnSpc>
              <a:spcBef>
                <a:spcPct val="15000"/>
              </a:spcBef>
              <a:buFont typeface="Wingdings" pitchFamily="2" charset="2"/>
              <a:buNone/>
              <a:tabLst>
                <a:tab pos="519113" algn="l"/>
                <a:tab pos="966788" algn="l"/>
              </a:tabLst>
            </a:pPr>
            <a:r>
              <a:rPr lang="en-US" b="1" smtClean="0">
                <a:latin typeface="Courier New" pitchFamily="49" charset="0"/>
              </a:rPr>
              <a:t>		…</a:t>
            </a:r>
          </a:p>
          <a:p>
            <a:pPr lvl="1" eaLnBrk="1" hangingPunct="1">
              <a:lnSpc>
                <a:spcPct val="90000"/>
              </a:lnSpc>
              <a:spcBef>
                <a:spcPct val="15000"/>
              </a:spcBef>
              <a:buFont typeface="Wingdings" pitchFamily="2" charset="2"/>
              <a:buNone/>
              <a:tabLst>
                <a:tab pos="519113" algn="l"/>
                <a:tab pos="966788" algn="l"/>
              </a:tabLst>
            </a:pPr>
            <a:r>
              <a:rPr lang="en-US" b="1" smtClean="0">
                <a:latin typeface="Courier New" pitchFamily="49" charset="0"/>
              </a:rPr>
              <a:t>	eat</a:t>
            </a:r>
          </a:p>
          <a:p>
            <a:pPr lvl="1" eaLnBrk="1" hangingPunct="1">
              <a:lnSpc>
                <a:spcPct val="90000"/>
              </a:lnSpc>
              <a:spcBef>
                <a:spcPct val="15000"/>
              </a:spcBef>
              <a:buFont typeface="Wingdings" pitchFamily="2" charset="2"/>
              <a:buNone/>
              <a:tabLst>
                <a:tab pos="519113" algn="l"/>
                <a:tab pos="966788" algn="l"/>
              </a:tabLst>
            </a:pPr>
            <a:r>
              <a:rPr lang="en-US" b="1" smtClean="0">
                <a:latin typeface="Courier New" pitchFamily="49" charset="0"/>
              </a:rPr>
              <a:t>		…		</a:t>
            </a:r>
          </a:p>
          <a:p>
            <a:pPr lvl="1" eaLnBrk="1" hangingPunct="1">
              <a:lnSpc>
                <a:spcPct val="90000"/>
              </a:lnSpc>
              <a:spcBef>
                <a:spcPct val="15000"/>
              </a:spcBef>
              <a:buFont typeface="Wingdings" pitchFamily="2" charset="2"/>
              <a:buNone/>
              <a:tabLst>
                <a:tab pos="519113" algn="l"/>
                <a:tab pos="966788" algn="l"/>
              </a:tabLst>
            </a:pPr>
            <a:r>
              <a:rPr lang="en-US" b="1" smtClean="0">
                <a:latin typeface="Courier New" pitchFamily="49" charset="0"/>
              </a:rPr>
              <a:t>dp.putdown(i);</a:t>
            </a:r>
          </a:p>
          <a:p>
            <a:pPr lvl="1" eaLnBrk="1" hangingPunct="1">
              <a:lnSpc>
                <a:spcPct val="90000"/>
              </a:lnSpc>
              <a:spcBef>
                <a:spcPct val="15000"/>
              </a:spcBef>
              <a:buFont typeface="Wingdings" pitchFamily="2" charset="2"/>
              <a:buNone/>
              <a:tabLst>
                <a:tab pos="519113" algn="l"/>
                <a:tab pos="966788" algn="l"/>
              </a:tabLst>
            </a:pPr>
            <a:endParaRPr lang="en-US" b="1" smtClean="0">
              <a:latin typeface="Courier New" pitchFamily="49" charset="0"/>
            </a:endParaRPr>
          </a:p>
          <a:p>
            <a:pPr eaLnBrk="1" hangingPunct="1">
              <a:lnSpc>
                <a:spcPct val="90000"/>
              </a:lnSpc>
              <a:spcBef>
                <a:spcPct val="15000"/>
              </a:spcBef>
              <a:tabLst>
                <a:tab pos="519113" algn="l"/>
                <a:tab pos="966788" algn="l"/>
              </a:tabLst>
            </a:pPr>
            <a:r>
              <a:rPr lang="en-US" sz="2600" smtClean="0"/>
              <a:t>No deadlocks will occur but starvation can occur</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120115285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246063" y="153988"/>
            <a:ext cx="8688387" cy="1143000"/>
          </a:xfrm>
        </p:spPr>
        <p:txBody>
          <a:bodyPr/>
          <a:lstStyle/>
          <a:p>
            <a:pPr eaLnBrk="1" hangingPunct="1">
              <a:defRPr/>
            </a:pPr>
            <a:r>
              <a:rPr lang="en-US" smtClean="0"/>
              <a:t>Dining Philosophers Example</a:t>
            </a:r>
          </a:p>
        </p:txBody>
      </p:sp>
      <p:sp>
        <p:nvSpPr>
          <p:cNvPr id="59397" name="Rectangle 3"/>
          <p:cNvSpPr>
            <a:spLocks noGrp="1" noChangeArrowheads="1"/>
          </p:cNvSpPr>
          <p:nvPr>
            <p:ph type="body" idx="1"/>
          </p:nvPr>
        </p:nvSpPr>
        <p:spPr>
          <a:xfrm>
            <a:off x="0" y="1206500"/>
            <a:ext cx="9144000" cy="4295775"/>
          </a:xfrm>
        </p:spPr>
        <p:txBody>
          <a:bodyPr/>
          <a:lstStyle/>
          <a:p>
            <a:pPr eaLnBrk="1" hangingPunct="1">
              <a:lnSpc>
                <a:spcPct val="90000"/>
              </a:lnSpc>
              <a:spcBef>
                <a:spcPct val="15000"/>
              </a:spcBef>
              <a:buFontTx/>
              <a:buNone/>
              <a:tabLst>
                <a:tab pos="519113" algn="l"/>
                <a:tab pos="966788" algn="l"/>
              </a:tabLst>
            </a:pPr>
            <a:r>
              <a:rPr lang="en-US" sz="2400" b="1" smtClean="0">
                <a:latin typeface="Courier New" pitchFamily="49" charset="0"/>
              </a:rPr>
              <a:t>monitor dp </a:t>
            </a:r>
          </a:p>
          <a:p>
            <a:pPr eaLnBrk="1" hangingPunct="1">
              <a:lnSpc>
                <a:spcPct val="90000"/>
              </a:lnSpc>
              <a:spcBef>
                <a:spcPct val="15000"/>
              </a:spcBef>
              <a:buFontTx/>
              <a:buNone/>
              <a:tabLst>
                <a:tab pos="519113" algn="l"/>
                <a:tab pos="966788" algn="l"/>
              </a:tabLst>
            </a:pPr>
            <a:r>
              <a:rPr lang="en-US" sz="2400" b="1" smtClean="0">
                <a:latin typeface="Courier New" pitchFamily="49" charset="0"/>
              </a:rPr>
              <a:t>{</a:t>
            </a:r>
          </a:p>
          <a:p>
            <a:pPr eaLnBrk="1" hangingPunct="1">
              <a:lnSpc>
                <a:spcPct val="90000"/>
              </a:lnSpc>
              <a:spcBef>
                <a:spcPct val="15000"/>
              </a:spcBef>
              <a:buFontTx/>
              <a:buNone/>
              <a:tabLst>
                <a:tab pos="519113" algn="l"/>
                <a:tab pos="966788" algn="l"/>
              </a:tabLst>
            </a:pPr>
            <a:r>
              <a:rPr lang="en-US" sz="2400" b="1" smtClean="0">
                <a:latin typeface="Courier New" pitchFamily="49" charset="0"/>
              </a:rPr>
              <a:t>		enum {thinking, hungry, eating} state[5];</a:t>
            </a:r>
          </a:p>
          <a:p>
            <a:pPr eaLnBrk="1" hangingPunct="1">
              <a:lnSpc>
                <a:spcPct val="90000"/>
              </a:lnSpc>
              <a:spcBef>
                <a:spcPct val="15000"/>
              </a:spcBef>
              <a:buFontTx/>
              <a:buNone/>
              <a:tabLst>
                <a:tab pos="519113" algn="l"/>
                <a:tab pos="966788" algn="l"/>
              </a:tabLst>
            </a:pPr>
            <a:r>
              <a:rPr lang="en-US" sz="2400" b="1" smtClean="0">
                <a:latin typeface="Courier New" pitchFamily="49" charset="0"/>
              </a:rPr>
              <a:t>		condition self[5]; </a:t>
            </a:r>
            <a:r>
              <a:rPr lang="en-US" sz="2400" smtClean="0">
                <a:latin typeface="Courier New" pitchFamily="49" charset="0"/>
              </a:rPr>
              <a:t>					</a:t>
            </a:r>
          </a:p>
          <a:p>
            <a:pPr eaLnBrk="1" hangingPunct="1">
              <a:lnSpc>
                <a:spcPct val="90000"/>
              </a:lnSpc>
              <a:spcBef>
                <a:spcPct val="15000"/>
              </a:spcBef>
              <a:buFontTx/>
              <a:buNone/>
              <a:tabLst>
                <a:tab pos="519113" algn="l"/>
                <a:tab pos="966788" algn="l"/>
              </a:tabLst>
            </a:pPr>
            <a:r>
              <a:rPr lang="en-US" sz="2400" b="1" smtClean="0">
                <a:latin typeface="Courier New" pitchFamily="49" charset="0"/>
              </a:rPr>
              <a:t>		void pickup(int i)</a:t>
            </a:r>
            <a:endParaRPr lang="en-US" sz="2400" smtClean="0">
              <a:latin typeface="Courier New" pitchFamily="49" charset="0"/>
            </a:endParaRPr>
          </a:p>
          <a:p>
            <a:pPr eaLnBrk="1" hangingPunct="1">
              <a:lnSpc>
                <a:spcPct val="90000"/>
              </a:lnSpc>
              <a:spcBef>
                <a:spcPct val="15000"/>
              </a:spcBef>
              <a:buFontTx/>
              <a:buNone/>
              <a:tabLst>
                <a:tab pos="519113" algn="l"/>
                <a:tab pos="966788" algn="l"/>
              </a:tabLst>
            </a:pPr>
            <a:r>
              <a:rPr lang="en-US" sz="2400" b="1" smtClean="0">
                <a:latin typeface="Courier New" pitchFamily="49" charset="0"/>
              </a:rPr>
              <a:t>		void putdown(int i) 	</a:t>
            </a:r>
          </a:p>
          <a:p>
            <a:pPr eaLnBrk="1" hangingPunct="1">
              <a:lnSpc>
                <a:spcPct val="90000"/>
              </a:lnSpc>
              <a:spcBef>
                <a:spcPct val="15000"/>
              </a:spcBef>
              <a:buFontTx/>
              <a:buNone/>
              <a:tabLst>
                <a:tab pos="519113" algn="l"/>
                <a:tab pos="966788" algn="l"/>
              </a:tabLst>
            </a:pPr>
            <a:r>
              <a:rPr lang="en-US" sz="2400" b="1" smtClean="0">
                <a:latin typeface="Courier New" pitchFamily="49" charset="0"/>
              </a:rPr>
              <a:t>		void test(int i) 		</a:t>
            </a:r>
            <a:endParaRPr lang="en-US" sz="2400" smtClean="0">
              <a:latin typeface="Courier New" pitchFamily="49" charset="0"/>
            </a:endParaRPr>
          </a:p>
          <a:p>
            <a:pPr eaLnBrk="1" hangingPunct="1">
              <a:lnSpc>
                <a:spcPct val="90000"/>
              </a:lnSpc>
              <a:spcBef>
                <a:spcPct val="15000"/>
              </a:spcBef>
              <a:buFontTx/>
              <a:buNone/>
              <a:tabLst>
                <a:tab pos="519113" algn="l"/>
                <a:tab pos="966788" algn="l"/>
              </a:tabLst>
            </a:pPr>
            <a:r>
              <a:rPr lang="en-US" sz="2400" b="1" smtClean="0">
                <a:latin typeface="Courier New" pitchFamily="49" charset="0"/>
              </a:rPr>
              <a:t>		void init() {</a:t>
            </a:r>
          </a:p>
          <a:p>
            <a:pPr eaLnBrk="1" hangingPunct="1">
              <a:lnSpc>
                <a:spcPct val="90000"/>
              </a:lnSpc>
              <a:spcBef>
                <a:spcPct val="15000"/>
              </a:spcBef>
              <a:buFontTx/>
              <a:buNone/>
              <a:tabLst>
                <a:tab pos="519113" algn="l"/>
                <a:tab pos="966788" algn="l"/>
              </a:tabLst>
            </a:pPr>
            <a:r>
              <a:rPr lang="en-US" sz="2400" b="1" smtClean="0">
                <a:latin typeface="Courier New" pitchFamily="49" charset="0"/>
              </a:rPr>
              <a:t>			for (int i = 0; i &lt; 5; i++)</a:t>
            </a:r>
          </a:p>
          <a:p>
            <a:pPr eaLnBrk="1" hangingPunct="1">
              <a:lnSpc>
                <a:spcPct val="90000"/>
              </a:lnSpc>
              <a:spcBef>
                <a:spcPct val="15000"/>
              </a:spcBef>
              <a:buFontTx/>
              <a:buNone/>
              <a:tabLst>
                <a:tab pos="519113" algn="l"/>
                <a:tab pos="966788" algn="l"/>
              </a:tabLst>
            </a:pPr>
            <a:r>
              <a:rPr lang="en-US" sz="2400" b="1" smtClean="0">
                <a:latin typeface="Courier New" pitchFamily="49" charset="0"/>
              </a:rPr>
              <a:t>				state[i] = thinking;</a:t>
            </a:r>
          </a:p>
          <a:p>
            <a:pPr eaLnBrk="1" hangingPunct="1">
              <a:lnSpc>
                <a:spcPct val="90000"/>
              </a:lnSpc>
              <a:spcBef>
                <a:spcPct val="15000"/>
              </a:spcBef>
              <a:buFontTx/>
              <a:buNone/>
              <a:tabLst>
                <a:tab pos="519113" algn="l"/>
                <a:tab pos="966788" algn="l"/>
              </a:tabLst>
            </a:pPr>
            <a:r>
              <a:rPr lang="en-US" sz="2400" b="1" smtClean="0">
                <a:latin typeface="Courier New" pitchFamily="49" charset="0"/>
              </a:rPr>
              <a:t>		}</a:t>
            </a:r>
          </a:p>
          <a:p>
            <a:pPr eaLnBrk="1" hangingPunct="1">
              <a:lnSpc>
                <a:spcPct val="90000"/>
              </a:lnSpc>
              <a:spcBef>
                <a:spcPct val="15000"/>
              </a:spcBef>
              <a:buFontTx/>
              <a:buNone/>
              <a:tabLst>
                <a:tab pos="519113" algn="l"/>
                <a:tab pos="966788" algn="l"/>
              </a:tabLst>
            </a:pPr>
            <a:endParaRPr lang="en-US" sz="2400" smtClean="0">
              <a:latin typeface="Courier New" pitchFamily="49" charset="0"/>
            </a:endParaRP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20907795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252413" y="152400"/>
            <a:ext cx="8688387" cy="1143000"/>
          </a:xfrm>
        </p:spPr>
        <p:txBody>
          <a:bodyPr/>
          <a:lstStyle/>
          <a:p>
            <a:pPr eaLnBrk="1" hangingPunct="1">
              <a:defRPr/>
            </a:pPr>
            <a:r>
              <a:rPr lang="en-US" smtClean="0"/>
              <a:t>Dining Philosophers</a:t>
            </a:r>
          </a:p>
        </p:txBody>
      </p:sp>
      <p:sp>
        <p:nvSpPr>
          <p:cNvPr id="60421" name="Rectangle 3"/>
          <p:cNvSpPr>
            <a:spLocks noGrp="1" noChangeArrowheads="1"/>
          </p:cNvSpPr>
          <p:nvPr>
            <p:ph type="body" idx="1"/>
          </p:nvPr>
        </p:nvSpPr>
        <p:spPr>
          <a:xfrm>
            <a:off x="0" y="1003300"/>
            <a:ext cx="9144000" cy="5549900"/>
          </a:xfrm>
        </p:spPr>
        <p:txBody>
          <a:bodyPr/>
          <a:lstStyle/>
          <a:p>
            <a:pPr eaLnBrk="1" hangingPunct="1">
              <a:lnSpc>
                <a:spcPct val="80000"/>
              </a:lnSpc>
              <a:spcBef>
                <a:spcPct val="15000"/>
              </a:spcBef>
              <a:buFontTx/>
              <a:buNone/>
              <a:tabLst>
                <a:tab pos="909638" algn="l"/>
                <a:tab pos="1544638" algn="l"/>
                <a:tab pos="2120900" algn="l"/>
                <a:tab pos="3203575" algn="l"/>
              </a:tabLst>
            </a:pPr>
            <a:r>
              <a:rPr lang="en-US" sz="1800" dirty="0" smtClean="0">
                <a:latin typeface="Courier New" pitchFamily="49" charset="0"/>
              </a:rPr>
              <a:t>  </a:t>
            </a:r>
            <a:r>
              <a:rPr lang="en-US" sz="1800" b="1" dirty="0" smtClean="0">
                <a:latin typeface="Courier New" pitchFamily="49" charset="0"/>
              </a:rPr>
              <a:t>void pickup(</a:t>
            </a:r>
            <a:r>
              <a:rPr lang="en-US" sz="1800" b="1" dirty="0" err="1" smtClean="0">
                <a:latin typeface="Courier New" pitchFamily="49" charset="0"/>
              </a:rPr>
              <a:t>int</a:t>
            </a:r>
            <a:r>
              <a:rPr lang="en-US" sz="1800" b="1" dirty="0" smtClean="0">
                <a:latin typeface="Courier New" pitchFamily="49" charset="0"/>
              </a:rPr>
              <a:t> </a:t>
            </a:r>
            <a:r>
              <a:rPr lang="en-US" sz="1800" b="1" dirty="0" err="1" smtClean="0">
                <a:latin typeface="Courier New" pitchFamily="49" charset="0"/>
              </a:rPr>
              <a:t>i</a:t>
            </a:r>
            <a:r>
              <a:rPr lang="en-US" sz="1800" b="1" dirty="0" smtClean="0">
                <a:latin typeface="Courier New" pitchFamily="49" charset="0"/>
              </a:rPr>
              <a:t>) {</a:t>
            </a:r>
          </a:p>
          <a:p>
            <a:pPr eaLnBrk="1" hangingPunct="1">
              <a:lnSpc>
                <a:spcPct val="80000"/>
              </a:lnSpc>
              <a:spcBef>
                <a:spcPct val="15000"/>
              </a:spcBef>
              <a:buFontTx/>
              <a:buNone/>
              <a:tabLst>
                <a:tab pos="909638" algn="l"/>
                <a:tab pos="1544638" algn="l"/>
                <a:tab pos="2120900" algn="l"/>
                <a:tab pos="3203575" algn="l"/>
              </a:tabLst>
            </a:pPr>
            <a:r>
              <a:rPr lang="en-US" sz="1800" b="1" dirty="0" smtClean="0">
                <a:latin typeface="Courier New" pitchFamily="49" charset="0"/>
              </a:rPr>
              <a:t>		state[</a:t>
            </a:r>
            <a:r>
              <a:rPr lang="en-US" sz="1800" b="1" dirty="0" err="1" smtClean="0">
                <a:latin typeface="Courier New" pitchFamily="49" charset="0"/>
              </a:rPr>
              <a:t>i</a:t>
            </a:r>
            <a:r>
              <a:rPr lang="en-US" sz="1800" b="1" dirty="0" smtClean="0">
                <a:latin typeface="Courier New" pitchFamily="49" charset="0"/>
              </a:rPr>
              <a:t>] = hungry;</a:t>
            </a:r>
          </a:p>
          <a:p>
            <a:pPr eaLnBrk="1" hangingPunct="1">
              <a:lnSpc>
                <a:spcPct val="80000"/>
              </a:lnSpc>
              <a:spcBef>
                <a:spcPct val="15000"/>
              </a:spcBef>
              <a:buFontTx/>
              <a:buNone/>
              <a:tabLst>
                <a:tab pos="909638" algn="l"/>
                <a:tab pos="1544638" algn="l"/>
                <a:tab pos="2120900" algn="l"/>
                <a:tab pos="3203575" algn="l"/>
              </a:tabLst>
            </a:pPr>
            <a:r>
              <a:rPr lang="en-US" sz="1800" b="1" dirty="0" smtClean="0">
                <a:latin typeface="Courier New" pitchFamily="49" charset="0"/>
              </a:rPr>
              <a:t>		test[</a:t>
            </a:r>
            <a:r>
              <a:rPr lang="en-US" sz="1800" b="1" dirty="0" err="1" smtClean="0">
                <a:latin typeface="Courier New" pitchFamily="49" charset="0"/>
              </a:rPr>
              <a:t>i</a:t>
            </a:r>
            <a:r>
              <a:rPr lang="en-US" sz="1800" b="1" dirty="0" smtClean="0">
                <a:latin typeface="Courier New" pitchFamily="49" charset="0"/>
              </a:rPr>
              <a:t>];</a:t>
            </a:r>
          </a:p>
          <a:p>
            <a:pPr eaLnBrk="1" hangingPunct="1">
              <a:lnSpc>
                <a:spcPct val="80000"/>
              </a:lnSpc>
              <a:spcBef>
                <a:spcPct val="15000"/>
              </a:spcBef>
              <a:buFontTx/>
              <a:buNone/>
              <a:tabLst>
                <a:tab pos="909638" algn="l"/>
                <a:tab pos="1544638" algn="l"/>
                <a:tab pos="2120900" algn="l"/>
                <a:tab pos="3203575" algn="l"/>
              </a:tabLst>
            </a:pPr>
            <a:r>
              <a:rPr lang="en-US" sz="1800" b="1" dirty="0" smtClean="0">
                <a:latin typeface="Courier New" pitchFamily="49" charset="0"/>
              </a:rPr>
              <a:t>		if (state[</a:t>
            </a:r>
            <a:r>
              <a:rPr lang="en-US" sz="1800" b="1" dirty="0" err="1" smtClean="0">
                <a:latin typeface="Courier New" pitchFamily="49" charset="0"/>
              </a:rPr>
              <a:t>i</a:t>
            </a:r>
            <a:r>
              <a:rPr lang="en-US" sz="1800" b="1" dirty="0" smtClean="0">
                <a:latin typeface="Courier New" pitchFamily="49" charset="0"/>
              </a:rPr>
              <a:t>] != eating) self[</a:t>
            </a:r>
            <a:r>
              <a:rPr lang="en-US" sz="1800" b="1" dirty="0" err="1" smtClean="0">
                <a:latin typeface="Courier New" pitchFamily="49" charset="0"/>
              </a:rPr>
              <a:t>i</a:t>
            </a:r>
            <a:r>
              <a:rPr lang="en-US" sz="1800" b="1" dirty="0" smtClean="0">
                <a:latin typeface="Courier New" pitchFamily="49" charset="0"/>
              </a:rPr>
              <a:t>].wait();</a:t>
            </a:r>
          </a:p>
          <a:p>
            <a:pPr eaLnBrk="1" hangingPunct="1">
              <a:lnSpc>
                <a:spcPct val="80000"/>
              </a:lnSpc>
              <a:spcBef>
                <a:spcPct val="15000"/>
              </a:spcBef>
              <a:buFontTx/>
              <a:buNone/>
              <a:tabLst>
                <a:tab pos="909638" algn="l"/>
                <a:tab pos="1544638" algn="l"/>
                <a:tab pos="2120900" algn="l"/>
                <a:tab pos="3203575" algn="l"/>
              </a:tabLst>
            </a:pPr>
            <a:r>
              <a:rPr lang="en-US" sz="1800" b="1" dirty="0" smtClean="0">
                <a:latin typeface="Courier New" pitchFamily="49" charset="0"/>
              </a:rPr>
              <a:t>  }</a:t>
            </a:r>
          </a:p>
          <a:p>
            <a:pPr eaLnBrk="1" hangingPunct="1">
              <a:lnSpc>
                <a:spcPct val="80000"/>
              </a:lnSpc>
              <a:spcBef>
                <a:spcPct val="15000"/>
              </a:spcBef>
              <a:buFontTx/>
              <a:buNone/>
              <a:tabLst>
                <a:tab pos="909638" algn="l"/>
                <a:tab pos="1544638" algn="l"/>
                <a:tab pos="2120900" algn="l"/>
                <a:tab pos="3203575" algn="l"/>
              </a:tabLst>
            </a:pPr>
            <a:r>
              <a:rPr lang="en-US" sz="1800" b="1" dirty="0" smtClean="0">
                <a:latin typeface="Courier New" pitchFamily="49" charset="0"/>
              </a:rPr>
              <a:t>  void putdown(</a:t>
            </a:r>
            <a:r>
              <a:rPr lang="en-US" sz="1800" b="1" dirty="0" err="1" smtClean="0">
                <a:latin typeface="Courier New" pitchFamily="49" charset="0"/>
              </a:rPr>
              <a:t>int</a:t>
            </a:r>
            <a:r>
              <a:rPr lang="en-US" sz="1800" b="1" dirty="0" smtClean="0">
                <a:latin typeface="Courier New" pitchFamily="49" charset="0"/>
              </a:rPr>
              <a:t> </a:t>
            </a:r>
            <a:r>
              <a:rPr lang="en-US" sz="1800" b="1" dirty="0" err="1" smtClean="0">
                <a:latin typeface="Courier New" pitchFamily="49" charset="0"/>
              </a:rPr>
              <a:t>i</a:t>
            </a:r>
            <a:r>
              <a:rPr lang="en-US" sz="1800" b="1" dirty="0" smtClean="0">
                <a:latin typeface="Courier New" pitchFamily="49" charset="0"/>
              </a:rPr>
              <a:t>) {</a:t>
            </a:r>
          </a:p>
          <a:p>
            <a:pPr eaLnBrk="1" hangingPunct="1">
              <a:lnSpc>
                <a:spcPct val="80000"/>
              </a:lnSpc>
              <a:spcBef>
                <a:spcPct val="15000"/>
              </a:spcBef>
              <a:buFontTx/>
              <a:buNone/>
              <a:tabLst>
                <a:tab pos="909638" algn="l"/>
                <a:tab pos="1544638" algn="l"/>
                <a:tab pos="2120900" algn="l"/>
                <a:tab pos="3203575" algn="l"/>
              </a:tabLst>
            </a:pPr>
            <a:r>
              <a:rPr lang="en-US" sz="1800" b="1" dirty="0" smtClean="0">
                <a:latin typeface="Courier New" pitchFamily="49" charset="0"/>
              </a:rPr>
              <a:t>		state[</a:t>
            </a:r>
            <a:r>
              <a:rPr lang="en-US" sz="1800" b="1" dirty="0" err="1" smtClean="0">
                <a:latin typeface="Courier New" pitchFamily="49" charset="0"/>
              </a:rPr>
              <a:t>i</a:t>
            </a:r>
            <a:r>
              <a:rPr lang="en-US" sz="1800" b="1" dirty="0" smtClean="0">
                <a:latin typeface="Courier New" pitchFamily="49" charset="0"/>
              </a:rPr>
              <a:t>] = thinking;</a:t>
            </a:r>
          </a:p>
          <a:p>
            <a:pPr eaLnBrk="1" hangingPunct="1">
              <a:lnSpc>
                <a:spcPct val="80000"/>
              </a:lnSpc>
              <a:spcBef>
                <a:spcPct val="15000"/>
              </a:spcBef>
              <a:buFontTx/>
              <a:buNone/>
              <a:tabLst>
                <a:tab pos="909638" algn="l"/>
                <a:tab pos="1544638" algn="l"/>
                <a:tab pos="2120900" algn="l"/>
                <a:tab pos="3203575" algn="l"/>
              </a:tabLst>
            </a:pPr>
            <a:r>
              <a:rPr lang="en-US" sz="1800" b="1" dirty="0" smtClean="0">
                <a:latin typeface="Courier New" pitchFamily="49" charset="0"/>
              </a:rPr>
              <a:t>		// test left and right neighbors</a:t>
            </a:r>
          </a:p>
          <a:p>
            <a:pPr eaLnBrk="1" hangingPunct="1">
              <a:lnSpc>
                <a:spcPct val="80000"/>
              </a:lnSpc>
              <a:spcBef>
                <a:spcPct val="15000"/>
              </a:spcBef>
              <a:buFontTx/>
              <a:buNone/>
              <a:tabLst>
                <a:tab pos="909638" algn="l"/>
                <a:tab pos="1544638" algn="l"/>
                <a:tab pos="2120900" algn="l"/>
                <a:tab pos="3203575" algn="l"/>
              </a:tabLst>
            </a:pPr>
            <a:r>
              <a:rPr lang="en-US" sz="1800" b="1" dirty="0" smtClean="0">
                <a:latin typeface="Courier New" pitchFamily="49" charset="0"/>
              </a:rPr>
              <a:t>		test((i+4) % 5);</a:t>
            </a:r>
          </a:p>
          <a:p>
            <a:pPr eaLnBrk="1" hangingPunct="1">
              <a:lnSpc>
                <a:spcPct val="80000"/>
              </a:lnSpc>
              <a:spcBef>
                <a:spcPct val="15000"/>
              </a:spcBef>
              <a:buFontTx/>
              <a:buNone/>
              <a:tabLst>
                <a:tab pos="909638" algn="l"/>
                <a:tab pos="1544638" algn="l"/>
                <a:tab pos="2120900" algn="l"/>
                <a:tab pos="3203575" algn="l"/>
              </a:tabLst>
            </a:pPr>
            <a:r>
              <a:rPr lang="en-US" sz="1800" b="1" dirty="0" smtClean="0">
                <a:latin typeface="Courier New" pitchFamily="49" charset="0"/>
              </a:rPr>
              <a:t>		test((i+1) % 5);</a:t>
            </a:r>
          </a:p>
          <a:p>
            <a:pPr eaLnBrk="1" hangingPunct="1">
              <a:lnSpc>
                <a:spcPct val="80000"/>
              </a:lnSpc>
              <a:spcBef>
                <a:spcPct val="15000"/>
              </a:spcBef>
              <a:buFontTx/>
              <a:buNone/>
              <a:tabLst>
                <a:tab pos="909638" algn="l"/>
                <a:tab pos="1544638" algn="l"/>
                <a:tab pos="2120900" algn="l"/>
                <a:tab pos="3203575" algn="l"/>
              </a:tabLst>
            </a:pPr>
            <a:r>
              <a:rPr lang="en-US" sz="1800" b="1" dirty="0" smtClean="0">
                <a:latin typeface="Courier New" pitchFamily="49" charset="0"/>
              </a:rPr>
              <a:t>  }</a:t>
            </a:r>
          </a:p>
          <a:p>
            <a:pPr eaLnBrk="1" hangingPunct="1">
              <a:lnSpc>
                <a:spcPct val="80000"/>
              </a:lnSpc>
              <a:spcBef>
                <a:spcPct val="15000"/>
              </a:spcBef>
              <a:buFontTx/>
              <a:buNone/>
              <a:tabLst>
                <a:tab pos="909638" algn="l"/>
                <a:tab pos="1544638" algn="l"/>
                <a:tab pos="2120900" algn="l"/>
                <a:tab pos="3203575" algn="l"/>
              </a:tabLst>
            </a:pPr>
            <a:r>
              <a:rPr lang="en-US" sz="1800" b="1" dirty="0" smtClean="0">
                <a:latin typeface="Courier New" pitchFamily="49" charset="0"/>
              </a:rPr>
              <a:t>  void test(</a:t>
            </a:r>
            <a:r>
              <a:rPr lang="en-US" sz="1800" b="1" dirty="0" err="1" smtClean="0">
                <a:latin typeface="Courier New" pitchFamily="49" charset="0"/>
              </a:rPr>
              <a:t>int</a:t>
            </a:r>
            <a:r>
              <a:rPr lang="en-US" sz="1800" b="1" dirty="0" smtClean="0">
                <a:latin typeface="Courier New" pitchFamily="49" charset="0"/>
              </a:rPr>
              <a:t> </a:t>
            </a:r>
            <a:r>
              <a:rPr lang="en-US" sz="1800" b="1" dirty="0" err="1" smtClean="0">
                <a:latin typeface="Courier New" pitchFamily="49" charset="0"/>
              </a:rPr>
              <a:t>i</a:t>
            </a:r>
            <a:r>
              <a:rPr lang="en-US" sz="1800" b="1" dirty="0" smtClean="0">
                <a:latin typeface="Courier New" pitchFamily="49" charset="0"/>
              </a:rPr>
              <a:t>) {</a:t>
            </a:r>
          </a:p>
          <a:p>
            <a:pPr eaLnBrk="1" hangingPunct="1">
              <a:lnSpc>
                <a:spcPct val="80000"/>
              </a:lnSpc>
              <a:spcBef>
                <a:spcPct val="15000"/>
              </a:spcBef>
              <a:buFontTx/>
              <a:buNone/>
              <a:tabLst>
                <a:tab pos="909638" algn="l"/>
                <a:tab pos="1544638" algn="l"/>
                <a:tab pos="2120900" algn="l"/>
                <a:tab pos="3203575" algn="l"/>
              </a:tabLst>
            </a:pPr>
            <a:r>
              <a:rPr lang="en-US" sz="1800" b="1" dirty="0" smtClean="0">
                <a:latin typeface="Courier New" pitchFamily="49" charset="0"/>
              </a:rPr>
              <a:t>	if ((state[</a:t>
            </a:r>
            <a:r>
              <a:rPr lang="en-US" sz="1800" b="1" dirty="0" err="1" smtClean="0">
                <a:latin typeface="Courier New" pitchFamily="49" charset="0"/>
              </a:rPr>
              <a:t>i</a:t>
            </a:r>
            <a:r>
              <a:rPr lang="en-US" sz="1800" b="1" dirty="0" smtClean="0">
                <a:latin typeface="Courier New" pitchFamily="49" charset="0"/>
              </a:rPr>
              <a:t>] == hungry) &amp;&amp; (state[(</a:t>
            </a:r>
            <a:r>
              <a:rPr lang="en-US" sz="1800" b="1" dirty="0" err="1" smtClean="0">
                <a:latin typeface="Courier New" pitchFamily="49" charset="0"/>
              </a:rPr>
              <a:t>i</a:t>
            </a:r>
            <a:r>
              <a:rPr lang="en-US" sz="1800" b="1" dirty="0" smtClean="0">
                <a:latin typeface="Courier New" pitchFamily="49" charset="0"/>
              </a:rPr>
              <a:t> + 4) % 5] != eating) &amp;&amp;</a:t>
            </a:r>
          </a:p>
          <a:p>
            <a:pPr eaLnBrk="1" hangingPunct="1">
              <a:lnSpc>
                <a:spcPct val="80000"/>
              </a:lnSpc>
              <a:spcBef>
                <a:spcPct val="15000"/>
              </a:spcBef>
              <a:buFontTx/>
              <a:buNone/>
              <a:tabLst>
                <a:tab pos="909638" algn="l"/>
                <a:tab pos="1544638" algn="l"/>
                <a:tab pos="2120900" algn="l"/>
                <a:tab pos="3203575" algn="l"/>
              </a:tabLst>
            </a:pPr>
            <a:r>
              <a:rPr lang="en-US" sz="1800" b="1" dirty="0" smtClean="0">
                <a:latin typeface="Courier New" pitchFamily="49" charset="0"/>
              </a:rPr>
              <a:t>		     (state[(</a:t>
            </a:r>
            <a:r>
              <a:rPr lang="en-US" sz="1800" b="1" dirty="0" err="1" smtClean="0">
                <a:latin typeface="Courier New" pitchFamily="49" charset="0"/>
              </a:rPr>
              <a:t>i</a:t>
            </a:r>
            <a:r>
              <a:rPr lang="en-US" sz="1800" b="1" dirty="0" smtClean="0">
                <a:latin typeface="Courier New" pitchFamily="49" charset="0"/>
              </a:rPr>
              <a:t> + 1) % 5] != eating))</a:t>
            </a:r>
          </a:p>
          <a:p>
            <a:pPr eaLnBrk="1" hangingPunct="1">
              <a:lnSpc>
                <a:spcPct val="80000"/>
              </a:lnSpc>
              <a:spcBef>
                <a:spcPct val="15000"/>
              </a:spcBef>
              <a:buFontTx/>
              <a:buNone/>
              <a:tabLst>
                <a:tab pos="909638" algn="l"/>
                <a:tab pos="1544638" algn="l"/>
                <a:tab pos="2120900" algn="l"/>
                <a:tab pos="3203575" algn="l"/>
              </a:tabLst>
            </a:pPr>
            <a:r>
              <a:rPr lang="en-US" sz="1800" b="1" dirty="0" smtClean="0">
                <a:latin typeface="Courier New" pitchFamily="49" charset="0"/>
              </a:rPr>
              <a:t>			  {state[</a:t>
            </a:r>
            <a:r>
              <a:rPr lang="en-US" sz="1800" b="1" dirty="0" err="1" smtClean="0">
                <a:latin typeface="Courier New" pitchFamily="49" charset="0"/>
              </a:rPr>
              <a:t>i</a:t>
            </a:r>
            <a:r>
              <a:rPr lang="en-US" sz="1800" b="1" dirty="0" smtClean="0">
                <a:latin typeface="Courier New" pitchFamily="49" charset="0"/>
              </a:rPr>
              <a:t>] = eating;</a:t>
            </a:r>
          </a:p>
          <a:p>
            <a:pPr eaLnBrk="1" hangingPunct="1">
              <a:lnSpc>
                <a:spcPct val="80000"/>
              </a:lnSpc>
              <a:spcBef>
                <a:spcPct val="15000"/>
              </a:spcBef>
              <a:buFontTx/>
              <a:buNone/>
              <a:tabLst>
                <a:tab pos="909638" algn="l"/>
                <a:tab pos="1544638" algn="l"/>
                <a:tab pos="2120900" algn="l"/>
                <a:tab pos="3203575" algn="l"/>
              </a:tabLst>
            </a:pPr>
            <a:r>
              <a:rPr lang="en-US" sz="1800" b="1" dirty="0" smtClean="0">
                <a:latin typeface="Courier New" pitchFamily="49" charset="0"/>
              </a:rPr>
              <a:t>			   self[</a:t>
            </a:r>
            <a:r>
              <a:rPr lang="en-US" sz="1800" b="1" dirty="0" err="1" smtClean="0">
                <a:latin typeface="Courier New" pitchFamily="49" charset="0"/>
              </a:rPr>
              <a:t>i</a:t>
            </a:r>
            <a:r>
              <a:rPr lang="en-US" sz="1800" b="1" dirty="0" smtClean="0">
                <a:latin typeface="Courier New" pitchFamily="49" charset="0"/>
              </a:rPr>
              <a:t>].signal();</a:t>
            </a:r>
          </a:p>
          <a:p>
            <a:pPr eaLnBrk="1" hangingPunct="1">
              <a:lnSpc>
                <a:spcPct val="80000"/>
              </a:lnSpc>
              <a:spcBef>
                <a:spcPct val="15000"/>
              </a:spcBef>
              <a:buFontTx/>
              <a:buNone/>
              <a:tabLst>
                <a:tab pos="909638" algn="l"/>
                <a:tab pos="1544638" algn="l"/>
                <a:tab pos="2120900" algn="l"/>
                <a:tab pos="3203575" algn="l"/>
              </a:tabLst>
            </a:pPr>
            <a:r>
              <a:rPr lang="en-US" sz="1800" b="1" dirty="0" smtClean="0">
                <a:latin typeface="Courier New" pitchFamily="49" charset="0"/>
              </a:rPr>
              <a:t>		       }</a:t>
            </a:r>
          </a:p>
          <a:p>
            <a:pPr eaLnBrk="1" hangingPunct="1">
              <a:lnSpc>
                <a:spcPct val="80000"/>
              </a:lnSpc>
              <a:spcBef>
                <a:spcPct val="15000"/>
              </a:spcBef>
              <a:buFontTx/>
              <a:buNone/>
              <a:tabLst>
                <a:tab pos="909638" algn="l"/>
                <a:tab pos="1544638" algn="l"/>
                <a:tab pos="2120900" algn="l"/>
                <a:tab pos="3203575" algn="l"/>
              </a:tabLst>
            </a:pPr>
            <a:r>
              <a:rPr lang="en-US" sz="1800" b="1" dirty="0" smtClean="0">
                <a:latin typeface="Courier New" pitchFamily="49" charset="0"/>
              </a:rPr>
              <a:t>	}</a:t>
            </a:r>
          </a:p>
          <a:p>
            <a:pPr eaLnBrk="1" hangingPunct="1">
              <a:lnSpc>
                <a:spcPct val="80000"/>
              </a:lnSpc>
              <a:spcBef>
                <a:spcPct val="15000"/>
              </a:spcBef>
              <a:buFontTx/>
              <a:buNone/>
              <a:tabLst>
                <a:tab pos="909638" algn="l"/>
                <a:tab pos="1544638" algn="l"/>
                <a:tab pos="2120900" algn="l"/>
                <a:tab pos="3203575" algn="l"/>
              </a:tabLst>
            </a:pPr>
            <a:r>
              <a:rPr lang="en-US" sz="1800" b="1" dirty="0" smtClean="0">
                <a:latin typeface="Courier New" pitchFamily="49" charset="0"/>
              </a:rPr>
              <a:t>} end of monitor </a:t>
            </a:r>
            <a:r>
              <a:rPr lang="en-US" sz="1800" b="1" dirty="0" err="1" smtClean="0">
                <a:latin typeface="Courier New" pitchFamily="49" charset="0"/>
              </a:rPr>
              <a:t>dp</a:t>
            </a:r>
            <a:endParaRPr lang="en-US" sz="1800" b="1" dirty="0" smtClean="0">
              <a:latin typeface="Courier New" pitchFamily="49" charset="0"/>
            </a:endParaRPr>
          </a:p>
          <a:p>
            <a:pPr eaLnBrk="1" hangingPunct="1">
              <a:lnSpc>
                <a:spcPct val="80000"/>
              </a:lnSpc>
              <a:spcBef>
                <a:spcPct val="15000"/>
              </a:spcBef>
              <a:buFontTx/>
              <a:buNone/>
              <a:tabLst>
                <a:tab pos="909638" algn="l"/>
                <a:tab pos="1544638" algn="l"/>
                <a:tab pos="2120900" algn="l"/>
                <a:tab pos="3203575" algn="l"/>
              </a:tabLst>
            </a:pPr>
            <a:r>
              <a:rPr lang="en-US" sz="1600" b="1" dirty="0" smtClean="0">
                <a:solidFill>
                  <a:srgbClr val="EB0505"/>
                </a:solidFill>
                <a:latin typeface="Courier New" pitchFamily="49" charset="0"/>
              </a:rPr>
              <a:t>// philosopher </a:t>
            </a:r>
            <a:r>
              <a:rPr lang="en-US" sz="1600" b="1" i="1" dirty="0" err="1" smtClean="0">
                <a:solidFill>
                  <a:srgbClr val="EB0505"/>
                </a:solidFill>
                <a:latin typeface="Courier New" pitchFamily="49" charset="0"/>
              </a:rPr>
              <a:t>i</a:t>
            </a:r>
            <a:r>
              <a:rPr lang="en-US" sz="1600" b="1" dirty="0" smtClean="0">
                <a:solidFill>
                  <a:srgbClr val="EB0505"/>
                </a:solidFill>
                <a:latin typeface="Courier New" pitchFamily="49" charset="0"/>
              </a:rPr>
              <a:t> can set its state variable to eating only if the two neighbors are not eating</a:t>
            </a:r>
          </a:p>
          <a:p>
            <a:pPr eaLnBrk="1" hangingPunct="1">
              <a:lnSpc>
                <a:spcPct val="80000"/>
              </a:lnSpc>
              <a:spcBef>
                <a:spcPct val="15000"/>
              </a:spcBef>
              <a:buFontTx/>
              <a:buNone/>
              <a:tabLst>
                <a:tab pos="909638" algn="l"/>
                <a:tab pos="1544638" algn="l"/>
                <a:tab pos="2120900" algn="l"/>
                <a:tab pos="3203575" algn="l"/>
              </a:tabLst>
            </a:pPr>
            <a:endParaRPr lang="en-US" sz="1600" b="1" dirty="0" smtClean="0">
              <a:solidFill>
                <a:srgbClr val="EB0505"/>
              </a:solidFill>
              <a:latin typeface="Courier New" pitchFamily="49" charset="0"/>
            </a:endParaRP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59989583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254000" y="203200"/>
            <a:ext cx="8674100" cy="1143000"/>
          </a:xfrm>
        </p:spPr>
        <p:txBody>
          <a:bodyPr/>
          <a:lstStyle/>
          <a:p>
            <a:pPr eaLnBrk="1" hangingPunct="1">
              <a:defRPr/>
            </a:pPr>
            <a:r>
              <a:rPr lang="en-US" smtClean="0"/>
              <a:t>Dining Philosophers </a:t>
            </a:r>
          </a:p>
        </p:txBody>
      </p:sp>
      <p:sp>
        <p:nvSpPr>
          <p:cNvPr id="61445" name="Rectangle 3"/>
          <p:cNvSpPr>
            <a:spLocks noGrp="1" noChangeArrowheads="1"/>
          </p:cNvSpPr>
          <p:nvPr>
            <p:ph type="body" idx="1"/>
          </p:nvPr>
        </p:nvSpPr>
        <p:spPr>
          <a:xfrm>
            <a:off x="203200" y="1104900"/>
            <a:ext cx="8763000" cy="4991100"/>
          </a:xfrm>
        </p:spPr>
        <p:txBody>
          <a:bodyPr/>
          <a:lstStyle/>
          <a:p>
            <a:pPr eaLnBrk="1" hangingPunct="1">
              <a:lnSpc>
                <a:spcPct val="90000"/>
              </a:lnSpc>
            </a:pPr>
            <a:r>
              <a:rPr lang="en-US" sz="1800" smtClean="0">
                <a:latin typeface="Courier New" pitchFamily="49" charset="0"/>
              </a:rPr>
              <a:t>Initially state[1] for all is set to thinking</a:t>
            </a:r>
          </a:p>
          <a:p>
            <a:pPr eaLnBrk="1" hangingPunct="1">
              <a:lnSpc>
                <a:spcPct val="90000"/>
              </a:lnSpc>
            </a:pPr>
            <a:r>
              <a:rPr lang="en-US" sz="1800" smtClean="0">
                <a:latin typeface="Courier New" pitchFamily="49" charset="0"/>
              </a:rPr>
              <a:t>Philospher 1 wants to eat: Pickup[1]</a:t>
            </a:r>
          </a:p>
          <a:p>
            <a:pPr lvl="1" eaLnBrk="1" hangingPunct="1">
              <a:lnSpc>
                <a:spcPct val="90000"/>
              </a:lnSpc>
            </a:pPr>
            <a:r>
              <a:rPr lang="en-US" sz="1600" smtClean="0">
                <a:latin typeface="Courier New" pitchFamily="49" charset="0"/>
              </a:rPr>
              <a:t>state[1] = hungry</a:t>
            </a:r>
          </a:p>
          <a:p>
            <a:pPr lvl="1" eaLnBrk="1" hangingPunct="1">
              <a:lnSpc>
                <a:spcPct val="90000"/>
              </a:lnSpc>
            </a:pPr>
            <a:r>
              <a:rPr lang="en-US" sz="1600" smtClean="0">
                <a:latin typeface="Courier New" pitchFamily="49" charset="0"/>
              </a:rPr>
              <a:t>Test[1]</a:t>
            </a:r>
          </a:p>
          <a:p>
            <a:pPr lvl="2" eaLnBrk="1" hangingPunct="1">
              <a:lnSpc>
                <a:spcPct val="90000"/>
              </a:lnSpc>
            </a:pPr>
            <a:r>
              <a:rPr lang="en-US" sz="1400" smtClean="0">
                <a:latin typeface="Courier New" pitchFamily="49" charset="0"/>
              </a:rPr>
              <a:t>State[1] == hungry &amp;&amp; state[0] != eating &amp;&amp; state[2]!=eating : TRUE</a:t>
            </a:r>
          </a:p>
          <a:p>
            <a:pPr lvl="2" eaLnBrk="1" hangingPunct="1">
              <a:lnSpc>
                <a:spcPct val="90000"/>
              </a:lnSpc>
            </a:pPr>
            <a:r>
              <a:rPr lang="en-US" sz="1400" smtClean="0">
                <a:latin typeface="Courier New" pitchFamily="49" charset="0"/>
              </a:rPr>
              <a:t>Thus state[1]=eating</a:t>
            </a:r>
          </a:p>
          <a:p>
            <a:pPr lvl="2" eaLnBrk="1" hangingPunct="1">
              <a:lnSpc>
                <a:spcPct val="90000"/>
              </a:lnSpc>
            </a:pPr>
            <a:r>
              <a:rPr lang="en-US" sz="1400" smtClean="0">
                <a:latin typeface="Courier New" pitchFamily="49" charset="0"/>
              </a:rPr>
              <a:t>Self[1].signal() does nothing</a:t>
            </a:r>
          </a:p>
          <a:p>
            <a:pPr eaLnBrk="1" hangingPunct="1">
              <a:lnSpc>
                <a:spcPct val="90000"/>
              </a:lnSpc>
            </a:pPr>
            <a:r>
              <a:rPr lang="en-US" sz="1800" smtClean="0">
                <a:latin typeface="Courier New" pitchFamily="49" charset="0"/>
              </a:rPr>
              <a:t>Philosopher 2 wants to eat</a:t>
            </a:r>
            <a:r>
              <a:rPr lang="en-US" sz="2200" smtClean="0">
                <a:latin typeface="Courier New" pitchFamily="49" charset="0"/>
              </a:rPr>
              <a:t>	</a:t>
            </a:r>
          </a:p>
          <a:p>
            <a:pPr lvl="1" eaLnBrk="1" hangingPunct="1">
              <a:lnSpc>
                <a:spcPct val="90000"/>
              </a:lnSpc>
            </a:pPr>
            <a:r>
              <a:rPr lang="en-US" sz="1600" smtClean="0">
                <a:latin typeface="Courier New" pitchFamily="49" charset="0"/>
              </a:rPr>
              <a:t>State[2] = hungry</a:t>
            </a:r>
          </a:p>
          <a:p>
            <a:pPr lvl="1" eaLnBrk="1" hangingPunct="1">
              <a:lnSpc>
                <a:spcPct val="90000"/>
              </a:lnSpc>
            </a:pPr>
            <a:r>
              <a:rPr lang="en-US" sz="1600" smtClean="0">
                <a:latin typeface="Courier New" pitchFamily="49" charset="0"/>
              </a:rPr>
              <a:t>Test[2]</a:t>
            </a:r>
          </a:p>
          <a:p>
            <a:pPr lvl="2" eaLnBrk="1" hangingPunct="1">
              <a:lnSpc>
                <a:spcPct val="90000"/>
              </a:lnSpc>
            </a:pPr>
            <a:r>
              <a:rPr lang="en-US" sz="1400" smtClean="0">
                <a:latin typeface="Courier New" pitchFamily="49" charset="0"/>
              </a:rPr>
              <a:t>State[2] == hungry &amp;&amp; state[1] != eating &amp;&amp; state[3]!=eating : FALSE</a:t>
            </a:r>
          </a:p>
          <a:p>
            <a:pPr lvl="2" eaLnBrk="1" hangingPunct="1">
              <a:lnSpc>
                <a:spcPct val="90000"/>
              </a:lnSpc>
            </a:pPr>
            <a:r>
              <a:rPr lang="en-US" sz="1400" smtClean="0">
                <a:latin typeface="Courier New" pitchFamily="49" charset="0"/>
              </a:rPr>
              <a:t>Self[2].wait()</a:t>
            </a:r>
            <a:r>
              <a:rPr lang="en-US" sz="1800" smtClean="0">
                <a:latin typeface="Courier New" pitchFamily="49" charset="0"/>
              </a:rPr>
              <a:t> </a:t>
            </a:r>
          </a:p>
          <a:p>
            <a:pPr eaLnBrk="1" hangingPunct="1">
              <a:lnSpc>
                <a:spcPct val="90000"/>
              </a:lnSpc>
            </a:pPr>
            <a:r>
              <a:rPr lang="en-US" sz="1800" smtClean="0">
                <a:latin typeface="Courier New" pitchFamily="49" charset="0"/>
              </a:rPr>
              <a:t>When philosopher 1 is done invokes putdown[1]</a:t>
            </a:r>
          </a:p>
          <a:p>
            <a:pPr lvl="1" eaLnBrk="1" hangingPunct="1">
              <a:lnSpc>
                <a:spcPct val="90000"/>
              </a:lnSpc>
            </a:pPr>
            <a:r>
              <a:rPr lang="en-US" sz="1400" smtClean="0">
                <a:latin typeface="Courier New" pitchFamily="49" charset="0"/>
              </a:rPr>
              <a:t>state[1] = thinking;</a:t>
            </a:r>
          </a:p>
          <a:p>
            <a:pPr lvl="1" eaLnBrk="1" hangingPunct="1">
              <a:lnSpc>
                <a:spcPct val="90000"/>
              </a:lnSpc>
            </a:pPr>
            <a:r>
              <a:rPr lang="en-US" sz="1400" smtClean="0">
                <a:latin typeface="Courier New" pitchFamily="49" charset="0"/>
              </a:rPr>
              <a:t>test(0)- if philosopher 0 is hungry and its neighbors are not using their forks it will be put into eating state and signaled  </a:t>
            </a:r>
          </a:p>
          <a:p>
            <a:pPr lvl="1" eaLnBrk="1" hangingPunct="1">
              <a:lnSpc>
                <a:spcPct val="90000"/>
              </a:lnSpc>
            </a:pPr>
            <a:r>
              <a:rPr lang="en-US" sz="1400" smtClean="0">
                <a:latin typeface="Courier New" pitchFamily="49" charset="0"/>
              </a:rPr>
              <a:t>test(2)- if philosopher 2 is hungry and its neighbors are not using their forks it will be put into eating state and signaled </a:t>
            </a:r>
          </a:p>
          <a:p>
            <a:pPr eaLnBrk="1" hangingPunct="1">
              <a:lnSpc>
                <a:spcPct val="90000"/>
              </a:lnSpc>
              <a:spcBef>
                <a:spcPct val="15000"/>
              </a:spcBef>
              <a:buFontTx/>
              <a:buNone/>
            </a:pPr>
            <a:endParaRPr lang="en-US" sz="1400" smtClean="0">
              <a:latin typeface="Courier New" pitchFamily="49" charset="0"/>
            </a:endParaRP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6288147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050"/>
          <p:cNvSpPr>
            <a:spLocks noGrp="1" noChangeArrowheads="1"/>
          </p:cNvSpPr>
          <p:nvPr>
            <p:ph type="title"/>
          </p:nvPr>
        </p:nvSpPr>
        <p:spPr/>
        <p:txBody>
          <a:bodyPr/>
          <a:lstStyle/>
          <a:p>
            <a:pPr eaLnBrk="1" hangingPunct="1">
              <a:defRPr/>
            </a:pPr>
            <a:r>
              <a:rPr lang="en-US" smtClean="0"/>
              <a:t>Bounded Buffer</a:t>
            </a:r>
          </a:p>
        </p:txBody>
      </p:sp>
      <p:sp>
        <p:nvSpPr>
          <p:cNvPr id="7173" name="Rectangle 2051"/>
          <p:cNvSpPr>
            <a:spLocks noGrp="1" noChangeArrowheads="1"/>
          </p:cNvSpPr>
          <p:nvPr>
            <p:ph type="body" idx="1"/>
          </p:nvPr>
        </p:nvSpPr>
        <p:spPr/>
        <p:txBody>
          <a:bodyPr>
            <a:normAutofit fontScale="92500" lnSpcReduction="10000"/>
          </a:bodyPr>
          <a:lstStyle/>
          <a:p>
            <a:pPr eaLnBrk="1" hangingPunct="1"/>
            <a:r>
              <a:rPr lang="en-US" smtClean="0"/>
              <a:t>The statements</a:t>
            </a:r>
            <a:br>
              <a:rPr lang="en-US" smtClean="0"/>
            </a:br>
            <a:r>
              <a:rPr lang="en-US" smtClean="0"/>
              <a:t/>
            </a:r>
            <a:br>
              <a:rPr lang="en-US" smtClean="0"/>
            </a:br>
            <a:r>
              <a:rPr lang="en-US" b="1" smtClean="0"/>
              <a:t>counter++;</a:t>
            </a:r>
            <a:br>
              <a:rPr lang="en-US" b="1" smtClean="0"/>
            </a:br>
            <a:r>
              <a:rPr lang="en-US" b="1" smtClean="0"/>
              <a:t>counter--;</a:t>
            </a:r>
            <a:br>
              <a:rPr lang="en-US" b="1" smtClean="0"/>
            </a:br>
            <a:r>
              <a:rPr lang="en-US" smtClean="0"/>
              <a:t/>
            </a:r>
            <a:br>
              <a:rPr lang="en-US" smtClean="0"/>
            </a:br>
            <a:r>
              <a:rPr lang="en-US" smtClean="0"/>
              <a:t>must be performed </a:t>
            </a:r>
            <a:r>
              <a:rPr lang="en-US" i="1" smtClean="0"/>
              <a:t>atomically</a:t>
            </a:r>
            <a:r>
              <a:rPr lang="en-US" smtClean="0"/>
              <a:t>.</a:t>
            </a:r>
          </a:p>
          <a:p>
            <a:pPr eaLnBrk="1" hangingPunct="1"/>
            <a:endParaRPr lang="en-US" smtClean="0"/>
          </a:p>
          <a:p>
            <a:pPr eaLnBrk="1" hangingPunct="1"/>
            <a:r>
              <a:rPr lang="en-US" smtClean="0"/>
              <a:t>Atomic operation means an operation that completes in its entirety without interruption.</a:t>
            </a:r>
            <a:br>
              <a:rPr lang="en-US" smtClean="0"/>
            </a:br>
            <a:endParaRPr lang="en-US" smtClean="0"/>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131364772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dirty="0" err="1" smtClean="0">
                <a:solidFill>
                  <a:schemeClr val="bg1"/>
                </a:solidFill>
                <a:latin typeface="Arial Narrow" pitchFamily="34" charset="0"/>
              </a:rPr>
              <a:t>Silberschatz</a:t>
            </a:r>
            <a:r>
              <a:rPr lang="en-US" sz="1200" dirty="0" smtClean="0">
                <a:solidFill>
                  <a:schemeClr val="bg1"/>
                </a:solidFill>
                <a:latin typeface="Arial Narrow" pitchFamily="34" charset="0"/>
              </a:rPr>
              <a:t> /  OS Concepts / 6e - Chapter 8 Deadlocks</a:t>
            </a:r>
          </a:p>
        </p:txBody>
      </p:sp>
      <p:sp>
        <p:nvSpPr>
          <p:cNvPr id="307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19E0DA2A-AF64-48B0-B08E-907DA6C8E7A2}" type="slidenum">
              <a:rPr lang="en-US" sz="1200" smtClean="0">
                <a:solidFill>
                  <a:srgbClr val="FFFFFF"/>
                </a:solidFill>
                <a:latin typeface="Arial Narrow" pitchFamily="34" charset="0"/>
              </a:rPr>
              <a:pPr eaLnBrk="1" hangingPunct="1"/>
              <a:t>60</a:t>
            </a:fld>
            <a:endParaRPr lang="en-US" sz="1200" smtClean="0">
              <a:solidFill>
                <a:srgbClr val="FFFFFF"/>
              </a:solidFill>
              <a:latin typeface="Arial Narrow" pitchFamily="34" charset="0"/>
            </a:endParaRPr>
          </a:p>
        </p:txBody>
      </p:sp>
      <p:sp>
        <p:nvSpPr>
          <p:cNvPr id="38914" name="Rectangle 2"/>
          <p:cNvSpPr>
            <a:spLocks noGrp="1" noChangeArrowheads="1"/>
          </p:cNvSpPr>
          <p:nvPr>
            <p:ph type="title"/>
          </p:nvPr>
        </p:nvSpPr>
        <p:spPr/>
        <p:txBody>
          <a:bodyPr/>
          <a:lstStyle/>
          <a:p>
            <a:pPr eaLnBrk="1" hangingPunct="1">
              <a:defRPr/>
            </a:pPr>
            <a:r>
              <a:rPr lang="en-US" dirty="0" smtClean="0"/>
              <a:t>Deadlocks</a:t>
            </a:r>
            <a:endParaRPr lang="en-US" dirty="0" smtClean="0"/>
          </a:p>
        </p:txBody>
      </p:sp>
      <p:sp>
        <p:nvSpPr>
          <p:cNvPr id="3077" name="Rectangle 3"/>
          <p:cNvSpPr>
            <a:spLocks noGrp="1" noChangeArrowheads="1"/>
          </p:cNvSpPr>
          <p:nvPr>
            <p:ph type="body" idx="1"/>
          </p:nvPr>
        </p:nvSpPr>
        <p:spPr/>
        <p:txBody>
          <a:bodyPr>
            <a:normAutofit lnSpcReduction="10000"/>
          </a:bodyPr>
          <a:lstStyle/>
          <a:p>
            <a:pPr eaLnBrk="1" hangingPunct="1"/>
            <a:r>
              <a:rPr lang="en-US" smtClean="0"/>
              <a:t>System Model</a:t>
            </a:r>
          </a:p>
          <a:p>
            <a:pPr eaLnBrk="1" hangingPunct="1"/>
            <a:r>
              <a:rPr lang="en-US" smtClean="0"/>
              <a:t>Deadlock Characterization</a:t>
            </a:r>
          </a:p>
          <a:p>
            <a:pPr eaLnBrk="1" hangingPunct="1"/>
            <a:r>
              <a:rPr lang="en-US" smtClean="0"/>
              <a:t>Methods for Handling Deadlocks</a:t>
            </a:r>
          </a:p>
          <a:p>
            <a:pPr eaLnBrk="1" hangingPunct="1"/>
            <a:r>
              <a:rPr lang="en-US" smtClean="0"/>
              <a:t>Deadlock Prevention</a:t>
            </a:r>
          </a:p>
          <a:p>
            <a:pPr eaLnBrk="1" hangingPunct="1"/>
            <a:r>
              <a:rPr lang="en-US" smtClean="0"/>
              <a:t>Deadlock Avoidance</a:t>
            </a:r>
          </a:p>
          <a:p>
            <a:pPr eaLnBrk="1" hangingPunct="1"/>
            <a:r>
              <a:rPr lang="en-US" smtClean="0"/>
              <a:t>Deadlock Detection </a:t>
            </a:r>
          </a:p>
          <a:p>
            <a:pPr eaLnBrk="1" hangingPunct="1"/>
            <a:r>
              <a:rPr lang="en-US" smtClean="0"/>
              <a:t>Recovery from Deadlock </a:t>
            </a:r>
          </a:p>
          <a:p>
            <a:pPr eaLnBrk="1" hangingPunct="1"/>
            <a:r>
              <a:rPr lang="en-US" smtClean="0"/>
              <a:t>Combined Approach to Deadlock Handling</a:t>
            </a:r>
          </a:p>
        </p:txBody>
      </p:sp>
      <p:sp>
        <p:nvSpPr>
          <p:cNvPr id="6" name="Footer Placeholder 3"/>
          <p:cNvSpPr txBox="1">
            <a:spLocks/>
          </p:cNvSpPr>
          <p:nvPr/>
        </p:nvSpPr>
        <p:spPr>
          <a:xfrm>
            <a:off x="228600" y="6492875"/>
            <a:ext cx="87630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smtClean="0"/>
              <a:t>Ref: </a:t>
            </a:r>
            <a:r>
              <a:rPr lang="en-US" sz="1000" smtClean="0">
                <a:hlinkClick r:id="rId2"/>
              </a:rPr>
              <a:t>http://userhome.brooklyn.cuny.edu/irudowdky/OperatingSystems.htm</a:t>
            </a:r>
            <a:r>
              <a:rPr lang="en-US" sz="1000" smtClean="0"/>
              <a:t>  &amp; Silberschatz, Gagne, &amp; Galvin, </a:t>
            </a:r>
            <a:r>
              <a:rPr lang="en-US" sz="1000" i="1" smtClean="0"/>
              <a:t>Operating Systems Concepts</a:t>
            </a:r>
            <a:r>
              <a:rPr lang="en-US" sz="1000" smtClean="0"/>
              <a:t>, 7</a:t>
            </a:r>
            <a:r>
              <a:rPr lang="en-US" sz="1000" baseline="30000" smtClean="0"/>
              <a:t>th</a:t>
            </a:r>
            <a:r>
              <a:rPr lang="en-US" sz="1000" smtClean="0"/>
              <a:t> ed, Wiley (ch 1-3)</a:t>
            </a:r>
            <a:endParaRPr lang="en-US" sz="1000" dirty="0"/>
          </a:p>
        </p:txBody>
      </p:sp>
    </p:spTree>
    <p:extLst>
      <p:ext uri="{BB962C8B-B14F-4D97-AF65-F5344CB8AC3E}">
        <p14:creationId xmlns:p14="http://schemas.microsoft.com/office/powerpoint/2010/main" val="150344080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dirty="0" err="1" smtClean="0">
                <a:solidFill>
                  <a:schemeClr val="bg1"/>
                </a:solidFill>
                <a:latin typeface="Arial Narrow" pitchFamily="34" charset="0"/>
              </a:rPr>
              <a:t>Silberschatz</a:t>
            </a:r>
            <a:r>
              <a:rPr lang="en-US" sz="1200" dirty="0" smtClean="0">
                <a:solidFill>
                  <a:schemeClr val="bg1"/>
                </a:solidFill>
                <a:latin typeface="Arial Narrow" pitchFamily="34" charset="0"/>
              </a:rPr>
              <a:t> /  OS Concepts / 6e - Chapter 8 Deadlocks</a:t>
            </a:r>
          </a:p>
        </p:txBody>
      </p:sp>
      <p:sp>
        <p:nvSpPr>
          <p:cNvPr id="409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A9F3818F-3200-4F87-9D37-B5E2EFA6AADB}" type="slidenum">
              <a:rPr lang="en-US" sz="1200" smtClean="0">
                <a:solidFill>
                  <a:srgbClr val="FFFFFF"/>
                </a:solidFill>
                <a:latin typeface="Arial Narrow" pitchFamily="34" charset="0"/>
              </a:rPr>
              <a:pPr eaLnBrk="1" hangingPunct="1"/>
              <a:t>61</a:t>
            </a:fld>
            <a:endParaRPr lang="en-US" sz="1200" smtClean="0">
              <a:solidFill>
                <a:srgbClr val="FFFFFF"/>
              </a:solidFill>
              <a:latin typeface="Arial Narrow" pitchFamily="34" charset="0"/>
            </a:endParaRPr>
          </a:p>
        </p:txBody>
      </p:sp>
      <p:sp>
        <p:nvSpPr>
          <p:cNvPr id="39938" name="Rectangle 2"/>
          <p:cNvSpPr>
            <a:spLocks noGrp="1" noChangeArrowheads="1"/>
          </p:cNvSpPr>
          <p:nvPr>
            <p:ph type="title"/>
          </p:nvPr>
        </p:nvSpPr>
        <p:spPr>
          <a:xfrm>
            <a:off x="647700" y="236538"/>
            <a:ext cx="7772400" cy="1143000"/>
          </a:xfrm>
        </p:spPr>
        <p:txBody>
          <a:bodyPr/>
          <a:lstStyle/>
          <a:p>
            <a:pPr eaLnBrk="1" hangingPunct="1">
              <a:defRPr/>
            </a:pPr>
            <a:r>
              <a:rPr lang="en-US" smtClean="0"/>
              <a:t>The Deadlock Problem</a:t>
            </a:r>
          </a:p>
        </p:txBody>
      </p:sp>
      <p:sp>
        <p:nvSpPr>
          <p:cNvPr id="4101" name="Rectangle 3"/>
          <p:cNvSpPr>
            <a:spLocks noGrp="1" noChangeArrowheads="1"/>
          </p:cNvSpPr>
          <p:nvPr>
            <p:ph type="body" idx="1"/>
          </p:nvPr>
        </p:nvSpPr>
        <p:spPr>
          <a:xfrm>
            <a:off x="0" y="1146175"/>
            <a:ext cx="9144000" cy="4746625"/>
          </a:xfrm>
        </p:spPr>
        <p:txBody>
          <a:bodyPr>
            <a:normAutofit fontScale="92500" lnSpcReduction="20000"/>
          </a:bodyPr>
          <a:lstStyle/>
          <a:p>
            <a:pPr eaLnBrk="1" hangingPunct="1"/>
            <a:r>
              <a:rPr lang="en-US" smtClean="0"/>
              <a:t>A set of blocked processes each holding a resource and waiting to acquire a resource held by another process in the set.</a:t>
            </a:r>
          </a:p>
          <a:p>
            <a:pPr eaLnBrk="1" hangingPunct="1"/>
            <a:r>
              <a:rPr lang="en-US" smtClean="0"/>
              <a:t>Example </a:t>
            </a:r>
          </a:p>
          <a:p>
            <a:pPr lvl="1" eaLnBrk="1" hangingPunct="1"/>
            <a:r>
              <a:rPr lang="en-US" smtClean="0"/>
              <a:t>System has 2 tape drives.</a:t>
            </a:r>
          </a:p>
          <a:p>
            <a:pPr lvl="1" eaLnBrk="1" hangingPunct="1"/>
            <a:r>
              <a:rPr lang="en-US" i="1" smtClean="0"/>
              <a:t>P</a:t>
            </a:r>
            <a:r>
              <a:rPr lang="en-US" baseline="-25000" smtClean="0"/>
              <a:t>1</a:t>
            </a:r>
            <a:r>
              <a:rPr lang="en-US" smtClean="0"/>
              <a:t> and </a:t>
            </a:r>
            <a:r>
              <a:rPr lang="en-US" i="1" smtClean="0"/>
              <a:t>P</a:t>
            </a:r>
            <a:r>
              <a:rPr lang="en-US" baseline="-25000" smtClean="0"/>
              <a:t>2</a:t>
            </a:r>
            <a:r>
              <a:rPr lang="en-US" smtClean="0"/>
              <a:t> each hold one tape drive and each needs another one.</a:t>
            </a:r>
          </a:p>
          <a:p>
            <a:pPr eaLnBrk="1" hangingPunct="1"/>
            <a:r>
              <a:rPr lang="en-US" smtClean="0"/>
              <a:t>Example </a:t>
            </a:r>
          </a:p>
          <a:p>
            <a:pPr lvl="1" eaLnBrk="1" hangingPunct="1"/>
            <a:r>
              <a:rPr lang="en-US" smtClean="0"/>
              <a:t>semaphores </a:t>
            </a:r>
            <a:r>
              <a:rPr lang="en-US" i="1" smtClean="0"/>
              <a:t>A</a:t>
            </a:r>
            <a:r>
              <a:rPr lang="en-US" smtClean="0"/>
              <a:t> and</a:t>
            </a:r>
            <a:r>
              <a:rPr lang="en-US" i="1" smtClean="0"/>
              <a:t> B</a:t>
            </a:r>
            <a:r>
              <a:rPr lang="en-US" smtClean="0"/>
              <a:t>, initialized to 1</a:t>
            </a:r>
          </a:p>
          <a:p>
            <a:pPr lvl="4" eaLnBrk="1" hangingPunct="1">
              <a:buFontTx/>
              <a:buNone/>
            </a:pPr>
            <a:r>
              <a:rPr lang="en-US" sz="3200" smtClean="0"/>
              <a:t>    </a:t>
            </a:r>
            <a:r>
              <a:rPr lang="en-US" i="1" smtClean="0"/>
              <a:t>P</a:t>
            </a:r>
            <a:r>
              <a:rPr lang="en-US" baseline="-25000" smtClean="0"/>
              <a:t>0</a:t>
            </a:r>
            <a:r>
              <a:rPr lang="en-US" smtClean="0"/>
              <a:t>		   </a:t>
            </a:r>
            <a:r>
              <a:rPr lang="en-US" i="1" smtClean="0"/>
              <a:t>P</a:t>
            </a:r>
            <a:r>
              <a:rPr lang="en-US" baseline="-25000" smtClean="0"/>
              <a:t>1</a:t>
            </a:r>
            <a:endParaRPr lang="en-US" smtClean="0"/>
          </a:p>
          <a:p>
            <a:pPr lvl="4" eaLnBrk="1" hangingPunct="1">
              <a:buFontTx/>
              <a:buNone/>
            </a:pPr>
            <a:r>
              <a:rPr lang="en-US" i="1" smtClean="0"/>
              <a:t>wait (A);		wait(B);</a:t>
            </a:r>
          </a:p>
          <a:p>
            <a:pPr lvl="4" eaLnBrk="1" hangingPunct="1">
              <a:buFontTx/>
              <a:buNone/>
            </a:pPr>
            <a:r>
              <a:rPr lang="en-US" i="1" smtClean="0"/>
              <a:t>wait (B);		wait(A);</a:t>
            </a:r>
          </a:p>
          <a:p>
            <a:pPr lvl="1" eaLnBrk="1" hangingPunct="1"/>
            <a:endParaRPr lang="en-US" smtClean="0"/>
          </a:p>
        </p:txBody>
      </p:sp>
      <p:sp>
        <p:nvSpPr>
          <p:cNvPr id="6" name="Footer Placeholder 3"/>
          <p:cNvSpPr txBox="1">
            <a:spLocks/>
          </p:cNvSpPr>
          <p:nvPr/>
        </p:nvSpPr>
        <p:spPr>
          <a:xfrm>
            <a:off x="228600" y="6492875"/>
            <a:ext cx="87630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smtClean="0"/>
              <a:t>Ref: </a:t>
            </a:r>
            <a:r>
              <a:rPr lang="en-US" sz="1000" smtClean="0">
                <a:hlinkClick r:id="rId2"/>
              </a:rPr>
              <a:t>http://userhome.brooklyn.cuny.edu/irudowdky/OperatingSystems.htm</a:t>
            </a:r>
            <a:r>
              <a:rPr lang="en-US" sz="1000" smtClean="0"/>
              <a:t>  &amp; Silberschatz, Gagne, &amp; Galvin, </a:t>
            </a:r>
            <a:r>
              <a:rPr lang="en-US" sz="1000" i="1" smtClean="0"/>
              <a:t>Operating Systems Concepts</a:t>
            </a:r>
            <a:r>
              <a:rPr lang="en-US" sz="1000" smtClean="0"/>
              <a:t>, 7</a:t>
            </a:r>
            <a:r>
              <a:rPr lang="en-US" sz="1000" baseline="30000" smtClean="0"/>
              <a:t>th</a:t>
            </a:r>
            <a:r>
              <a:rPr lang="en-US" sz="1000" smtClean="0"/>
              <a:t> ed, Wiley (ch 1-3)</a:t>
            </a:r>
            <a:endParaRPr lang="en-US" sz="1000" dirty="0"/>
          </a:p>
        </p:txBody>
      </p:sp>
    </p:spTree>
    <p:extLst>
      <p:ext uri="{BB962C8B-B14F-4D97-AF65-F5344CB8AC3E}">
        <p14:creationId xmlns:p14="http://schemas.microsoft.com/office/powerpoint/2010/main" val="356462221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2"/>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dirty="0" err="1" smtClean="0">
                <a:solidFill>
                  <a:schemeClr val="bg1"/>
                </a:solidFill>
                <a:latin typeface="Arial Narrow" pitchFamily="34" charset="0"/>
              </a:rPr>
              <a:t>Silberschatz</a:t>
            </a:r>
            <a:r>
              <a:rPr lang="en-US" sz="1200" dirty="0" smtClean="0">
                <a:solidFill>
                  <a:schemeClr val="bg1"/>
                </a:solidFill>
                <a:latin typeface="Arial Narrow" pitchFamily="34" charset="0"/>
              </a:rPr>
              <a:t> /  OS Concepts / 6e - Chapter 8 Deadlocks</a:t>
            </a:r>
          </a:p>
        </p:txBody>
      </p:sp>
      <p:sp>
        <p:nvSpPr>
          <p:cNvPr id="5123"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3996469C-FD94-47F4-80A6-9E57B09F4463}" type="slidenum">
              <a:rPr lang="en-US" sz="1200" smtClean="0">
                <a:solidFill>
                  <a:srgbClr val="FFFFFF"/>
                </a:solidFill>
                <a:latin typeface="Arial Narrow" pitchFamily="34" charset="0"/>
              </a:rPr>
              <a:pPr eaLnBrk="1" hangingPunct="1"/>
              <a:t>62</a:t>
            </a:fld>
            <a:endParaRPr lang="en-US" sz="1200" smtClean="0">
              <a:solidFill>
                <a:srgbClr val="FFFFFF"/>
              </a:solidFill>
              <a:latin typeface="Arial Narrow" pitchFamily="34" charset="0"/>
            </a:endParaRPr>
          </a:p>
        </p:txBody>
      </p:sp>
      <p:pic>
        <p:nvPicPr>
          <p:cNvPr id="512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363" y="1252538"/>
            <a:ext cx="7915275"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6259" name="Rectangle 3"/>
          <p:cNvSpPr>
            <a:spLocks noChangeArrowheads="1"/>
          </p:cNvSpPr>
          <p:nvPr/>
        </p:nvSpPr>
        <p:spPr bwMode="auto">
          <a:xfrm>
            <a:off x="661988" y="288925"/>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r>
              <a:rPr lang="en-US" sz="4000">
                <a:solidFill>
                  <a:srgbClr val="F0F767"/>
                </a:solidFill>
                <a:effectLst>
                  <a:outerShdw blurRad="38100" dist="38100" dir="2700000" algn="tl">
                    <a:srgbClr val="000000"/>
                  </a:outerShdw>
                </a:effectLst>
                <a:latin typeface="Arial" charset="0"/>
              </a:rPr>
              <a:t>Traffic Deadlock</a:t>
            </a:r>
          </a:p>
        </p:txBody>
      </p:sp>
      <p:sp>
        <p:nvSpPr>
          <p:cNvPr id="6" name="Footer Placeholder 3"/>
          <p:cNvSpPr txBox="1">
            <a:spLocks/>
          </p:cNvSpPr>
          <p:nvPr/>
        </p:nvSpPr>
        <p:spPr>
          <a:xfrm>
            <a:off x="228600" y="6492875"/>
            <a:ext cx="87630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smtClean="0"/>
              <a:t>Ref: </a:t>
            </a:r>
            <a:r>
              <a:rPr lang="en-US" sz="1000" smtClean="0">
                <a:hlinkClick r:id="rId3"/>
              </a:rPr>
              <a:t>http://userhome.brooklyn.cuny.edu/irudowdky/OperatingSystems.htm</a:t>
            </a:r>
            <a:r>
              <a:rPr lang="en-US" sz="1000" smtClean="0"/>
              <a:t>  &amp; Silberschatz, Gagne, &amp; Galvin, </a:t>
            </a:r>
            <a:r>
              <a:rPr lang="en-US" sz="1000" i="1" smtClean="0"/>
              <a:t>Operating Systems Concepts</a:t>
            </a:r>
            <a:r>
              <a:rPr lang="en-US" sz="1000" smtClean="0"/>
              <a:t>, 7</a:t>
            </a:r>
            <a:r>
              <a:rPr lang="en-US" sz="1000" baseline="30000" smtClean="0"/>
              <a:t>th</a:t>
            </a:r>
            <a:r>
              <a:rPr lang="en-US" sz="1000" smtClean="0"/>
              <a:t> ed, Wiley (ch 1-3)</a:t>
            </a:r>
            <a:endParaRPr lang="en-US" sz="1000" dirty="0"/>
          </a:p>
        </p:txBody>
      </p:sp>
    </p:spTree>
    <p:extLst>
      <p:ext uri="{BB962C8B-B14F-4D97-AF65-F5344CB8AC3E}">
        <p14:creationId xmlns:p14="http://schemas.microsoft.com/office/powerpoint/2010/main" val="86019620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dirty="0" err="1" smtClean="0">
                <a:solidFill>
                  <a:schemeClr val="bg1"/>
                </a:solidFill>
                <a:latin typeface="Arial Narrow" pitchFamily="34" charset="0"/>
              </a:rPr>
              <a:t>Silberschatz</a:t>
            </a:r>
            <a:r>
              <a:rPr lang="en-US" sz="1200" dirty="0" smtClean="0">
                <a:solidFill>
                  <a:schemeClr val="bg1"/>
                </a:solidFill>
                <a:latin typeface="Arial Narrow" pitchFamily="34" charset="0"/>
              </a:rPr>
              <a:t> /  OS Concepts / 6e - Chapter 8 Deadlocks</a:t>
            </a:r>
          </a:p>
        </p:txBody>
      </p:sp>
      <p:sp>
        <p:nvSpPr>
          <p:cNvPr id="819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041E83A6-D32E-404B-A1A4-76AA7F40C378}" type="slidenum">
              <a:rPr lang="en-US" sz="1200" smtClean="0">
                <a:solidFill>
                  <a:srgbClr val="FFFFFF"/>
                </a:solidFill>
                <a:latin typeface="Arial Narrow" pitchFamily="34" charset="0"/>
              </a:rPr>
              <a:pPr eaLnBrk="1" hangingPunct="1"/>
              <a:t>63</a:t>
            </a:fld>
            <a:endParaRPr lang="en-US" sz="1200" smtClean="0">
              <a:solidFill>
                <a:srgbClr val="FFFFFF"/>
              </a:solidFill>
              <a:latin typeface="Arial Narrow" pitchFamily="34" charset="0"/>
            </a:endParaRPr>
          </a:p>
        </p:txBody>
      </p:sp>
      <p:sp>
        <p:nvSpPr>
          <p:cNvPr id="40962" name="Rectangle 2"/>
          <p:cNvSpPr>
            <a:spLocks noGrp="1" noChangeArrowheads="1"/>
          </p:cNvSpPr>
          <p:nvPr>
            <p:ph type="title"/>
          </p:nvPr>
        </p:nvSpPr>
        <p:spPr>
          <a:xfrm>
            <a:off x="660400" y="317500"/>
            <a:ext cx="7772400" cy="1143000"/>
          </a:xfrm>
        </p:spPr>
        <p:txBody>
          <a:bodyPr/>
          <a:lstStyle/>
          <a:p>
            <a:pPr eaLnBrk="1" hangingPunct="1">
              <a:defRPr/>
            </a:pPr>
            <a:r>
              <a:rPr lang="en-US" smtClean="0"/>
              <a:t>Bridge Crossing Example</a:t>
            </a:r>
          </a:p>
        </p:txBody>
      </p:sp>
      <p:sp>
        <p:nvSpPr>
          <p:cNvPr id="8197" name="Rectangle 3"/>
          <p:cNvSpPr>
            <a:spLocks noGrp="1" noChangeArrowheads="1"/>
          </p:cNvSpPr>
          <p:nvPr>
            <p:ph type="body" idx="1"/>
          </p:nvPr>
        </p:nvSpPr>
        <p:spPr>
          <a:xfrm>
            <a:off x="298450" y="3135313"/>
            <a:ext cx="8442325" cy="3036887"/>
          </a:xfrm>
        </p:spPr>
        <p:txBody>
          <a:bodyPr/>
          <a:lstStyle/>
          <a:p>
            <a:pPr eaLnBrk="1" hangingPunct="1"/>
            <a:r>
              <a:rPr lang="en-US" sz="2200" smtClean="0"/>
              <a:t>Traffic only in one direction.</a:t>
            </a:r>
          </a:p>
          <a:p>
            <a:pPr eaLnBrk="1" hangingPunct="1"/>
            <a:r>
              <a:rPr lang="en-US" sz="2200" smtClean="0"/>
              <a:t>Each section of a bridge can be viewed as a resource.</a:t>
            </a:r>
          </a:p>
          <a:p>
            <a:pPr eaLnBrk="1" hangingPunct="1"/>
            <a:r>
              <a:rPr lang="en-US" sz="2200" smtClean="0"/>
              <a:t>If a deadlock occurs, it can be resolved if one car backs up (preempt resources and rollback).</a:t>
            </a:r>
          </a:p>
          <a:p>
            <a:pPr eaLnBrk="1" hangingPunct="1"/>
            <a:r>
              <a:rPr lang="en-US" sz="2200" smtClean="0"/>
              <a:t>Several cars may have to be backed up if a deadlock occurs.</a:t>
            </a:r>
          </a:p>
          <a:p>
            <a:pPr eaLnBrk="1" hangingPunct="1"/>
            <a:r>
              <a:rPr lang="en-US" sz="2200" smtClean="0"/>
              <a:t>Starvation is possible.</a:t>
            </a:r>
          </a:p>
        </p:txBody>
      </p:sp>
      <p:grpSp>
        <p:nvGrpSpPr>
          <p:cNvPr id="8198" name="Group 35"/>
          <p:cNvGrpSpPr>
            <a:grpSpLocks/>
          </p:cNvGrpSpPr>
          <p:nvPr/>
        </p:nvGrpSpPr>
        <p:grpSpPr bwMode="auto">
          <a:xfrm>
            <a:off x="1266825" y="1600200"/>
            <a:ext cx="6276975" cy="1371600"/>
            <a:chOff x="798" y="1008"/>
            <a:chExt cx="3954" cy="864"/>
          </a:xfrm>
        </p:grpSpPr>
        <p:grpSp>
          <p:nvGrpSpPr>
            <p:cNvPr id="8199" name="Group 11"/>
            <p:cNvGrpSpPr>
              <a:grpSpLocks/>
            </p:cNvGrpSpPr>
            <p:nvPr/>
          </p:nvGrpSpPr>
          <p:grpSpPr bwMode="auto">
            <a:xfrm>
              <a:off x="816" y="1008"/>
              <a:ext cx="3936" cy="240"/>
              <a:chOff x="672" y="1008"/>
              <a:chExt cx="3936" cy="240"/>
            </a:xfrm>
          </p:grpSpPr>
          <p:sp>
            <p:nvSpPr>
              <p:cNvPr id="8223" name="Line 6"/>
              <p:cNvSpPr>
                <a:spLocks noChangeShapeType="1"/>
              </p:cNvSpPr>
              <p:nvPr/>
            </p:nvSpPr>
            <p:spPr bwMode="auto">
              <a:xfrm>
                <a:off x="672" y="1008"/>
                <a:ext cx="1152" cy="0"/>
              </a:xfrm>
              <a:prstGeom prst="line">
                <a:avLst/>
              </a:prstGeom>
              <a:noFill/>
              <a:ln w="285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4" name="Line 7"/>
              <p:cNvSpPr>
                <a:spLocks noChangeShapeType="1"/>
              </p:cNvSpPr>
              <p:nvPr/>
            </p:nvSpPr>
            <p:spPr bwMode="auto">
              <a:xfrm>
                <a:off x="1824" y="1008"/>
                <a:ext cx="384" cy="24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5" name="Line 8"/>
              <p:cNvSpPr>
                <a:spLocks noChangeShapeType="1"/>
              </p:cNvSpPr>
              <p:nvPr/>
            </p:nvSpPr>
            <p:spPr bwMode="auto">
              <a:xfrm>
                <a:off x="2208" y="1248"/>
                <a:ext cx="864"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6" name="Line 9"/>
              <p:cNvSpPr>
                <a:spLocks noChangeShapeType="1"/>
              </p:cNvSpPr>
              <p:nvPr/>
            </p:nvSpPr>
            <p:spPr bwMode="auto">
              <a:xfrm flipV="1">
                <a:off x="3072" y="1026"/>
                <a:ext cx="384" cy="222"/>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7" name="Line 10"/>
              <p:cNvSpPr>
                <a:spLocks noChangeShapeType="1"/>
              </p:cNvSpPr>
              <p:nvPr/>
            </p:nvSpPr>
            <p:spPr bwMode="auto">
              <a:xfrm>
                <a:off x="3456" y="1020"/>
                <a:ext cx="1152"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00" name="Group 12"/>
            <p:cNvGrpSpPr>
              <a:grpSpLocks/>
            </p:cNvGrpSpPr>
            <p:nvPr/>
          </p:nvGrpSpPr>
          <p:grpSpPr bwMode="auto">
            <a:xfrm flipV="1">
              <a:off x="816" y="1632"/>
              <a:ext cx="3936" cy="240"/>
              <a:chOff x="672" y="1008"/>
              <a:chExt cx="3936" cy="240"/>
            </a:xfrm>
          </p:grpSpPr>
          <p:sp>
            <p:nvSpPr>
              <p:cNvPr id="8218" name="Line 13"/>
              <p:cNvSpPr>
                <a:spLocks noChangeShapeType="1"/>
              </p:cNvSpPr>
              <p:nvPr/>
            </p:nvSpPr>
            <p:spPr bwMode="auto">
              <a:xfrm>
                <a:off x="672" y="1008"/>
                <a:ext cx="1152"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9" name="Line 14"/>
              <p:cNvSpPr>
                <a:spLocks noChangeShapeType="1"/>
              </p:cNvSpPr>
              <p:nvPr/>
            </p:nvSpPr>
            <p:spPr bwMode="auto">
              <a:xfrm>
                <a:off x="1824" y="1008"/>
                <a:ext cx="384" cy="24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0" name="Line 15"/>
              <p:cNvSpPr>
                <a:spLocks noChangeShapeType="1"/>
              </p:cNvSpPr>
              <p:nvPr/>
            </p:nvSpPr>
            <p:spPr bwMode="auto">
              <a:xfrm>
                <a:off x="2208" y="1248"/>
                <a:ext cx="864"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1" name="Line 16"/>
              <p:cNvSpPr>
                <a:spLocks noChangeShapeType="1"/>
              </p:cNvSpPr>
              <p:nvPr/>
            </p:nvSpPr>
            <p:spPr bwMode="auto">
              <a:xfrm flipV="1">
                <a:off x="3072" y="1026"/>
                <a:ext cx="384" cy="222"/>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2" name="Line 17"/>
              <p:cNvSpPr>
                <a:spLocks noChangeShapeType="1"/>
              </p:cNvSpPr>
              <p:nvPr/>
            </p:nvSpPr>
            <p:spPr bwMode="auto">
              <a:xfrm>
                <a:off x="3456" y="1020"/>
                <a:ext cx="1152"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01" name="Group 22"/>
            <p:cNvGrpSpPr>
              <a:grpSpLocks/>
            </p:cNvGrpSpPr>
            <p:nvPr/>
          </p:nvGrpSpPr>
          <p:grpSpPr bwMode="auto">
            <a:xfrm>
              <a:off x="1512" y="1614"/>
              <a:ext cx="288" cy="162"/>
              <a:chOff x="1056" y="1614"/>
              <a:chExt cx="288" cy="162"/>
            </a:xfrm>
          </p:grpSpPr>
          <p:sp>
            <p:nvSpPr>
              <p:cNvPr id="8216" name="Rectangle 18"/>
              <p:cNvSpPr>
                <a:spLocks noChangeArrowheads="1"/>
              </p:cNvSpPr>
              <p:nvPr/>
            </p:nvSpPr>
            <p:spPr bwMode="auto">
              <a:xfrm>
                <a:off x="1056" y="1614"/>
                <a:ext cx="288" cy="1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7" name="Rectangle 19"/>
              <p:cNvSpPr>
                <a:spLocks noChangeArrowheads="1"/>
              </p:cNvSpPr>
              <p:nvPr/>
            </p:nvSpPr>
            <p:spPr bwMode="auto">
              <a:xfrm>
                <a:off x="1206" y="1638"/>
                <a:ext cx="66" cy="11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202" name="Line 20"/>
            <p:cNvSpPr>
              <a:spLocks noChangeShapeType="1"/>
            </p:cNvSpPr>
            <p:nvPr/>
          </p:nvSpPr>
          <p:spPr bwMode="auto">
            <a:xfrm>
              <a:off x="798" y="1428"/>
              <a:ext cx="1272" cy="0"/>
            </a:xfrm>
            <a:prstGeom prst="line">
              <a:avLst/>
            </a:prstGeom>
            <a:noFill/>
            <a:ln w="28575">
              <a:solidFill>
                <a:srgbClr val="FFFF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3" name="Line 21"/>
            <p:cNvSpPr>
              <a:spLocks noChangeShapeType="1"/>
            </p:cNvSpPr>
            <p:nvPr/>
          </p:nvSpPr>
          <p:spPr bwMode="auto">
            <a:xfrm>
              <a:off x="3444" y="1422"/>
              <a:ext cx="1272" cy="0"/>
            </a:xfrm>
            <a:prstGeom prst="line">
              <a:avLst/>
            </a:prstGeom>
            <a:noFill/>
            <a:ln w="28575">
              <a:solidFill>
                <a:srgbClr val="FFFF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204" name="Group 23"/>
            <p:cNvGrpSpPr>
              <a:grpSpLocks/>
            </p:cNvGrpSpPr>
            <p:nvPr/>
          </p:nvGrpSpPr>
          <p:grpSpPr bwMode="auto">
            <a:xfrm>
              <a:off x="2382" y="1344"/>
              <a:ext cx="288" cy="162"/>
              <a:chOff x="1056" y="1614"/>
              <a:chExt cx="288" cy="162"/>
            </a:xfrm>
          </p:grpSpPr>
          <p:sp>
            <p:nvSpPr>
              <p:cNvPr id="8214" name="Rectangle 24"/>
              <p:cNvSpPr>
                <a:spLocks noChangeArrowheads="1"/>
              </p:cNvSpPr>
              <p:nvPr/>
            </p:nvSpPr>
            <p:spPr bwMode="auto">
              <a:xfrm>
                <a:off x="1056" y="1614"/>
                <a:ext cx="288" cy="1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5" name="Rectangle 25"/>
              <p:cNvSpPr>
                <a:spLocks noChangeArrowheads="1"/>
              </p:cNvSpPr>
              <p:nvPr/>
            </p:nvSpPr>
            <p:spPr bwMode="auto">
              <a:xfrm>
                <a:off x="1206" y="1638"/>
                <a:ext cx="66" cy="11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05" name="Group 26"/>
            <p:cNvGrpSpPr>
              <a:grpSpLocks/>
            </p:cNvGrpSpPr>
            <p:nvPr/>
          </p:nvGrpSpPr>
          <p:grpSpPr bwMode="auto">
            <a:xfrm flipH="1">
              <a:off x="2838" y="1344"/>
              <a:ext cx="288" cy="162"/>
              <a:chOff x="1056" y="1614"/>
              <a:chExt cx="288" cy="162"/>
            </a:xfrm>
          </p:grpSpPr>
          <p:sp>
            <p:nvSpPr>
              <p:cNvPr id="8212" name="Rectangle 27"/>
              <p:cNvSpPr>
                <a:spLocks noChangeArrowheads="1"/>
              </p:cNvSpPr>
              <p:nvPr/>
            </p:nvSpPr>
            <p:spPr bwMode="auto">
              <a:xfrm>
                <a:off x="1056" y="1614"/>
                <a:ext cx="288" cy="1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3" name="Rectangle 28"/>
              <p:cNvSpPr>
                <a:spLocks noChangeArrowheads="1"/>
              </p:cNvSpPr>
              <p:nvPr/>
            </p:nvSpPr>
            <p:spPr bwMode="auto">
              <a:xfrm>
                <a:off x="1206" y="1638"/>
                <a:ext cx="66" cy="11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06" name="Group 29"/>
            <p:cNvGrpSpPr>
              <a:grpSpLocks/>
            </p:cNvGrpSpPr>
            <p:nvPr/>
          </p:nvGrpSpPr>
          <p:grpSpPr bwMode="auto">
            <a:xfrm flipH="1">
              <a:off x="3822" y="1140"/>
              <a:ext cx="288" cy="162"/>
              <a:chOff x="1056" y="1614"/>
              <a:chExt cx="288" cy="162"/>
            </a:xfrm>
          </p:grpSpPr>
          <p:sp>
            <p:nvSpPr>
              <p:cNvPr id="8210" name="Rectangle 30"/>
              <p:cNvSpPr>
                <a:spLocks noChangeArrowheads="1"/>
              </p:cNvSpPr>
              <p:nvPr/>
            </p:nvSpPr>
            <p:spPr bwMode="auto">
              <a:xfrm>
                <a:off x="1056" y="1614"/>
                <a:ext cx="288" cy="1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1" name="Rectangle 31"/>
              <p:cNvSpPr>
                <a:spLocks noChangeArrowheads="1"/>
              </p:cNvSpPr>
              <p:nvPr/>
            </p:nvSpPr>
            <p:spPr bwMode="auto">
              <a:xfrm>
                <a:off x="1206" y="1638"/>
                <a:ext cx="66" cy="11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07" name="Group 32"/>
            <p:cNvGrpSpPr>
              <a:grpSpLocks/>
            </p:cNvGrpSpPr>
            <p:nvPr/>
          </p:nvGrpSpPr>
          <p:grpSpPr bwMode="auto">
            <a:xfrm flipH="1">
              <a:off x="4248" y="1140"/>
              <a:ext cx="288" cy="162"/>
              <a:chOff x="1056" y="1614"/>
              <a:chExt cx="288" cy="162"/>
            </a:xfrm>
          </p:grpSpPr>
          <p:sp>
            <p:nvSpPr>
              <p:cNvPr id="8208" name="Rectangle 33"/>
              <p:cNvSpPr>
                <a:spLocks noChangeArrowheads="1"/>
              </p:cNvSpPr>
              <p:nvPr/>
            </p:nvSpPr>
            <p:spPr bwMode="auto">
              <a:xfrm>
                <a:off x="1056" y="1614"/>
                <a:ext cx="288" cy="1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9" name="Rectangle 34"/>
              <p:cNvSpPr>
                <a:spLocks noChangeArrowheads="1"/>
              </p:cNvSpPr>
              <p:nvPr/>
            </p:nvSpPr>
            <p:spPr bwMode="auto">
              <a:xfrm>
                <a:off x="1206" y="1638"/>
                <a:ext cx="66" cy="11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6" name="Footer Placeholder 3"/>
          <p:cNvSpPr txBox="1">
            <a:spLocks/>
          </p:cNvSpPr>
          <p:nvPr/>
        </p:nvSpPr>
        <p:spPr>
          <a:xfrm>
            <a:off x="228600" y="6492875"/>
            <a:ext cx="87630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smtClean="0"/>
              <a:t>Ref: </a:t>
            </a:r>
            <a:r>
              <a:rPr lang="en-US" sz="1000" smtClean="0">
                <a:hlinkClick r:id="rId2"/>
              </a:rPr>
              <a:t>http://userhome.brooklyn.cuny.edu/irudowdky/OperatingSystems.htm</a:t>
            </a:r>
            <a:r>
              <a:rPr lang="en-US" sz="1000" smtClean="0"/>
              <a:t>  &amp; Silberschatz, Gagne, &amp; Galvin, </a:t>
            </a:r>
            <a:r>
              <a:rPr lang="en-US" sz="1000" i="1" smtClean="0"/>
              <a:t>Operating Systems Concepts</a:t>
            </a:r>
            <a:r>
              <a:rPr lang="en-US" sz="1000" smtClean="0"/>
              <a:t>, 7</a:t>
            </a:r>
            <a:r>
              <a:rPr lang="en-US" sz="1000" baseline="30000" smtClean="0"/>
              <a:t>th</a:t>
            </a:r>
            <a:r>
              <a:rPr lang="en-US" sz="1000" smtClean="0"/>
              <a:t> ed, Wiley (ch 1-3)</a:t>
            </a:r>
            <a:endParaRPr lang="en-US" sz="1000" dirty="0"/>
          </a:p>
        </p:txBody>
      </p:sp>
    </p:spTree>
    <p:extLst>
      <p:ext uri="{BB962C8B-B14F-4D97-AF65-F5344CB8AC3E}">
        <p14:creationId xmlns:p14="http://schemas.microsoft.com/office/powerpoint/2010/main" val="150020218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2"/>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dirty="0" err="1" smtClean="0">
                <a:solidFill>
                  <a:schemeClr val="bg1"/>
                </a:solidFill>
                <a:latin typeface="Arial Narrow" pitchFamily="34" charset="0"/>
              </a:rPr>
              <a:t>Silberschatz</a:t>
            </a:r>
            <a:r>
              <a:rPr lang="en-US" sz="1200" dirty="0" smtClean="0">
                <a:solidFill>
                  <a:schemeClr val="bg1"/>
                </a:solidFill>
                <a:latin typeface="Arial Narrow" pitchFamily="34" charset="0"/>
              </a:rPr>
              <a:t> /  OS Concepts / 6e - Chapter 8 Deadlocks</a:t>
            </a:r>
          </a:p>
        </p:txBody>
      </p:sp>
      <p:sp>
        <p:nvSpPr>
          <p:cNvPr id="10243"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E126DA23-F9FD-4784-84B2-F9F9CA620565}" type="slidenum">
              <a:rPr lang="en-US" sz="1200" smtClean="0">
                <a:solidFill>
                  <a:srgbClr val="FFFFFF"/>
                </a:solidFill>
                <a:latin typeface="Arial Narrow" pitchFamily="34" charset="0"/>
              </a:rPr>
              <a:pPr eaLnBrk="1" hangingPunct="1"/>
              <a:t>64</a:t>
            </a:fld>
            <a:endParaRPr lang="en-US" sz="1200" smtClean="0">
              <a:solidFill>
                <a:srgbClr val="FFFFFF"/>
              </a:solidFill>
              <a:latin typeface="Arial Narrow" pitchFamily="34" charset="0"/>
            </a:endParaRPr>
          </a:p>
        </p:txBody>
      </p:sp>
      <p:pic>
        <p:nvPicPr>
          <p:cNvPr id="102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463" y="1373188"/>
            <a:ext cx="8505825" cy="4951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7283" name="Rectangle 3"/>
          <p:cNvSpPr>
            <a:spLocks noChangeArrowheads="1"/>
          </p:cNvSpPr>
          <p:nvPr/>
        </p:nvSpPr>
        <p:spPr bwMode="auto">
          <a:xfrm>
            <a:off x="0" y="3175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r>
              <a:rPr lang="en-US" sz="3200">
                <a:solidFill>
                  <a:srgbClr val="F0F767"/>
                </a:solidFill>
                <a:effectLst>
                  <a:outerShdw blurRad="38100" dist="38100" dir="2700000" algn="tl">
                    <a:srgbClr val="000000"/>
                  </a:outerShdw>
                </a:effectLst>
                <a:latin typeface="Arial" charset="0"/>
              </a:rPr>
              <a:t>Computer Processes and Resources Deadlock</a:t>
            </a:r>
          </a:p>
        </p:txBody>
      </p:sp>
      <p:sp>
        <p:nvSpPr>
          <p:cNvPr id="6" name="Footer Placeholder 3"/>
          <p:cNvSpPr txBox="1">
            <a:spLocks/>
          </p:cNvSpPr>
          <p:nvPr/>
        </p:nvSpPr>
        <p:spPr>
          <a:xfrm>
            <a:off x="228600" y="6492875"/>
            <a:ext cx="87630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smtClean="0"/>
              <a:t>Ref: </a:t>
            </a:r>
            <a:r>
              <a:rPr lang="en-US" sz="1000" smtClean="0">
                <a:hlinkClick r:id="rId3"/>
              </a:rPr>
              <a:t>http://userhome.brooklyn.cuny.edu/irudowdky/OperatingSystems.htm</a:t>
            </a:r>
            <a:r>
              <a:rPr lang="en-US" sz="1000" smtClean="0"/>
              <a:t>  &amp; Silberschatz, Gagne, &amp; Galvin, </a:t>
            </a:r>
            <a:r>
              <a:rPr lang="en-US" sz="1000" i="1" smtClean="0"/>
              <a:t>Operating Systems Concepts</a:t>
            </a:r>
            <a:r>
              <a:rPr lang="en-US" sz="1000" smtClean="0"/>
              <a:t>, 7</a:t>
            </a:r>
            <a:r>
              <a:rPr lang="en-US" sz="1000" baseline="30000" smtClean="0"/>
              <a:t>th</a:t>
            </a:r>
            <a:r>
              <a:rPr lang="en-US" sz="1000" smtClean="0"/>
              <a:t> ed, Wiley (ch 1-3)</a:t>
            </a:r>
            <a:endParaRPr lang="en-US" sz="1000" dirty="0"/>
          </a:p>
        </p:txBody>
      </p:sp>
    </p:spTree>
    <p:extLst>
      <p:ext uri="{BB962C8B-B14F-4D97-AF65-F5344CB8AC3E}">
        <p14:creationId xmlns:p14="http://schemas.microsoft.com/office/powerpoint/2010/main" val="8120726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chemeClr val="bg1"/>
                </a:solidFill>
                <a:latin typeface="Arial Narrow" pitchFamily="34" charset="0"/>
              </a:rPr>
              <a:t>Silberschatz /  OS Concepts / 6e - Chapter 8 Deadlocks</a:t>
            </a:r>
          </a:p>
        </p:txBody>
      </p:sp>
      <p:sp>
        <p:nvSpPr>
          <p:cNvPr id="1331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C13984BA-9131-40C6-82EE-54393AB51425}" type="slidenum">
              <a:rPr lang="en-US" sz="1200" smtClean="0">
                <a:solidFill>
                  <a:srgbClr val="FFFFFF"/>
                </a:solidFill>
                <a:latin typeface="Arial Narrow" pitchFamily="34" charset="0"/>
              </a:rPr>
              <a:pPr eaLnBrk="1" hangingPunct="1"/>
              <a:t>65</a:t>
            </a:fld>
            <a:endParaRPr lang="en-US" sz="1200" smtClean="0">
              <a:solidFill>
                <a:srgbClr val="FFFFFF"/>
              </a:solidFill>
              <a:latin typeface="Arial Narrow" pitchFamily="34" charset="0"/>
            </a:endParaRPr>
          </a:p>
        </p:txBody>
      </p:sp>
      <p:sp>
        <p:nvSpPr>
          <p:cNvPr id="43010" name="Rectangle 2"/>
          <p:cNvSpPr>
            <a:spLocks noGrp="1" noChangeArrowheads="1"/>
          </p:cNvSpPr>
          <p:nvPr>
            <p:ph type="title"/>
          </p:nvPr>
        </p:nvSpPr>
        <p:spPr>
          <a:xfrm>
            <a:off x="1201738" y="238125"/>
            <a:ext cx="7229475" cy="808038"/>
          </a:xfrm>
        </p:spPr>
        <p:txBody>
          <a:bodyPr/>
          <a:lstStyle/>
          <a:p>
            <a:pPr eaLnBrk="1" hangingPunct="1">
              <a:defRPr/>
            </a:pPr>
            <a:r>
              <a:rPr lang="en-US" smtClean="0"/>
              <a:t>Deadlock Characterization</a:t>
            </a:r>
          </a:p>
        </p:txBody>
      </p:sp>
      <p:sp>
        <p:nvSpPr>
          <p:cNvPr id="13317" name="Rectangle 3"/>
          <p:cNvSpPr>
            <a:spLocks noGrp="1" noChangeArrowheads="1"/>
          </p:cNvSpPr>
          <p:nvPr>
            <p:ph type="body" idx="1"/>
          </p:nvPr>
        </p:nvSpPr>
        <p:spPr>
          <a:xfrm>
            <a:off x="0" y="1373188"/>
            <a:ext cx="9144000" cy="5114925"/>
          </a:xfrm>
        </p:spPr>
        <p:txBody>
          <a:bodyPr/>
          <a:lstStyle/>
          <a:p>
            <a:pPr eaLnBrk="1" hangingPunct="1">
              <a:lnSpc>
                <a:spcPct val="90000"/>
              </a:lnSpc>
            </a:pPr>
            <a:r>
              <a:rPr lang="en-US" sz="2400" b="1" smtClean="0"/>
              <a:t>Mutual exclusion:</a:t>
            </a:r>
            <a:r>
              <a:rPr lang="en-US" sz="2400" smtClean="0"/>
              <a:t>  only one process at a time can use a resource – resources are nonsharable.</a:t>
            </a:r>
          </a:p>
          <a:p>
            <a:pPr eaLnBrk="1" hangingPunct="1">
              <a:lnSpc>
                <a:spcPct val="90000"/>
              </a:lnSpc>
            </a:pPr>
            <a:endParaRPr lang="en-US" sz="1400" smtClean="0"/>
          </a:p>
          <a:p>
            <a:pPr eaLnBrk="1" hangingPunct="1">
              <a:lnSpc>
                <a:spcPct val="90000"/>
              </a:lnSpc>
            </a:pPr>
            <a:r>
              <a:rPr lang="en-US" sz="2400" b="1" smtClean="0"/>
              <a:t>Hold and wait:</a:t>
            </a:r>
            <a:r>
              <a:rPr lang="en-US" sz="2400" smtClean="0"/>
              <a:t>  a process holding at least one resource is waiting to acquire additional resources held by other processes.</a:t>
            </a:r>
          </a:p>
          <a:p>
            <a:pPr eaLnBrk="1" hangingPunct="1">
              <a:lnSpc>
                <a:spcPct val="90000"/>
              </a:lnSpc>
            </a:pPr>
            <a:endParaRPr lang="en-US" sz="1400" smtClean="0"/>
          </a:p>
          <a:p>
            <a:pPr eaLnBrk="1" hangingPunct="1">
              <a:lnSpc>
                <a:spcPct val="90000"/>
              </a:lnSpc>
            </a:pPr>
            <a:r>
              <a:rPr lang="en-US" sz="2400" b="1" smtClean="0"/>
              <a:t>No preemption:</a:t>
            </a:r>
            <a:r>
              <a:rPr lang="en-US" sz="2400" smtClean="0"/>
              <a:t>  a resource can be released only voluntarily by the process holding it, after that process has completed its task.</a:t>
            </a:r>
          </a:p>
          <a:p>
            <a:pPr eaLnBrk="1" hangingPunct="1">
              <a:lnSpc>
                <a:spcPct val="90000"/>
              </a:lnSpc>
            </a:pPr>
            <a:endParaRPr lang="en-US" sz="1400" smtClean="0"/>
          </a:p>
          <a:p>
            <a:pPr eaLnBrk="1" hangingPunct="1">
              <a:lnSpc>
                <a:spcPct val="90000"/>
              </a:lnSpc>
            </a:pPr>
            <a:r>
              <a:rPr lang="en-US" sz="2400" b="1" smtClean="0"/>
              <a:t>Circular wait:</a:t>
            </a:r>
            <a:r>
              <a:rPr lang="en-US" sz="2400" smtClean="0"/>
              <a:t>  there exists a set {</a:t>
            </a:r>
            <a:r>
              <a:rPr lang="en-US" sz="2400" i="1" smtClean="0"/>
              <a:t>P</a:t>
            </a:r>
            <a:r>
              <a:rPr lang="en-US" sz="2400" baseline="-25000" smtClean="0"/>
              <a:t>0</a:t>
            </a:r>
            <a:r>
              <a:rPr lang="en-US" sz="2400" smtClean="0"/>
              <a:t>, </a:t>
            </a:r>
            <a:r>
              <a:rPr lang="en-US" sz="2400" i="1" smtClean="0"/>
              <a:t>P</a:t>
            </a:r>
            <a:r>
              <a:rPr lang="en-US" sz="2400" baseline="-25000" smtClean="0"/>
              <a:t>1</a:t>
            </a:r>
            <a:r>
              <a:rPr lang="en-US" sz="2400" smtClean="0"/>
              <a:t>, …, </a:t>
            </a:r>
            <a:r>
              <a:rPr lang="en-US" sz="2400" i="1" smtClean="0"/>
              <a:t>P</a:t>
            </a:r>
            <a:r>
              <a:rPr lang="en-US" sz="2400" baseline="-25000" smtClean="0"/>
              <a:t>0</a:t>
            </a:r>
            <a:r>
              <a:rPr lang="en-US" sz="2400" smtClean="0"/>
              <a:t>} of waiting processes such that </a:t>
            </a:r>
            <a:r>
              <a:rPr lang="en-US" sz="2400" i="1" smtClean="0"/>
              <a:t>P</a:t>
            </a:r>
            <a:r>
              <a:rPr lang="en-US" sz="2400" baseline="-25000" smtClean="0"/>
              <a:t>0 </a:t>
            </a:r>
            <a:r>
              <a:rPr lang="en-US" sz="2400" smtClean="0"/>
              <a:t>is waiting for a resource that is held by </a:t>
            </a:r>
            <a:r>
              <a:rPr lang="en-US" sz="2400" i="1" smtClean="0"/>
              <a:t>P</a:t>
            </a:r>
            <a:r>
              <a:rPr lang="en-US" sz="2400" baseline="-25000" smtClean="0"/>
              <a:t>1</a:t>
            </a:r>
            <a:r>
              <a:rPr lang="en-US" sz="2400" smtClean="0"/>
              <a:t>, </a:t>
            </a:r>
            <a:r>
              <a:rPr lang="en-US" sz="2400" i="1" smtClean="0"/>
              <a:t>P</a:t>
            </a:r>
            <a:r>
              <a:rPr lang="en-US" sz="2400" baseline="-25000" smtClean="0"/>
              <a:t>1</a:t>
            </a:r>
            <a:r>
              <a:rPr lang="en-US" sz="2400" smtClean="0"/>
              <a:t> is waiting for a resource that is held by </a:t>
            </a:r>
            <a:r>
              <a:rPr lang="en-US" sz="2400" i="1" smtClean="0"/>
              <a:t>P</a:t>
            </a:r>
            <a:r>
              <a:rPr lang="en-US" sz="2400" baseline="-25000" smtClean="0"/>
              <a:t>2</a:t>
            </a:r>
            <a:r>
              <a:rPr lang="en-US" sz="2400" smtClean="0"/>
              <a:t>, …, </a:t>
            </a:r>
            <a:r>
              <a:rPr lang="en-US" sz="2400" i="1" smtClean="0"/>
              <a:t>P</a:t>
            </a:r>
            <a:r>
              <a:rPr lang="en-US" sz="2400" i="1" baseline="-25000" smtClean="0"/>
              <a:t>n</a:t>
            </a:r>
            <a:r>
              <a:rPr lang="en-US" sz="2400" baseline="-25000" smtClean="0"/>
              <a:t>–1</a:t>
            </a:r>
            <a:r>
              <a:rPr lang="en-US" sz="2400" smtClean="0"/>
              <a:t> is waiting for a resource that is held by </a:t>
            </a:r>
            <a:r>
              <a:rPr lang="en-US" sz="2400" i="1" smtClean="0"/>
              <a:t>P</a:t>
            </a:r>
            <a:r>
              <a:rPr lang="en-US" sz="2400" baseline="-25000" smtClean="0"/>
              <a:t>n</a:t>
            </a:r>
            <a:r>
              <a:rPr lang="en-US" sz="2400" smtClean="0"/>
              <a:t>, and </a:t>
            </a:r>
            <a:r>
              <a:rPr lang="en-US" sz="2400" i="1" smtClean="0"/>
              <a:t>P</a:t>
            </a:r>
            <a:r>
              <a:rPr lang="en-US" sz="2400" baseline="-25000" smtClean="0"/>
              <a:t>n</a:t>
            </a:r>
            <a:r>
              <a:rPr lang="en-US" sz="2400" smtClean="0"/>
              <a:t> is waiting for a resource that is held by </a:t>
            </a:r>
            <a:r>
              <a:rPr lang="en-US" sz="2400" i="1" smtClean="0"/>
              <a:t>P</a:t>
            </a:r>
            <a:r>
              <a:rPr lang="en-US" sz="2400" baseline="-25000" smtClean="0"/>
              <a:t>0</a:t>
            </a:r>
            <a:r>
              <a:rPr lang="en-US" sz="2400" smtClean="0"/>
              <a:t>.</a:t>
            </a:r>
          </a:p>
          <a:p>
            <a:pPr eaLnBrk="1" hangingPunct="1">
              <a:lnSpc>
                <a:spcPct val="90000"/>
              </a:lnSpc>
            </a:pPr>
            <a:endParaRPr lang="en-US" sz="2400" smtClean="0"/>
          </a:p>
        </p:txBody>
      </p:sp>
      <p:sp>
        <p:nvSpPr>
          <p:cNvPr id="13318" name="Text Box 5"/>
          <p:cNvSpPr txBox="1">
            <a:spLocks noChangeArrowheads="1"/>
          </p:cNvSpPr>
          <p:nvPr/>
        </p:nvSpPr>
        <p:spPr bwMode="auto">
          <a:xfrm>
            <a:off x="0" y="989013"/>
            <a:ext cx="9144000"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2000" b="1" i="1">
                <a:solidFill>
                  <a:srgbClr val="FB7D73"/>
                </a:solidFill>
                <a:latin typeface="Helvetica" pitchFamily="34" charset="0"/>
              </a:rPr>
              <a:t>Deadlock can arise if these four conditions hold simultaneously</a:t>
            </a:r>
          </a:p>
        </p:txBody>
      </p:sp>
      <p:sp>
        <p:nvSpPr>
          <p:cNvPr id="7" name="Footer Placeholder 3"/>
          <p:cNvSpPr txBox="1">
            <a:spLocks/>
          </p:cNvSpPr>
          <p:nvPr/>
        </p:nvSpPr>
        <p:spPr>
          <a:xfrm>
            <a:off x="228600" y="6492875"/>
            <a:ext cx="87630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smtClean="0"/>
              <a:t>Ref: </a:t>
            </a:r>
            <a:r>
              <a:rPr lang="en-US" sz="1000" smtClean="0">
                <a:hlinkClick r:id="rId2"/>
              </a:rPr>
              <a:t>http://userhome.brooklyn.cuny.edu/irudowdky/OperatingSystems.htm</a:t>
            </a:r>
            <a:r>
              <a:rPr lang="en-US" sz="1000" smtClean="0"/>
              <a:t>  &amp; Silberschatz, Gagne, &amp; Galvin, </a:t>
            </a:r>
            <a:r>
              <a:rPr lang="en-US" sz="1000" i="1" smtClean="0"/>
              <a:t>Operating Systems Concepts</a:t>
            </a:r>
            <a:r>
              <a:rPr lang="en-US" sz="1000" smtClean="0"/>
              <a:t>, 7</a:t>
            </a:r>
            <a:r>
              <a:rPr lang="en-US" sz="1000" baseline="30000" smtClean="0"/>
              <a:t>th</a:t>
            </a:r>
            <a:r>
              <a:rPr lang="en-US" sz="1000" smtClean="0"/>
              <a:t> ed, Wiley (ch 1-3)</a:t>
            </a:r>
            <a:endParaRPr lang="en-US" sz="1000" dirty="0"/>
          </a:p>
        </p:txBody>
      </p:sp>
    </p:spTree>
    <p:extLst>
      <p:ext uri="{BB962C8B-B14F-4D97-AF65-F5344CB8AC3E}">
        <p14:creationId xmlns:p14="http://schemas.microsoft.com/office/powerpoint/2010/main" val="32299301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dirty="0" err="1" smtClean="0">
                <a:solidFill>
                  <a:schemeClr val="bg1"/>
                </a:solidFill>
                <a:latin typeface="Arial Narrow" pitchFamily="34" charset="0"/>
              </a:rPr>
              <a:t>Silberschatz</a:t>
            </a:r>
            <a:r>
              <a:rPr lang="en-US" sz="1200" dirty="0" smtClean="0">
                <a:solidFill>
                  <a:schemeClr val="bg1"/>
                </a:solidFill>
                <a:latin typeface="Arial Narrow" pitchFamily="34" charset="0"/>
              </a:rPr>
              <a:t> /  OS Concepts / 6e - Chapter 8 Deadlocks</a:t>
            </a:r>
          </a:p>
        </p:txBody>
      </p:sp>
      <p:sp>
        <p:nvSpPr>
          <p:cNvPr id="1433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20ADE18A-810C-49C0-93EB-95B42E5B9299}" type="slidenum">
              <a:rPr lang="en-US" sz="1200" smtClean="0">
                <a:solidFill>
                  <a:srgbClr val="FFFFFF"/>
                </a:solidFill>
                <a:latin typeface="Arial Narrow" pitchFamily="34" charset="0"/>
              </a:rPr>
              <a:pPr eaLnBrk="1" hangingPunct="1"/>
              <a:t>66</a:t>
            </a:fld>
            <a:endParaRPr lang="en-US" sz="1200" smtClean="0">
              <a:solidFill>
                <a:srgbClr val="FFFFFF"/>
              </a:solidFill>
              <a:latin typeface="Arial Narrow" pitchFamily="34" charset="0"/>
            </a:endParaRPr>
          </a:p>
        </p:txBody>
      </p:sp>
      <p:sp>
        <p:nvSpPr>
          <p:cNvPr id="121858" name="Rectangle 2"/>
          <p:cNvSpPr>
            <a:spLocks noGrp="1" noChangeArrowheads="1"/>
          </p:cNvSpPr>
          <p:nvPr>
            <p:ph type="title"/>
          </p:nvPr>
        </p:nvSpPr>
        <p:spPr>
          <a:xfrm>
            <a:off x="673100" y="203200"/>
            <a:ext cx="7772400" cy="1143000"/>
          </a:xfrm>
        </p:spPr>
        <p:txBody>
          <a:bodyPr/>
          <a:lstStyle/>
          <a:p>
            <a:pPr eaLnBrk="1" hangingPunct="1">
              <a:defRPr/>
            </a:pPr>
            <a:r>
              <a:rPr lang="en-US" smtClean="0"/>
              <a:t>Resource-Allocation Graph</a:t>
            </a:r>
          </a:p>
        </p:txBody>
      </p:sp>
      <p:sp>
        <p:nvSpPr>
          <p:cNvPr id="14341" name="Rectangle 3"/>
          <p:cNvSpPr>
            <a:spLocks noGrp="1" noChangeArrowheads="1"/>
          </p:cNvSpPr>
          <p:nvPr>
            <p:ph type="body" idx="1"/>
          </p:nvPr>
        </p:nvSpPr>
        <p:spPr>
          <a:xfrm>
            <a:off x="0" y="1081088"/>
            <a:ext cx="8815388" cy="5192712"/>
          </a:xfrm>
        </p:spPr>
        <p:txBody>
          <a:bodyPr/>
          <a:lstStyle/>
          <a:p>
            <a:pPr eaLnBrk="1" hangingPunct="1"/>
            <a:r>
              <a:rPr lang="en-US" smtClean="0"/>
              <a:t>Deadlocks can be described more precisely in terms of a directed graph consisting of a set of vertices V and a set of edges E</a:t>
            </a:r>
          </a:p>
          <a:p>
            <a:pPr eaLnBrk="1" hangingPunct="1"/>
            <a:r>
              <a:rPr lang="en-US" smtClean="0"/>
              <a:t>V is partitioned into two types:</a:t>
            </a:r>
          </a:p>
          <a:p>
            <a:pPr lvl="1" eaLnBrk="1" hangingPunct="1"/>
            <a:r>
              <a:rPr lang="en-US" i="1" smtClean="0"/>
              <a:t>P</a:t>
            </a:r>
            <a:r>
              <a:rPr lang="en-US" smtClean="0"/>
              <a:t> = {</a:t>
            </a:r>
            <a:r>
              <a:rPr lang="en-US" i="1" smtClean="0"/>
              <a:t>P</a:t>
            </a:r>
            <a:r>
              <a:rPr lang="en-US" baseline="-25000" smtClean="0"/>
              <a:t>1</a:t>
            </a:r>
            <a:r>
              <a:rPr lang="en-US" smtClean="0"/>
              <a:t>, </a:t>
            </a:r>
            <a:r>
              <a:rPr lang="en-US" i="1" smtClean="0"/>
              <a:t>P</a:t>
            </a:r>
            <a:r>
              <a:rPr lang="en-US" baseline="-25000" smtClean="0"/>
              <a:t>2</a:t>
            </a:r>
            <a:r>
              <a:rPr lang="en-US" smtClean="0"/>
              <a:t>, …, </a:t>
            </a:r>
            <a:r>
              <a:rPr lang="en-US" i="1" smtClean="0"/>
              <a:t>P</a:t>
            </a:r>
            <a:r>
              <a:rPr lang="en-US" i="1" baseline="-25000" smtClean="0"/>
              <a:t>n</a:t>
            </a:r>
            <a:r>
              <a:rPr lang="en-US" smtClean="0"/>
              <a:t>}, the set consisting of all the processes in the system.</a:t>
            </a:r>
          </a:p>
          <a:p>
            <a:pPr lvl="1" eaLnBrk="1" hangingPunct="1"/>
            <a:r>
              <a:rPr lang="en-US" i="1" smtClean="0"/>
              <a:t>R</a:t>
            </a:r>
            <a:r>
              <a:rPr lang="en-US" smtClean="0"/>
              <a:t> = {</a:t>
            </a:r>
            <a:r>
              <a:rPr lang="en-US" i="1" smtClean="0"/>
              <a:t>R</a:t>
            </a:r>
            <a:r>
              <a:rPr lang="en-US" baseline="-25000" smtClean="0"/>
              <a:t>1</a:t>
            </a:r>
            <a:r>
              <a:rPr lang="en-US" smtClean="0"/>
              <a:t>, </a:t>
            </a:r>
            <a:r>
              <a:rPr lang="en-US" i="1" smtClean="0"/>
              <a:t>R</a:t>
            </a:r>
            <a:r>
              <a:rPr lang="en-US" baseline="-25000" smtClean="0"/>
              <a:t>2</a:t>
            </a:r>
            <a:r>
              <a:rPr lang="en-US" smtClean="0"/>
              <a:t>, …, </a:t>
            </a:r>
            <a:r>
              <a:rPr lang="en-US" i="1" smtClean="0"/>
              <a:t>R</a:t>
            </a:r>
            <a:r>
              <a:rPr lang="en-US" i="1" baseline="-25000" smtClean="0"/>
              <a:t>m</a:t>
            </a:r>
            <a:r>
              <a:rPr lang="en-US" smtClean="0"/>
              <a:t>}, the set consisting of all resource types in the system.</a:t>
            </a:r>
          </a:p>
          <a:p>
            <a:pPr eaLnBrk="1" hangingPunct="1"/>
            <a:r>
              <a:rPr lang="en-US" smtClean="0"/>
              <a:t>request edge – directed edge </a:t>
            </a:r>
            <a:r>
              <a:rPr lang="en-US" i="1" smtClean="0"/>
              <a:t>P</a:t>
            </a:r>
            <a:r>
              <a:rPr lang="en-US" baseline="-25000" smtClean="0"/>
              <a:t>i </a:t>
            </a:r>
            <a:r>
              <a:rPr lang="en-US" smtClean="0">
                <a:sym typeface="Symbol" pitchFamily="18" charset="2"/>
              </a:rPr>
              <a:t> </a:t>
            </a:r>
            <a:r>
              <a:rPr lang="en-US" i="1" smtClean="0">
                <a:sym typeface="Symbol" pitchFamily="18" charset="2"/>
              </a:rPr>
              <a:t>R</a:t>
            </a:r>
            <a:r>
              <a:rPr lang="en-US" i="1" baseline="-25000" smtClean="0">
                <a:sym typeface="Symbol" pitchFamily="18" charset="2"/>
              </a:rPr>
              <a:t>j</a:t>
            </a:r>
            <a:endParaRPr lang="en-US" i="1" smtClean="0">
              <a:sym typeface="Symbol" pitchFamily="18" charset="2"/>
            </a:endParaRPr>
          </a:p>
          <a:p>
            <a:pPr eaLnBrk="1" hangingPunct="1"/>
            <a:r>
              <a:rPr lang="en-US" smtClean="0">
                <a:sym typeface="Symbol" pitchFamily="18" charset="2"/>
              </a:rPr>
              <a:t>assignment edge </a:t>
            </a:r>
            <a:r>
              <a:rPr lang="en-US" smtClean="0"/>
              <a:t>– directed edge </a:t>
            </a:r>
            <a:r>
              <a:rPr lang="en-US" i="1" smtClean="0"/>
              <a:t>R</a:t>
            </a:r>
            <a:r>
              <a:rPr lang="en-US" i="1" baseline="-25000" smtClean="0"/>
              <a:t>j</a:t>
            </a:r>
            <a:r>
              <a:rPr lang="en-US" i="1" smtClean="0"/>
              <a:t> </a:t>
            </a:r>
            <a:r>
              <a:rPr lang="en-US" smtClean="0">
                <a:sym typeface="Symbol" pitchFamily="18" charset="2"/>
              </a:rPr>
              <a:t> </a:t>
            </a:r>
            <a:r>
              <a:rPr lang="en-US" i="1" smtClean="0">
                <a:sym typeface="Symbol" pitchFamily="18" charset="2"/>
              </a:rPr>
              <a:t>P</a:t>
            </a:r>
            <a:r>
              <a:rPr lang="en-US" i="1" baseline="-25000" smtClean="0">
                <a:sym typeface="Symbol" pitchFamily="18" charset="2"/>
              </a:rPr>
              <a:t>i</a:t>
            </a:r>
            <a:endParaRPr lang="en-US" smtClean="0">
              <a:sym typeface="Symbol" pitchFamily="18" charset="2"/>
            </a:endParaRPr>
          </a:p>
        </p:txBody>
      </p:sp>
      <p:sp>
        <p:nvSpPr>
          <p:cNvPr id="6" name="Footer Placeholder 3"/>
          <p:cNvSpPr txBox="1">
            <a:spLocks/>
          </p:cNvSpPr>
          <p:nvPr/>
        </p:nvSpPr>
        <p:spPr>
          <a:xfrm>
            <a:off x="228600" y="6492875"/>
            <a:ext cx="87630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smtClean="0"/>
              <a:t>Ref: </a:t>
            </a:r>
            <a:r>
              <a:rPr lang="en-US" sz="1000" smtClean="0">
                <a:hlinkClick r:id="rId2"/>
              </a:rPr>
              <a:t>http://userhome.brooklyn.cuny.edu/irudowdky/OperatingSystems.htm</a:t>
            </a:r>
            <a:r>
              <a:rPr lang="en-US" sz="1000" smtClean="0"/>
              <a:t>  &amp; Silberschatz, Gagne, &amp; Galvin, </a:t>
            </a:r>
            <a:r>
              <a:rPr lang="en-US" sz="1000" i="1" smtClean="0"/>
              <a:t>Operating Systems Concepts</a:t>
            </a:r>
            <a:r>
              <a:rPr lang="en-US" sz="1000" smtClean="0"/>
              <a:t>, 7</a:t>
            </a:r>
            <a:r>
              <a:rPr lang="en-US" sz="1000" baseline="30000" smtClean="0"/>
              <a:t>th</a:t>
            </a:r>
            <a:r>
              <a:rPr lang="en-US" sz="1000" smtClean="0"/>
              <a:t> ed, Wiley (ch 1-3)</a:t>
            </a:r>
            <a:endParaRPr lang="en-US" sz="1000" dirty="0"/>
          </a:p>
        </p:txBody>
      </p:sp>
    </p:spTree>
    <p:extLst>
      <p:ext uri="{BB962C8B-B14F-4D97-AF65-F5344CB8AC3E}">
        <p14:creationId xmlns:p14="http://schemas.microsoft.com/office/powerpoint/2010/main" val="120265125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dirty="0" err="1" smtClean="0">
                <a:solidFill>
                  <a:schemeClr val="bg1"/>
                </a:solidFill>
                <a:latin typeface="Arial Narrow" pitchFamily="34" charset="0"/>
              </a:rPr>
              <a:t>Silberschatz</a:t>
            </a:r>
            <a:r>
              <a:rPr lang="en-US" sz="1200" dirty="0" smtClean="0">
                <a:solidFill>
                  <a:schemeClr val="bg1"/>
                </a:solidFill>
                <a:latin typeface="Arial Narrow" pitchFamily="34" charset="0"/>
              </a:rPr>
              <a:t> /  OS Concepts / 6e - Chapter 8 Deadlocks</a:t>
            </a:r>
          </a:p>
        </p:txBody>
      </p:sp>
      <p:sp>
        <p:nvSpPr>
          <p:cNvPr id="15363"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D644242D-519A-4EAE-BD9A-C0F3290EC1C8}" type="slidenum">
              <a:rPr lang="en-US" sz="1200" smtClean="0">
                <a:solidFill>
                  <a:srgbClr val="FFFFFF"/>
                </a:solidFill>
                <a:latin typeface="Arial Narrow" pitchFamily="34" charset="0"/>
              </a:rPr>
              <a:pPr eaLnBrk="1" hangingPunct="1"/>
              <a:t>67</a:t>
            </a:fld>
            <a:endParaRPr lang="en-US" sz="1200" smtClean="0">
              <a:solidFill>
                <a:srgbClr val="FFFFFF"/>
              </a:solidFill>
              <a:latin typeface="Arial Narrow" pitchFamily="34" charset="0"/>
            </a:endParaRPr>
          </a:p>
        </p:txBody>
      </p:sp>
      <p:sp>
        <p:nvSpPr>
          <p:cNvPr id="45058" name="Rectangle 2"/>
          <p:cNvSpPr>
            <a:spLocks noGrp="1" noChangeArrowheads="1"/>
          </p:cNvSpPr>
          <p:nvPr>
            <p:ph type="title"/>
          </p:nvPr>
        </p:nvSpPr>
        <p:spPr>
          <a:xfrm>
            <a:off x="152400" y="311150"/>
            <a:ext cx="8732838" cy="1143000"/>
          </a:xfrm>
        </p:spPr>
        <p:txBody>
          <a:bodyPr/>
          <a:lstStyle/>
          <a:p>
            <a:pPr eaLnBrk="1" hangingPunct="1">
              <a:defRPr/>
            </a:pPr>
            <a:r>
              <a:rPr lang="en-US" smtClean="0"/>
              <a:t>Resource-Allocation Graph (Cont.)</a:t>
            </a:r>
          </a:p>
        </p:txBody>
      </p:sp>
      <p:sp>
        <p:nvSpPr>
          <p:cNvPr id="15365" name="Rectangle 3"/>
          <p:cNvSpPr>
            <a:spLocks noGrp="1" noChangeArrowheads="1"/>
          </p:cNvSpPr>
          <p:nvPr>
            <p:ph type="body" idx="1"/>
          </p:nvPr>
        </p:nvSpPr>
        <p:spPr>
          <a:xfrm>
            <a:off x="331788" y="1447800"/>
            <a:ext cx="7764462" cy="4114800"/>
          </a:xfrm>
        </p:spPr>
        <p:txBody>
          <a:bodyPr/>
          <a:lstStyle/>
          <a:p>
            <a:pPr eaLnBrk="1" hangingPunct="1"/>
            <a:r>
              <a:rPr lang="en-US" smtClean="0"/>
              <a:t>Process</a:t>
            </a:r>
          </a:p>
          <a:p>
            <a:pPr eaLnBrk="1" hangingPunct="1"/>
            <a:endParaRPr lang="en-US" smtClean="0"/>
          </a:p>
          <a:p>
            <a:pPr eaLnBrk="1" hangingPunct="1"/>
            <a:r>
              <a:rPr lang="en-US" smtClean="0"/>
              <a:t>Resource Type with 4 instances</a:t>
            </a:r>
          </a:p>
          <a:p>
            <a:pPr eaLnBrk="1" hangingPunct="1">
              <a:buFontTx/>
              <a:buNone/>
            </a:pPr>
            <a:endParaRPr lang="en-US" smtClean="0"/>
          </a:p>
          <a:p>
            <a:pPr eaLnBrk="1" hangingPunct="1"/>
            <a:r>
              <a:rPr lang="en-US" i="1" smtClean="0"/>
              <a:t>P</a:t>
            </a:r>
            <a:r>
              <a:rPr lang="en-US" i="1" baseline="-25000" smtClean="0"/>
              <a:t>i</a:t>
            </a:r>
            <a:r>
              <a:rPr lang="en-US" i="1" smtClean="0"/>
              <a:t> </a:t>
            </a:r>
            <a:r>
              <a:rPr lang="en-US" smtClean="0"/>
              <a:t>requests instance of </a:t>
            </a:r>
            <a:r>
              <a:rPr lang="en-US" i="1" smtClean="0"/>
              <a:t>R</a:t>
            </a:r>
            <a:r>
              <a:rPr lang="en-US" i="1" baseline="-25000" smtClean="0"/>
              <a:t>j</a:t>
            </a:r>
          </a:p>
          <a:p>
            <a:pPr eaLnBrk="1" hangingPunct="1"/>
            <a:endParaRPr lang="en-US" i="1" baseline="-25000" smtClean="0"/>
          </a:p>
          <a:p>
            <a:pPr eaLnBrk="1" hangingPunct="1"/>
            <a:r>
              <a:rPr lang="en-US" i="1" smtClean="0"/>
              <a:t>P</a:t>
            </a:r>
            <a:r>
              <a:rPr lang="en-US" i="1" baseline="-25000" smtClean="0"/>
              <a:t>i</a:t>
            </a:r>
            <a:r>
              <a:rPr lang="en-US" smtClean="0"/>
              <a:t> is holding an instance of </a:t>
            </a:r>
            <a:r>
              <a:rPr lang="en-US" i="1" smtClean="0"/>
              <a:t>R</a:t>
            </a:r>
            <a:r>
              <a:rPr lang="en-US" i="1" baseline="-25000" smtClean="0"/>
              <a:t>j</a:t>
            </a:r>
            <a:endParaRPr lang="en-US" i="1" smtClean="0"/>
          </a:p>
        </p:txBody>
      </p:sp>
      <p:sp>
        <p:nvSpPr>
          <p:cNvPr id="15366" name="Oval 4"/>
          <p:cNvSpPr>
            <a:spLocks noChangeArrowheads="1"/>
          </p:cNvSpPr>
          <p:nvPr/>
        </p:nvSpPr>
        <p:spPr bwMode="auto">
          <a:xfrm>
            <a:off x="3182938" y="1501775"/>
            <a:ext cx="495300" cy="495300"/>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7" name="Oval 5"/>
          <p:cNvSpPr>
            <a:spLocks noChangeArrowheads="1"/>
          </p:cNvSpPr>
          <p:nvPr/>
        </p:nvSpPr>
        <p:spPr bwMode="auto">
          <a:xfrm>
            <a:off x="6491288" y="4413250"/>
            <a:ext cx="495300" cy="495300"/>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1800" i="1">
                <a:solidFill>
                  <a:srgbClr val="000000"/>
                </a:solidFill>
                <a:latin typeface="Helvetica" pitchFamily="34" charset="0"/>
              </a:rPr>
              <a:t>P</a:t>
            </a:r>
            <a:r>
              <a:rPr lang="en-US" sz="1800" i="1" baseline="-25000">
                <a:solidFill>
                  <a:srgbClr val="000000"/>
                </a:solidFill>
                <a:latin typeface="Helvetica" pitchFamily="34" charset="0"/>
              </a:rPr>
              <a:t>i</a:t>
            </a:r>
            <a:endParaRPr lang="en-US" sz="1800">
              <a:solidFill>
                <a:srgbClr val="000000"/>
              </a:solidFill>
              <a:latin typeface="Helvetica" pitchFamily="34" charset="0"/>
            </a:endParaRPr>
          </a:p>
        </p:txBody>
      </p:sp>
      <p:sp>
        <p:nvSpPr>
          <p:cNvPr id="15368" name="Oval 6"/>
          <p:cNvSpPr>
            <a:spLocks noChangeArrowheads="1"/>
          </p:cNvSpPr>
          <p:nvPr/>
        </p:nvSpPr>
        <p:spPr bwMode="auto">
          <a:xfrm>
            <a:off x="5856288" y="3457575"/>
            <a:ext cx="495300" cy="495300"/>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1800" i="1">
                <a:solidFill>
                  <a:srgbClr val="000000"/>
                </a:solidFill>
                <a:latin typeface="Helvetica" pitchFamily="34" charset="0"/>
              </a:rPr>
              <a:t>P</a:t>
            </a:r>
            <a:r>
              <a:rPr lang="en-US" sz="1800" i="1" baseline="-25000">
                <a:solidFill>
                  <a:srgbClr val="000000"/>
                </a:solidFill>
                <a:latin typeface="Helvetica" pitchFamily="34" charset="0"/>
              </a:rPr>
              <a:t>i</a:t>
            </a:r>
            <a:endParaRPr lang="en-US" sz="1800" i="1">
              <a:solidFill>
                <a:srgbClr val="000000"/>
              </a:solidFill>
              <a:latin typeface="Helvetica" pitchFamily="34" charset="0"/>
            </a:endParaRPr>
          </a:p>
        </p:txBody>
      </p:sp>
      <p:grpSp>
        <p:nvGrpSpPr>
          <p:cNvPr id="15369" name="Group 13"/>
          <p:cNvGrpSpPr>
            <a:grpSpLocks/>
          </p:cNvGrpSpPr>
          <p:nvPr/>
        </p:nvGrpSpPr>
        <p:grpSpPr bwMode="auto">
          <a:xfrm>
            <a:off x="6688138" y="3521075"/>
            <a:ext cx="438150" cy="419100"/>
            <a:chOff x="2666" y="1966"/>
            <a:chExt cx="276" cy="264"/>
          </a:xfrm>
        </p:grpSpPr>
        <p:sp>
          <p:nvSpPr>
            <p:cNvPr id="15386" name="Rectangle 14"/>
            <p:cNvSpPr>
              <a:spLocks noChangeArrowheads="1"/>
            </p:cNvSpPr>
            <p:nvPr/>
          </p:nvSpPr>
          <p:spPr bwMode="auto">
            <a:xfrm>
              <a:off x="2666" y="1966"/>
              <a:ext cx="276" cy="264"/>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7" name="Rectangle 15"/>
            <p:cNvSpPr>
              <a:spLocks noChangeArrowheads="1"/>
            </p:cNvSpPr>
            <p:nvPr/>
          </p:nvSpPr>
          <p:spPr bwMode="auto">
            <a:xfrm>
              <a:off x="2736" y="2026"/>
              <a:ext cx="47" cy="47"/>
            </a:xfrm>
            <a:prstGeom prst="rect">
              <a:avLst/>
            </a:prstGeom>
            <a:solidFill>
              <a:srgbClr val="FF00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8" name="Rectangle 16"/>
            <p:cNvSpPr>
              <a:spLocks noChangeArrowheads="1"/>
            </p:cNvSpPr>
            <p:nvPr/>
          </p:nvSpPr>
          <p:spPr bwMode="auto">
            <a:xfrm>
              <a:off x="2832" y="2026"/>
              <a:ext cx="47" cy="47"/>
            </a:xfrm>
            <a:prstGeom prst="rect">
              <a:avLst/>
            </a:prstGeom>
            <a:solidFill>
              <a:srgbClr val="FF00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9" name="Rectangle 17"/>
            <p:cNvSpPr>
              <a:spLocks noChangeArrowheads="1"/>
            </p:cNvSpPr>
            <p:nvPr/>
          </p:nvSpPr>
          <p:spPr bwMode="auto">
            <a:xfrm>
              <a:off x="2736" y="2108"/>
              <a:ext cx="47" cy="47"/>
            </a:xfrm>
            <a:prstGeom prst="rect">
              <a:avLst/>
            </a:prstGeom>
            <a:solidFill>
              <a:srgbClr val="FF00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90" name="Rectangle 18"/>
            <p:cNvSpPr>
              <a:spLocks noChangeArrowheads="1"/>
            </p:cNvSpPr>
            <p:nvPr/>
          </p:nvSpPr>
          <p:spPr bwMode="auto">
            <a:xfrm>
              <a:off x="2832" y="2108"/>
              <a:ext cx="47" cy="47"/>
            </a:xfrm>
            <a:prstGeom prst="rect">
              <a:avLst/>
            </a:prstGeom>
            <a:solidFill>
              <a:srgbClr val="FF00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5370" name="Line 19"/>
          <p:cNvSpPr>
            <a:spLocks noChangeShapeType="1"/>
          </p:cNvSpPr>
          <p:nvPr/>
        </p:nvSpPr>
        <p:spPr bwMode="auto">
          <a:xfrm>
            <a:off x="6361113" y="3724275"/>
            <a:ext cx="30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1" name="Text Box 20"/>
          <p:cNvSpPr txBox="1">
            <a:spLocks noChangeArrowheads="1"/>
          </p:cNvSpPr>
          <p:nvPr/>
        </p:nvSpPr>
        <p:spPr bwMode="auto">
          <a:xfrm>
            <a:off x="6784975" y="3917950"/>
            <a:ext cx="433388"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400" b="1" i="1">
                <a:solidFill>
                  <a:srgbClr val="FFFFFF"/>
                </a:solidFill>
                <a:latin typeface="Helvetica" pitchFamily="34" charset="0"/>
              </a:rPr>
              <a:t>R</a:t>
            </a:r>
            <a:r>
              <a:rPr lang="en-US" sz="1400" b="1" i="1" baseline="-25000">
                <a:solidFill>
                  <a:srgbClr val="FFFFFF"/>
                </a:solidFill>
                <a:latin typeface="Helvetica" pitchFamily="34" charset="0"/>
              </a:rPr>
              <a:t>j</a:t>
            </a:r>
            <a:endParaRPr lang="en-US" sz="1400" b="1" i="1">
              <a:solidFill>
                <a:srgbClr val="FFFFFF"/>
              </a:solidFill>
              <a:latin typeface="Helvetica" pitchFamily="34" charset="0"/>
            </a:endParaRPr>
          </a:p>
        </p:txBody>
      </p:sp>
      <p:grpSp>
        <p:nvGrpSpPr>
          <p:cNvPr id="15372" name="Group 21"/>
          <p:cNvGrpSpPr>
            <a:grpSpLocks/>
          </p:cNvGrpSpPr>
          <p:nvPr/>
        </p:nvGrpSpPr>
        <p:grpSpPr bwMode="auto">
          <a:xfrm>
            <a:off x="7285038" y="4476750"/>
            <a:ext cx="438150" cy="419100"/>
            <a:chOff x="2666" y="1966"/>
            <a:chExt cx="276" cy="264"/>
          </a:xfrm>
        </p:grpSpPr>
        <p:sp>
          <p:nvSpPr>
            <p:cNvPr id="15381" name="Rectangle 22"/>
            <p:cNvSpPr>
              <a:spLocks noChangeArrowheads="1"/>
            </p:cNvSpPr>
            <p:nvPr/>
          </p:nvSpPr>
          <p:spPr bwMode="auto">
            <a:xfrm>
              <a:off x="2666" y="1966"/>
              <a:ext cx="276" cy="264"/>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2" name="Rectangle 23"/>
            <p:cNvSpPr>
              <a:spLocks noChangeArrowheads="1"/>
            </p:cNvSpPr>
            <p:nvPr/>
          </p:nvSpPr>
          <p:spPr bwMode="auto">
            <a:xfrm>
              <a:off x="2736" y="2026"/>
              <a:ext cx="47" cy="47"/>
            </a:xfrm>
            <a:prstGeom prst="rect">
              <a:avLst/>
            </a:prstGeom>
            <a:solidFill>
              <a:srgbClr val="FF00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3" name="Rectangle 24"/>
            <p:cNvSpPr>
              <a:spLocks noChangeArrowheads="1"/>
            </p:cNvSpPr>
            <p:nvPr/>
          </p:nvSpPr>
          <p:spPr bwMode="auto">
            <a:xfrm>
              <a:off x="2832" y="2026"/>
              <a:ext cx="47" cy="47"/>
            </a:xfrm>
            <a:prstGeom prst="rect">
              <a:avLst/>
            </a:prstGeom>
            <a:solidFill>
              <a:srgbClr val="FF00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4" name="Rectangle 25"/>
            <p:cNvSpPr>
              <a:spLocks noChangeArrowheads="1"/>
            </p:cNvSpPr>
            <p:nvPr/>
          </p:nvSpPr>
          <p:spPr bwMode="auto">
            <a:xfrm>
              <a:off x="2736" y="2108"/>
              <a:ext cx="47" cy="47"/>
            </a:xfrm>
            <a:prstGeom prst="rect">
              <a:avLst/>
            </a:prstGeom>
            <a:solidFill>
              <a:srgbClr val="FF00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5" name="Rectangle 26"/>
            <p:cNvSpPr>
              <a:spLocks noChangeArrowheads="1"/>
            </p:cNvSpPr>
            <p:nvPr/>
          </p:nvSpPr>
          <p:spPr bwMode="auto">
            <a:xfrm>
              <a:off x="2832" y="2108"/>
              <a:ext cx="47" cy="47"/>
            </a:xfrm>
            <a:prstGeom prst="rect">
              <a:avLst/>
            </a:prstGeom>
            <a:solidFill>
              <a:srgbClr val="FF00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5373" name="Line 27"/>
          <p:cNvSpPr>
            <a:spLocks noChangeShapeType="1"/>
          </p:cNvSpPr>
          <p:nvPr/>
        </p:nvSpPr>
        <p:spPr bwMode="auto">
          <a:xfrm flipH="1">
            <a:off x="6958013" y="4622800"/>
            <a:ext cx="476250" cy="104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4" name="Text Box 28"/>
          <p:cNvSpPr txBox="1">
            <a:spLocks noChangeArrowheads="1"/>
          </p:cNvSpPr>
          <p:nvPr/>
        </p:nvSpPr>
        <p:spPr bwMode="auto">
          <a:xfrm>
            <a:off x="7332663" y="4929188"/>
            <a:ext cx="420687"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400" b="1" i="1">
                <a:solidFill>
                  <a:srgbClr val="FFFFFF"/>
                </a:solidFill>
                <a:latin typeface="Helvetica" pitchFamily="34" charset="0"/>
              </a:rPr>
              <a:t>R</a:t>
            </a:r>
            <a:r>
              <a:rPr lang="en-US" sz="1400" b="1" i="1" baseline="-25000">
                <a:solidFill>
                  <a:srgbClr val="FFFFFF"/>
                </a:solidFill>
                <a:latin typeface="Helvetica" pitchFamily="34" charset="0"/>
              </a:rPr>
              <a:t>j</a:t>
            </a:r>
            <a:endParaRPr lang="en-US" sz="1400" b="1" i="1">
              <a:solidFill>
                <a:srgbClr val="FFFFFF"/>
              </a:solidFill>
              <a:latin typeface="Helvetica" pitchFamily="34" charset="0"/>
            </a:endParaRPr>
          </a:p>
        </p:txBody>
      </p:sp>
      <p:grpSp>
        <p:nvGrpSpPr>
          <p:cNvPr id="15375" name="Group 29"/>
          <p:cNvGrpSpPr>
            <a:grpSpLocks/>
          </p:cNvGrpSpPr>
          <p:nvPr/>
        </p:nvGrpSpPr>
        <p:grpSpPr bwMode="auto">
          <a:xfrm>
            <a:off x="6667500" y="2498725"/>
            <a:ext cx="438150" cy="419100"/>
            <a:chOff x="2666" y="1966"/>
            <a:chExt cx="276" cy="264"/>
          </a:xfrm>
        </p:grpSpPr>
        <p:sp>
          <p:nvSpPr>
            <p:cNvPr id="15376" name="Rectangle 30"/>
            <p:cNvSpPr>
              <a:spLocks noChangeArrowheads="1"/>
            </p:cNvSpPr>
            <p:nvPr/>
          </p:nvSpPr>
          <p:spPr bwMode="auto">
            <a:xfrm>
              <a:off x="2666" y="1966"/>
              <a:ext cx="276" cy="264"/>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7" name="Rectangle 31"/>
            <p:cNvSpPr>
              <a:spLocks noChangeArrowheads="1"/>
            </p:cNvSpPr>
            <p:nvPr/>
          </p:nvSpPr>
          <p:spPr bwMode="auto">
            <a:xfrm>
              <a:off x="2736" y="2026"/>
              <a:ext cx="47" cy="47"/>
            </a:xfrm>
            <a:prstGeom prst="rect">
              <a:avLst/>
            </a:prstGeom>
            <a:solidFill>
              <a:srgbClr val="FF00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8" name="Rectangle 32"/>
            <p:cNvSpPr>
              <a:spLocks noChangeArrowheads="1"/>
            </p:cNvSpPr>
            <p:nvPr/>
          </p:nvSpPr>
          <p:spPr bwMode="auto">
            <a:xfrm>
              <a:off x="2832" y="2026"/>
              <a:ext cx="47" cy="47"/>
            </a:xfrm>
            <a:prstGeom prst="rect">
              <a:avLst/>
            </a:prstGeom>
            <a:solidFill>
              <a:srgbClr val="FF00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9" name="Rectangle 33"/>
            <p:cNvSpPr>
              <a:spLocks noChangeArrowheads="1"/>
            </p:cNvSpPr>
            <p:nvPr/>
          </p:nvSpPr>
          <p:spPr bwMode="auto">
            <a:xfrm>
              <a:off x="2736" y="2108"/>
              <a:ext cx="47" cy="47"/>
            </a:xfrm>
            <a:prstGeom prst="rect">
              <a:avLst/>
            </a:prstGeom>
            <a:solidFill>
              <a:srgbClr val="FF00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0" name="Rectangle 34"/>
            <p:cNvSpPr>
              <a:spLocks noChangeArrowheads="1"/>
            </p:cNvSpPr>
            <p:nvPr/>
          </p:nvSpPr>
          <p:spPr bwMode="auto">
            <a:xfrm>
              <a:off x="2832" y="2108"/>
              <a:ext cx="47" cy="47"/>
            </a:xfrm>
            <a:prstGeom prst="rect">
              <a:avLst/>
            </a:prstGeom>
            <a:solidFill>
              <a:srgbClr val="FF00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1" name="Footer Placeholder 3"/>
          <p:cNvSpPr txBox="1">
            <a:spLocks/>
          </p:cNvSpPr>
          <p:nvPr/>
        </p:nvSpPr>
        <p:spPr>
          <a:xfrm>
            <a:off x="228600" y="6492875"/>
            <a:ext cx="87630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smtClean="0"/>
              <a:t>Ref: </a:t>
            </a:r>
            <a:r>
              <a:rPr lang="en-US" sz="1000" smtClean="0">
                <a:hlinkClick r:id="rId2"/>
              </a:rPr>
              <a:t>http://userhome.brooklyn.cuny.edu/irudowdky/OperatingSystems.htm</a:t>
            </a:r>
            <a:r>
              <a:rPr lang="en-US" sz="1000" smtClean="0"/>
              <a:t>  &amp; Silberschatz, Gagne, &amp; Galvin, </a:t>
            </a:r>
            <a:r>
              <a:rPr lang="en-US" sz="1000" i="1" smtClean="0"/>
              <a:t>Operating Systems Concepts</a:t>
            </a:r>
            <a:r>
              <a:rPr lang="en-US" sz="1000" smtClean="0"/>
              <a:t>, 7</a:t>
            </a:r>
            <a:r>
              <a:rPr lang="en-US" sz="1000" baseline="30000" smtClean="0"/>
              <a:t>th</a:t>
            </a:r>
            <a:r>
              <a:rPr lang="en-US" sz="1000" smtClean="0"/>
              <a:t> ed, Wiley (ch 1-3)</a:t>
            </a:r>
            <a:endParaRPr lang="en-US" sz="1000" dirty="0"/>
          </a:p>
        </p:txBody>
      </p:sp>
    </p:spTree>
    <p:extLst>
      <p:ext uri="{BB962C8B-B14F-4D97-AF65-F5344CB8AC3E}">
        <p14:creationId xmlns:p14="http://schemas.microsoft.com/office/powerpoint/2010/main" val="135094007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dirty="0" err="1" smtClean="0">
                <a:solidFill>
                  <a:schemeClr val="bg1"/>
                </a:solidFill>
                <a:latin typeface="Arial Narrow" pitchFamily="34" charset="0"/>
              </a:rPr>
              <a:t>Silberschatz</a:t>
            </a:r>
            <a:r>
              <a:rPr lang="en-US" sz="1200" dirty="0" smtClean="0">
                <a:solidFill>
                  <a:schemeClr val="bg1"/>
                </a:solidFill>
                <a:latin typeface="Arial Narrow" pitchFamily="34" charset="0"/>
              </a:rPr>
              <a:t> /  OS Concepts / 6e - Chapter 8 Deadlocks</a:t>
            </a:r>
          </a:p>
        </p:txBody>
      </p:sp>
      <p:sp>
        <p:nvSpPr>
          <p:cNvPr id="16387"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36A4D8F2-924C-4E76-8861-8924A7262F4D}" type="slidenum">
              <a:rPr lang="en-US" sz="1200" smtClean="0">
                <a:solidFill>
                  <a:srgbClr val="FFFFFF"/>
                </a:solidFill>
                <a:latin typeface="Arial Narrow" pitchFamily="34" charset="0"/>
              </a:rPr>
              <a:pPr eaLnBrk="1" hangingPunct="1"/>
              <a:t>68</a:t>
            </a:fld>
            <a:endParaRPr lang="en-US" sz="1200" smtClean="0">
              <a:solidFill>
                <a:srgbClr val="FFFFFF"/>
              </a:solidFill>
              <a:latin typeface="Arial Narrow" pitchFamily="34" charset="0"/>
            </a:endParaRPr>
          </a:p>
        </p:txBody>
      </p:sp>
      <p:sp>
        <p:nvSpPr>
          <p:cNvPr id="46082" name="Rectangle 1026"/>
          <p:cNvSpPr>
            <a:spLocks noGrp="1" noChangeArrowheads="1"/>
          </p:cNvSpPr>
          <p:nvPr>
            <p:ph type="title"/>
          </p:nvPr>
        </p:nvSpPr>
        <p:spPr>
          <a:xfrm>
            <a:off x="268288" y="358775"/>
            <a:ext cx="8637587" cy="674688"/>
          </a:xfrm>
        </p:spPr>
        <p:txBody>
          <a:bodyPr/>
          <a:lstStyle/>
          <a:p>
            <a:pPr eaLnBrk="1" hangingPunct="1">
              <a:defRPr/>
            </a:pPr>
            <a:r>
              <a:rPr lang="en-US" sz="3600" smtClean="0"/>
              <a:t>Example of a Resource Allocation Graph</a:t>
            </a:r>
          </a:p>
        </p:txBody>
      </p:sp>
      <p:pic>
        <p:nvPicPr>
          <p:cNvPr id="16389" name="Picture 1030"/>
          <p:cNvPicPr>
            <a:picLocks noChangeAspect="1" noChangeArrowheads="1"/>
          </p:cNvPicPr>
          <p:nvPr/>
        </p:nvPicPr>
        <p:blipFill>
          <a:blip r:embed="rId2">
            <a:extLst>
              <a:ext uri="{28A0092B-C50C-407E-A947-70E740481C1C}">
                <a14:useLocalDpi xmlns:a14="http://schemas.microsoft.com/office/drawing/2010/main" val="0"/>
              </a:ext>
            </a:extLst>
          </a:blip>
          <a:srcRect l="23024" t="871" r="23206" b="1060"/>
          <a:stretch>
            <a:fillRect/>
          </a:stretch>
        </p:blipFill>
        <p:spPr bwMode="auto">
          <a:xfrm>
            <a:off x="954088" y="1279525"/>
            <a:ext cx="3333750" cy="48641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390" name="Rectangle 7"/>
          <p:cNvSpPr>
            <a:spLocks noGrp="1" noChangeArrowheads="1"/>
          </p:cNvSpPr>
          <p:nvPr>
            <p:ph type="body" idx="1"/>
          </p:nvPr>
        </p:nvSpPr>
        <p:spPr>
          <a:xfrm>
            <a:off x="4457700" y="1093788"/>
            <a:ext cx="4357688" cy="5180012"/>
          </a:xfrm>
          <a:noFill/>
        </p:spPr>
        <p:txBody>
          <a:bodyPr/>
          <a:lstStyle/>
          <a:p>
            <a:pPr eaLnBrk="1" hangingPunct="1"/>
            <a:r>
              <a:rPr lang="en-US" i="1" smtClean="0">
                <a:sym typeface="Symbol" pitchFamily="18" charset="2"/>
              </a:rPr>
              <a:t>Set P  contains …</a:t>
            </a:r>
          </a:p>
          <a:p>
            <a:pPr eaLnBrk="1" hangingPunct="1"/>
            <a:r>
              <a:rPr lang="en-US" i="1" smtClean="0">
                <a:sym typeface="Symbol" pitchFamily="18" charset="2"/>
              </a:rPr>
              <a:t>Set R contains …</a:t>
            </a:r>
          </a:p>
          <a:p>
            <a:pPr eaLnBrk="1" hangingPunct="1"/>
            <a:r>
              <a:rPr lang="en-US" i="1" smtClean="0">
                <a:sym typeface="Symbol" pitchFamily="18" charset="2"/>
              </a:rPr>
              <a:t>Set E contains …</a:t>
            </a:r>
          </a:p>
          <a:p>
            <a:pPr eaLnBrk="1" hangingPunct="1"/>
            <a:r>
              <a:rPr lang="en-US" i="1" smtClean="0">
                <a:sym typeface="Symbol" pitchFamily="18" charset="2"/>
              </a:rPr>
              <a:t>How many of instances of each resource are there?</a:t>
            </a:r>
          </a:p>
          <a:p>
            <a:pPr eaLnBrk="1" hangingPunct="1"/>
            <a:r>
              <a:rPr lang="en-US" i="1" smtClean="0">
                <a:sym typeface="Symbol" pitchFamily="18" charset="2"/>
              </a:rPr>
              <a:t>What is each process holding and requesting?</a:t>
            </a:r>
          </a:p>
        </p:txBody>
      </p:sp>
      <p:sp>
        <p:nvSpPr>
          <p:cNvPr id="7" name="Footer Placeholder 3"/>
          <p:cNvSpPr txBox="1">
            <a:spLocks/>
          </p:cNvSpPr>
          <p:nvPr/>
        </p:nvSpPr>
        <p:spPr>
          <a:xfrm>
            <a:off x="228600" y="6492875"/>
            <a:ext cx="87630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smtClean="0"/>
              <a:t>Ref: </a:t>
            </a:r>
            <a:r>
              <a:rPr lang="en-US" sz="1000" smtClean="0">
                <a:hlinkClick r:id="rId3"/>
              </a:rPr>
              <a:t>http://userhome.brooklyn.cuny.edu/irudowdky/OperatingSystems.htm</a:t>
            </a:r>
            <a:r>
              <a:rPr lang="en-US" sz="1000" smtClean="0"/>
              <a:t>  &amp; Silberschatz, Gagne, &amp; Galvin, </a:t>
            </a:r>
            <a:r>
              <a:rPr lang="en-US" sz="1000" i="1" smtClean="0"/>
              <a:t>Operating Systems Concepts</a:t>
            </a:r>
            <a:r>
              <a:rPr lang="en-US" sz="1000" smtClean="0"/>
              <a:t>, 7</a:t>
            </a:r>
            <a:r>
              <a:rPr lang="en-US" sz="1000" baseline="30000" smtClean="0"/>
              <a:t>th</a:t>
            </a:r>
            <a:r>
              <a:rPr lang="en-US" sz="1000" smtClean="0"/>
              <a:t> ed, Wiley (ch 1-3)</a:t>
            </a:r>
            <a:endParaRPr lang="en-US" sz="1000" dirty="0"/>
          </a:p>
        </p:txBody>
      </p:sp>
    </p:spTree>
    <p:extLst>
      <p:ext uri="{BB962C8B-B14F-4D97-AF65-F5344CB8AC3E}">
        <p14:creationId xmlns:p14="http://schemas.microsoft.com/office/powerpoint/2010/main" val="303083808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dirty="0" err="1" smtClean="0">
                <a:solidFill>
                  <a:schemeClr val="bg1"/>
                </a:solidFill>
                <a:latin typeface="Arial Narrow" pitchFamily="34" charset="0"/>
              </a:rPr>
              <a:t>Silberschatz</a:t>
            </a:r>
            <a:r>
              <a:rPr lang="en-US" sz="1200" dirty="0" smtClean="0">
                <a:solidFill>
                  <a:schemeClr val="bg1"/>
                </a:solidFill>
                <a:latin typeface="Arial Narrow" pitchFamily="34" charset="0"/>
              </a:rPr>
              <a:t> /  OS Concepts / 6e - Chapter 8 Deadlocks</a:t>
            </a:r>
          </a:p>
        </p:txBody>
      </p:sp>
      <p:sp>
        <p:nvSpPr>
          <p:cNvPr id="17411"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0EA5F854-8D92-4FAB-8E73-988304AC87BD}" type="slidenum">
              <a:rPr lang="en-US" sz="1200" smtClean="0">
                <a:solidFill>
                  <a:srgbClr val="FFFFFF"/>
                </a:solidFill>
                <a:latin typeface="Arial Narrow" pitchFamily="34" charset="0"/>
              </a:rPr>
              <a:pPr eaLnBrk="1" hangingPunct="1"/>
              <a:t>69</a:t>
            </a:fld>
            <a:endParaRPr lang="en-US" sz="1200" smtClean="0">
              <a:solidFill>
                <a:srgbClr val="FFFFFF"/>
              </a:solidFill>
              <a:latin typeface="Arial Narrow" pitchFamily="34" charset="0"/>
            </a:endParaRPr>
          </a:p>
        </p:txBody>
      </p:sp>
      <p:sp>
        <p:nvSpPr>
          <p:cNvPr id="30722" name="Rectangle 2"/>
          <p:cNvSpPr>
            <a:spLocks noGrp="1" noChangeArrowheads="1"/>
          </p:cNvSpPr>
          <p:nvPr>
            <p:ph type="title"/>
          </p:nvPr>
        </p:nvSpPr>
        <p:spPr>
          <a:xfrm>
            <a:off x="180975" y="358775"/>
            <a:ext cx="8963025" cy="738188"/>
          </a:xfrm>
        </p:spPr>
        <p:txBody>
          <a:bodyPr/>
          <a:lstStyle/>
          <a:p>
            <a:pPr eaLnBrk="1" hangingPunct="1">
              <a:defRPr/>
            </a:pPr>
            <a:r>
              <a:rPr lang="en-US" sz="3200" smtClean="0"/>
              <a:t>Resource Allocation Graph With A Deadlock</a:t>
            </a:r>
          </a:p>
        </p:txBody>
      </p:sp>
      <p:pic>
        <p:nvPicPr>
          <p:cNvPr id="17413" name="Picture 5"/>
          <p:cNvPicPr>
            <a:picLocks noChangeAspect="1" noChangeArrowheads="1"/>
          </p:cNvPicPr>
          <p:nvPr/>
        </p:nvPicPr>
        <p:blipFill>
          <a:blip r:embed="rId2">
            <a:extLst>
              <a:ext uri="{28A0092B-C50C-407E-A947-70E740481C1C}">
                <a14:useLocalDpi xmlns:a14="http://schemas.microsoft.com/office/drawing/2010/main" val="0"/>
              </a:ext>
            </a:extLst>
          </a:blip>
          <a:srcRect l="23473" t="919" r="23195" b="1358"/>
          <a:stretch>
            <a:fillRect/>
          </a:stretch>
        </p:blipFill>
        <p:spPr bwMode="auto">
          <a:xfrm>
            <a:off x="409575" y="1065213"/>
            <a:ext cx="3354388" cy="4916487"/>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26" name="Text Box 6"/>
          <p:cNvSpPr txBox="1">
            <a:spLocks noChangeArrowheads="1"/>
          </p:cNvSpPr>
          <p:nvPr/>
        </p:nvSpPr>
        <p:spPr bwMode="auto">
          <a:xfrm>
            <a:off x="4173538" y="1230313"/>
            <a:ext cx="471805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solidFill>
                  <a:srgbClr val="FF66FF"/>
                </a:solidFill>
                <a:latin typeface="Comic Sans MS" pitchFamily="66" charset="0"/>
              </a:rPr>
              <a:t>What are the cycles?</a:t>
            </a:r>
          </a:p>
          <a:p>
            <a:pPr eaLnBrk="1" hangingPunct="1">
              <a:spcBef>
                <a:spcPct val="50000"/>
              </a:spcBef>
            </a:pPr>
            <a:r>
              <a:rPr lang="en-US">
                <a:solidFill>
                  <a:srgbClr val="FF66FF"/>
                </a:solidFill>
                <a:latin typeface="Comic Sans MS" pitchFamily="66" charset="0"/>
              </a:rPr>
              <a:t>P1-&gt;R1-&gt;P2-&gt;R3-&gt;P3-&gt;R2-&gt; P1</a:t>
            </a:r>
          </a:p>
          <a:p>
            <a:pPr eaLnBrk="1" hangingPunct="1">
              <a:spcBef>
                <a:spcPct val="50000"/>
              </a:spcBef>
            </a:pPr>
            <a:endParaRPr lang="en-US">
              <a:solidFill>
                <a:srgbClr val="FF66FF"/>
              </a:solidFill>
              <a:latin typeface="Comic Sans MS" pitchFamily="66" charset="0"/>
            </a:endParaRPr>
          </a:p>
          <a:p>
            <a:pPr eaLnBrk="1" hangingPunct="1">
              <a:spcBef>
                <a:spcPct val="50000"/>
              </a:spcBef>
            </a:pPr>
            <a:r>
              <a:rPr lang="en-US">
                <a:solidFill>
                  <a:srgbClr val="FF66FF"/>
                </a:solidFill>
                <a:latin typeface="Comic Sans MS" pitchFamily="66" charset="0"/>
              </a:rPr>
              <a:t>P2-&gt;R3-&gt;P3-&gt;R2-&gt;P2</a:t>
            </a:r>
          </a:p>
          <a:p>
            <a:pPr eaLnBrk="1" hangingPunct="1">
              <a:spcBef>
                <a:spcPct val="50000"/>
              </a:spcBef>
            </a:pPr>
            <a:endParaRPr lang="en-US">
              <a:solidFill>
                <a:srgbClr val="FF66FF"/>
              </a:solidFill>
              <a:latin typeface="Comic Sans MS" pitchFamily="66" charset="0"/>
            </a:endParaRPr>
          </a:p>
          <a:p>
            <a:pPr eaLnBrk="1" hangingPunct="1">
              <a:spcBef>
                <a:spcPct val="50000"/>
              </a:spcBef>
            </a:pPr>
            <a:r>
              <a:rPr lang="en-US">
                <a:solidFill>
                  <a:srgbClr val="FF66FF"/>
                </a:solidFill>
                <a:latin typeface="Comic Sans MS" pitchFamily="66" charset="0"/>
              </a:rPr>
              <a:t>Process P1,P2 and P3 are deadlocked</a:t>
            </a:r>
          </a:p>
          <a:p>
            <a:pPr eaLnBrk="1" hangingPunct="1">
              <a:spcBef>
                <a:spcPct val="50000"/>
              </a:spcBef>
            </a:pPr>
            <a:endParaRPr lang="en-US">
              <a:solidFill>
                <a:srgbClr val="FF66FF"/>
              </a:solidFill>
              <a:latin typeface="Comic Sans MS" pitchFamily="66" charset="0"/>
            </a:endParaRPr>
          </a:p>
        </p:txBody>
      </p:sp>
      <p:sp>
        <p:nvSpPr>
          <p:cNvPr id="7" name="Footer Placeholder 3"/>
          <p:cNvSpPr txBox="1">
            <a:spLocks/>
          </p:cNvSpPr>
          <p:nvPr/>
        </p:nvSpPr>
        <p:spPr>
          <a:xfrm>
            <a:off x="228600" y="6492875"/>
            <a:ext cx="87630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smtClean="0"/>
              <a:t>Ref: </a:t>
            </a:r>
            <a:r>
              <a:rPr lang="en-US" sz="1000" smtClean="0">
                <a:hlinkClick r:id="rId3"/>
              </a:rPr>
              <a:t>http://userhome.brooklyn.cuny.edu/irudowdky/OperatingSystems.htm</a:t>
            </a:r>
            <a:r>
              <a:rPr lang="en-US" sz="1000" smtClean="0"/>
              <a:t>  &amp; Silberschatz, Gagne, &amp; Galvin, </a:t>
            </a:r>
            <a:r>
              <a:rPr lang="en-US" sz="1000" i="1" smtClean="0"/>
              <a:t>Operating Systems Concepts</a:t>
            </a:r>
            <a:r>
              <a:rPr lang="en-US" sz="1000" smtClean="0"/>
              <a:t>, 7</a:t>
            </a:r>
            <a:r>
              <a:rPr lang="en-US" sz="1000" baseline="30000" smtClean="0"/>
              <a:t>th</a:t>
            </a:r>
            <a:r>
              <a:rPr lang="en-US" sz="1000" smtClean="0"/>
              <a:t> ed, Wiley (ch 1-3)</a:t>
            </a:r>
            <a:endParaRPr lang="en-US" sz="1000" dirty="0"/>
          </a:p>
        </p:txBody>
      </p:sp>
    </p:spTree>
    <p:extLst>
      <p:ext uri="{BB962C8B-B14F-4D97-AF65-F5344CB8AC3E}">
        <p14:creationId xmlns:p14="http://schemas.microsoft.com/office/powerpoint/2010/main" val="19984957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0726">
                                            <p:txEl>
                                              <p:pRg st="1" end="1"/>
                                            </p:txEl>
                                          </p:spTgt>
                                        </p:tgtEl>
                                        <p:attrNameLst>
                                          <p:attrName>style.visibility</p:attrName>
                                        </p:attrNameLst>
                                      </p:cBhvr>
                                      <p:to>
                                        <p:strVal val="visible"/>
                                      </p:to>
                                    </p:set>
                                    <p:animEffect transition="in" filter="blinds(horizontal)">
                                      <p:cBhvr>
                                        <p:cTn id="7" dur="1000"/>
                                        <p:tgtEl>
                                          <p:spTgt spid="30726">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0726">
                                            <p:txEl>
                                              <p:pRg st="3" end="3"/>
                                            </p:txEl>
                                          </p:spTgt>
                                        </p:tgtEl>
                                        <p:attrNameLst>
                                          <p:attrName>style.visibility</p:attrName>
                                        </p:attrNameLst>
                                      </p:cBhvr>
                                      <p:to>
                                        <p:strVal val="visible"/>
                                      </p:to>
                                    </p:set>
                                    <p:animEffect transition="in" filter="box(in)">
                                      <p:cBhvr>
                                        <p:cTn id="12" dur="1000"/>
                                        <p:tgtEl>
                                          <p:spTgt spid="30726">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0726">
                                            <p:txEl>
                                              <p:pRg st="5" end="5"/>
                                            </p:txEl>
                                          </p:spTgt>
                                        </p:tgtEl>
                                        <p:attrNameLst>
                                          <p:attrName>style.visibility</p:attrName>
                                        </p:attrNameLst>
                                      </p:cBhvr>
                                      <p:to>
                                        <p:strVal val="visible"/>
                                      </p:to>
                                    </p:set>
                                    <p:animEffect transition="in" filter="box(in)">
                                      <p:cBhvr>
                                        <p:cTn id="17" dur="1000"/>
                                        <p:tgtEl>
                                          <p:spTgt spid="3072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695325" y="166688"/>
            <a:ext cx="7772400" cy="1143000"/>
          </a:xfrm>
        </p:spPr>
        <p:txBody>
          <a:bodyPr/>
          <a:lstStyle/>
          <a:p>
            <a:pPr eaLnBrk="1" hangingPunct="1">
              <a:defRPr/>
            </a:pPr>
            <a:r>
              <a:rPr lang="en-US" smtClean="0"/>
              <a:t>Bounded Buffer</a:t>
            </a:r>
          </a:p>
        </p:txBody>
      </p:sp>
      <p:sp>
        <p:nvSpPr>
          <p:cNvPr id="8197" name="Rectangle 3"/>
          <p:cNvSpPr>
            <a:spLocks noGrp="1" noChangeArrowheads="1"/>
          </p:cNvSpPr>
          <p:nvPr>
            <p:ph type="body" idx="1"/>
          </p:nvPr>
        </p:nvSpPr>
        <p:spPr>
          <a:xfrm>
            <a:off x="0" y="1106488"/>
            <a:ext cx="9144000" cy="5332412"/>
          </a:xfrm>
        </p:spPr>
        <p:txBody>
          <a:bodyPr/>
          <a:lstStyle/>
          <a:p>
            <a:pPr indent="0" eaLnBrk="1" hangingPunct="1"/>
            <a:r>
              <a:rPr lang="en-US" sz="2400" dirty="0" smtClean="0"/>
              <a:t>The statement “</a:t>
            </a:r>
            <a:r>
              <a:rPr lang="en-US" sz="2400" b="1" dirty="0" smtClean="0"/>
              <a:t>counter++</a:t>
            </a:r>
            <a:r>
              <a:rPr lang="en-US" sz="2400" dirty="0" smtClean="0"/>
              <a:t>” may be implemented in machine language as:</a:t>
            </a:r>
            <a:br>
              <a:rPr lang="en-US" sz="2400" dirty="0" smtClean="0"/>
            </a:br>
            <a:r>
              <a:rPr lang="en-US" sz="2400" dirty="0" smtClean="0"/>
              <a:t>		</a:t>
            </a:r>
            <a:r>
              <a:rPr lang="en-US" sz="2400" b="1" dirty="0" smtClean="0"/>
              <a:t>register1 = counter</a:t>
            </a:r>
          </a:p>
          <a:p>
            <a:pPr indent="0" eaLnBrk="1" hangingPunct="1">
              <a:buFontTx/>
              <a:buNone/>
            </a:pPr>
            <a:r>
              <a:rPr lang="en-US" sz="2400" b="1" dirty="0" smtClean="0"/>
              <a:t>		register1 = register1 + 1</a:t>
            </a:r>
            <a:br>
              <a:rPr lang="en-US" sz="2400" b="1" dirty="0" smtClean="0"/>
            </a:br>
            <a:r>
              <a:rPr lang="en-US" sz="2400" b="1" dirty="0" smtClean="0"/>
              <a:t>		counter = register1</a:t>
            </a:r>
            <a:br>
              <a:rPr lang="en-US" sz="2400" b="1" dirty="0" smtClean="0"/>
            </a:br>
            <a:endParaRPr lang="en-US" sz="2400" b="1" dirty="0" smtClean="0"/>
          </a:p>
          <a:p>
            <a:pPr indent="0" eaLnBrk="1" hangingPunct="1"/>
            <a:r>
              <a:rPr lang="en-US" sz="2400" dirty="0" smtClean="0"/>
              <a:t>The statement “</a:t>
            </a:r>
            <a:r>
              <a:rPr lang="en-US" sz="2400" b="1" dirty="0" smtClean="0"/>
              <a:t>counter- -</a:t>
            </a:r>
            <a:r>
              <a:rPr lang="en-US" sz="2400" dirty="0" smtClean="0"/>
              <a:t>” may be implemented as:</a:t>
            </a:r>
            <a:br>
              <a:rPr lang="en-US" sz="2400" dirty="0" smtClean="0"/>
            </a:br>
            <a:r>
              <a:rPr lang="en-US" sz="2400" dirty="0" smtClean="0"/>
              <a:t>		</a:t>
            </a:r>
            <a:r>
              <a:rPr lang="en-US" sz="2400" b="1" dirty="0" smtClean="0"/>
              <a:t>register2 = counter</a:t>
            </a:r>
            <a:br>
              <a:rPr lang="en-US" sz="2400" b="1" dirty="0" smtClean="0"/>
            </a:br>
            <a:r>
              <a:rPr lang="en-US" sz="2400" b="1" dirty="0" smtClean="0"/>
              <a:t>		register2 = register2 – 1</a:t>
            </a:r>
            <a:br>
              <a:rPr lang="en-US" sz="2400" b="1" dirty="0" smtClean="0"/>
            </a:br>
            <a:r>
              <a:rPr lang="en-US" sz="2400" b="1" dirty="0" smtClean="0"/>
              <a:t>		counter = register2</a:t>
            </a:r>
          </a:p>
          <a:p>
            <a:pPr indent="0" eaLnBrk="1" hangingPunct="1">
              <a:buFontTx/>
              <a:buNone/>
            </a:pPr>
            <a:endParaRPr lang="en-US" sz="2400" dirty="0" smtClean="0"/>
          </a:p>
          <a:p>
            <a:pPr indent="0" eaLnBrk="1" hangingPunct="1">
              <a:buFontTx/>
              <a:buNone/>
            </a:pPr>
            <a:r>
              <a:rPr lang="en-US" sz="2400" dirty="0" smtClean="0"/>
              <a:t>Where register1 and register2 may be the same physical accumulator</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69557012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dirty="0" err="1" smtClean="0">
                <a:solidFill>
                  <a:schemeClr val="bg1"/>
                </a:solidFill>
                <a:latin typeface="Arial Narrow" pitchFamily="34" charset="0"/>
              </a:rPr>
              <a:t>Silberschatz</a:t>
            </a:r>
            <a:r>
              <a:rPr lang="en-US" sz="1200" dirty="0" smtClean="0">
                <a:solidFill>
                  <a:schemeClr val="bg1"/>
                </a:solidFill>
                <a:latin typeface="Arial Narrow" pitchFamily="34" charset="0"/>
              </a:rPr>
              <a:t> /  OS Concepts / 6e - Chapter 8 Deadlocks</a:t>
            </a:r>
          </a:p>
        </p:txBody>
      </p:sp>
      <p:sp>
        <p:nvSpPr>
          <p:cNvPr id="18435"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BAC024D4-7B19-49C1-A879-C4C75967A2B4}" type="slidenum">
              <a:rPr lang="en-US" sz="1200" smtClean="0">
                <a:solidFill>
                  <a:srgbClr val="FFFFFF"/>
                </a:solidFill>
                <a:latin typeface="Arial Narrow" pitchFamily="34" charset="0"/>
              </a:rPr>
              <a:pPr eaLnBrk="1" hangingPunct="1"/>
              <a:t>70</a:t>
            </a:fld>
            <a:endParaRPr lang="en-US" sz="1200" smtClean="0">
              <a:solidFill>
                <a:srgbClr val="FFFFFF"/>
              </a:solidFill>
              <a:latin typeface="Arial Narrow" pitchFamily="34" charset="0"/>
            </a:endParaRPr>
          </a:p>
        </p:txBody>
      </p:sp>
      <p:sp>
        <p:nvSpPr>
          <p:cNvPr id="47106" name="Rectangle 2"/>
          <p:cNvSpPr>
            <a:spLocks noGrp="1" noChangeArrowheads="1"/>
          </p:cNvSpPr>
          <p:nvPr>
            <p:ph type="title"/>
          </p:nvPr>
        </p:nvSpPr>
        <p:spPr>
          <a:xfrm>
            <a:off x="0" y="566738"/>
            <a:ext cx="9144000" cy="833437"/>
          </a:xfrm>
        </p:spPr>
        <p:txBody>
          <a:bodyPr>
            <a:normAutofit fontScale="90000"/>
          </a:bodyPr>
          <a:lstStyle/>
          <a:p>
            <a:pPr eaLnBrk="1" hangingPunct="1">
              <a:defRPr/>
            </a:pPr>
            <a:r>
              <a:rPr lang="en-US" sz="2800" smtClean="0"/>
              <a:t>Resource Allocation Graph With A Cycle </a:t>
            </a:r>
            <a:br>
              <a:rPr lang="en-US" sz="2800" smtClean="0"/>
            </a:br>
            <a:r>
              <a:rPr lang="en-US" sz="2800" smtClean="0"/>
              <a:t>But No Deadlock</a:t>
            </a:r>
          </a:p>
        </p:txBody>
      </p:sp>
      <p:pic>
        <p:nvPicPr>
          <p:cNvPr id="18437" name="Picture 4"/>
          <p:cNvPicPr>
            <a:picLocks noChangeAspect="1" noChangeArrowheads="1"/>
          </p:cNvPicPr>
          <p:nvPr/>
        </p:nvPicPr>
        <p:blipFill>
          <a:blip r:embed="rId2">
            <a:extLst>
              <a:ext uri="{28A0092B-C50C-407E-A947-70E740481C1C}">
                <a14:useLocalDpi xmlns:a14="http://schemas.microsoft.com/office/drawing/2010/main" val="0"/>
              </a:ext>
            </a:extLst>
          </a:blip>
          <a:srcRect l="19093" t="700" r="19093" b="700"/>
          <a:stretch>
            <a:fillRect/>
          </a:stretch>
        </p:blipFill>
        <p:spPr bwMode="auto">
          <a:xfrm>
            <a:off x="669925" y="1633538"/>
            <a:ext cx="3662363" cy="46736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109" name="Text Box 5"/>
          <p:cNvSpPr txBox="1">
            <a:spLocks noChangeArrowheads="1"/>
          </p:cNvSpPr>
          <p:nvPr/>
        </p:nvSpPr>
        <p:spPr bwMode="auto">
          <a:xfrm>
            <a:off x="4787900" y="1536700"/>
            <a:ext cx="3984625" cy="294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200">
                <a:solidFill>
                  <a:srgbClr val="FF66FF"/>
                </a:solidFill>
                <a:latin typeface="Comic Sans MS" pitchFamily="66" charset="0"/>
              </a:rPr>
              <a:t>Cycle:</a:t>
            </a:r>
          </a:p>
          <a:p>
            <a:pPr eaLnBrk="1" hangingPunct="1">
              <a:spcBef>
                <a:spcPct val="50000"/>
              </a:spcBef>
            </a:pPr>
            <a:r>
              <a:rPr lang="en-US" sz="2200">
                <a:solidFill>
                  <a:srgbClr val="FF66FF"/>
                </a:solidFill>
                <a:latin typeface="Comic Sans MS" pitchFamily="66" charset="0"/>
              </a:rPr>
              <a:t>P1-&gt;R1-&gt;P3-&gt;R2-&gt;P1</a:t>
            </a:r>
          </a:p>
          <a:p>
            <a:pPr eaLnBrk="1" hangingPunct="1">
              <a:spcBef>
                <a:spcPct val="50000"/>
              </a:spcBef>
            </a:pPr>
            <a:endParaRPr lang="en-US" sz="2200">
              <a:solidFill>
                <a:srgbClr val="FF66FF"/>
              </a:solidFill>
              <a:latin typeface="Comic Sans MS" pitchFamily="66" charset="0"/>
            </a:endParaRPr>
          </a:p>
          <a:p>
            <a:pPr eaLnBrk="1" hangingPunct="1">
              <a:spcBef>
                <a:spcPct val="50000"/>
              </a:spcBef>
            </a:pPr>
            <a:r>
              <a:rPr lang="en-US" sz="2200">
                <a:solidFill>
                  <a:srgbClr val="FF66FF"/>
                </a:solidFill>
                <a:latin typeface="Comic Sans MS" pitchFamily="66" charset="0"/>
              </a:rPr>
              <a:t>No deadlock as P4 can release R2 which can they be allocated to P3 breaking the cycle</a:t>
            </a:r>
          </a:p>
        </p:txBody>
      </p:sp>
      <p:sp>
        <p:nvSpPr>
          <p:cNvPr id="7" name="Footer Placeholder 3"/>
          <p:cNvSpPr txBox="1">
            <a:spLocks/>
          </p:cNvSpPr>
          <p:nvPr/>
        </p:nvSpPr>
        <p:spPr>
          <a:xfrm>
            <a:off x="228600" y="6492875"/>
            <a:ext cx="87630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smtClean="0"/>
              <a:t>Ref: </a:t>
            </a:r>
            <a:r>
              <a:rPr lang="en-US" sz="1000" smtClean="0">
                <a:hlinkClick r:id="rId3"/>
              </a:rPr>
              <a:t>http://userhome.brooklyn.cuny.edu/irudowdky/OperatingSystems.htm</a:t>
            </a:r>
            <a:r>
              <a:rPr lang="en-US" sz="1000" smtClean="0"/>
              <a:t>  &amp; Silberschatz, Gagne, &amp; Galvin, </a:t>
            </a:r>
            <a:r>
              <a:rPr lang="en-US" sz="1000" i="1" smtClean="0"/>
              <a:t>Operating Systems Concepts</a:t>
            </a:r>
            <a:r>
              <a:rPr lang="en-US" sz="1000" smtClean="0"/>
              <a:t>, 7</a:t>
            </a:r>
            <a:r>
              <a:rPr lang="en-US" sz="1000" baseline="30000" smtClean="0"/>
              <a:t>th</a:t>
            </a:r>
            <a:r>
              <a:rPr lang="en-US" sz="1000" smtClean="0"/>
              <a:t> ed, Wiley (ch 1-3)</a:t>
            </a:r>
            <a:endParaRPr lang="en-US" sz="1000" dirty="0"/>
          </a:p>
        </p:txBody>
      </p:sp>
    </p:spTree>
    <p:extLst>
      <p:ext uri="{BB962C8B-B14F-4D97-AF65-F5344CB8AC3E}">
        <p14:creationId xmlns:p14="http://schemas.microsoft.com/office/powerpoint/2010/main" val="24716613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47109">
                                            <p:txEl>
                                              <p:pRg st="1" end="1"/>
                                            </p:txEl>
                                          </p:spTgt>
                                        </p:tgtEl>
                                        <p:attrNameLst>
                                          <p:attrName>style.visibility</p:attrName>
                                        </p:attrNameLst>
                                      </p:cBhvr>
                                      <p:to>
                                        <p:strVal val="visible"/>
                                      </p:to>
                                    </p:set>
                                    <p:animEffect transition="in" filter="diamond(in)">
                                      <p:cBhvr>
                                        <p:cTn id="7" dur="1000"/>
                                        <p:tgtEl>
                                          <p:spTgt spid="4710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7109">
                                            <p:txEl>
                                              <p:pRg st="3" end="3"/>
                                            </p:txEl>
                                          </p:spTgt>
                                        </p:tgtEl>
                                        <p:attrNameLst>
                                          <p:attrName>style.visibility</p:attrName>
                                        </p:attrNameLst>
                                      </p:cBhvr>
                                      <p:to>
                                        <p:strVal val="visible"/>
                                      </p:to>
                                    </p:set>
                                    <p:animEffect transition="in" filter="checkerboard(across)">
                                      <p:cBhvr>
                                        <p:cTn id="12" dur="1000"/>
                                        <p:tgtEl>
                                          <p:spTgt spid="471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chemeClr val="bg1"/>
                </a:solidFill>
                <a:latin typeface="Arial Narrow" pitchFamily="34" charset="0"/>
              </a:rPr>
              <a:t>Silberschatz /  OS Concepts / 6e - Chapter 8 Deadlocks</a:t>
            </a:r>
          </a:p>
        </p:txBody>
      </p:sp>
      <p:sp>
        <p:nvSpPr>
          <p:cNvPr id="1945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DFF3BF81-6C6F-4A89-BE7F-04C471ADCC55}" type="slidenum">
              <a:rPr lang="en-US" sz="1200" smtClean="0">
                <a:solidFill>
                  <a:srgbClr val="FFFFFF"/>
                </a:solidFill>
                <a:latin typeface="Arial Narrow" pitchFamily="34" charset="0"/>
              </a:rPr>
              <a:pPr eaLnBrk="1" hangingPunct="1"/>
              <a:t>71</a:t>
            </a:fld>
            <a:endParaRPr lang="en-US" sz="1200" smtClean="0">
              <a:solidFill>
                <a:srgbClr val="FFFFFF"/>
              </a:solidFill>
              <a:latin typeface="Arial Narrow" pitchFamily="34" charset="0"/>
            </a:endParaRPr>
          </a:p>
        </p:txBody>
      </p:sp>
      <p:sp>
        <p:nvSpPr>
          <p:cNvPr id="48130" name="Rectangle 2"/>
          <p:cNvSpPr>
            <a:spLocks noGrp="1" noChangeArrowheads="1"/>
          </p:cNvSpPr>
          <p:nvPr>
            <p:ph type="title"/>
          </p:nvPr>
        </p:nvSpPr>
        <p:spPr/>
        <p:txBody>
          <a:bodyPr/>
          <a:lstStyle/>
          <a:p>
            <a:pPr eaLnBrk="1" hangingPunct="1">
              <a:defRPr/>
            </a:pPr>
            <a:r>
              <a:rPr lang="en-US" smtClean="0"/>
              <a:t>Basic Facts</a:t>
            </a:r>
          </a:p>
        </p:txBody>
      </p:sp>
      <p:sp>
        <p:nvSpPr>
          <p:cNvPr id="19461" name="Rectangle 3"/>
          <p:cNvSpPr>
            <a:spLocks noGrp="1" noChangeArrowheads="1"/>
          </p:cNvSpPr>
          <p:nvPr>
            <p:ph type="body" idx="1"/>
          </p:nvPr>
        </p:nvSpPr>
        <p:spPr/>
        <p:txBody>
          <a:bodyPr/>
          <a:lstStyle/>
          <a:p>
            <a:pPr eaLnBrk="1" hangingPunct="1"/>
            <a:r>
              <a:rPr lang="en-US" smtClean="0"/>
              <a:t>If graph contains no cycles </a:t>
            </a:r>
            <a:r>
              <a:rPr lang="en-US" smtClean="0">
                <a:sym typeface="Symbol" pitchFamily="18" charset="2"/>
              </a:rPr>
              <a:t> no deadlock.</a:t>
            </a:r>
            <a:br>
              <a:rPr lang="en-US" smtClean="0">
                <a:sym typeface="Symbol" pitchFamily="18" charset="2"/>
              </a:rPr>
            </a:br>
            <a:endParaRPr lang="en-US" smtClean="0">
              <a:sym typeface="Symbol" pitchFamily="18" charset="2"/>
            </a:endParaRPr>
          </a:p>
          <a:p>
            <a:pPr eaLnBrk="1" hangingPunct="1"/>
            <a:r>
              <a:rPr lang="en-US" smtClean="0">
                <a:sym typeface="Symbol" pitchFamily="18" charset="2"/>
              </a:rPr>
              <a:t>If graph contains a cycle </a:t>
            </a:r>
          </a:p>
          <a:p>
            <a:pPr lvl="1" eaLnBrk="1" hangingPunct="1"/>
            <a:r>
              <a:rPr lang="en-US" smtClean="0">
                <a:sym typeface="Symbol" pitchFamily="18" charset="2"/>
              </a:rPr>
              <a:t>if only one instance per resource type, then deadlock.</a:t>
            </a:r>
          </a:p>
          <a:p>
            <a:pPr lvl="1" eaLnBrk="1" hangingPunct="1"/>
            <a:r>
              <a:rPr lang="en-US" smtClean="0">
                <a:sym typeface="Symbol" pitchFamily="18" charset="2"/>
              </a:rPr>
              <a:t>if several instances per resource type, possibility of deadlock.</a:t>
            </a:r>
          </a:p>
        </p:txBody>
      </p:sp>
      <p:sp>
        <p:nvSpPr>
          <p:cNvPr id="6" name="Footer Placeholder 3"/>
          <p:cNvSpPr txBox="1">
            <a:spLocks/>
          </p:cNvSpPr>
          <p:nvPr/>
        </p:nvSpPr>
        <p:spPr>
          <a:xfrm>
            <a:off x="228600" y="6492875"/>
            <a:ext cx="87630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smtClean="0"/>
              <a:t>Ref: </a:t>
            </a:r>
            <a:r>
              <a:rPr lang="en-US" sz="1000" smtClean="0">
                <a:hlinkClick r:id="rId2"/>
              </a:rPr>
              <a:t>http://userhome.brooklyn.cuny.edu/irudowdky/OperatingSystems.htm</a:t>
            </a:r>
            <a:r>
              <a:rPr lang="en-US" sz="1000" smtClean="0"/>
              <a:t>  &amp; Silberschatz, Gagne, &amp; Galvin, </a:t>
            </a:r>
            <a:r>
              <a:rPr lang="en-US" sz="1000" i="1" smtClean="0"/>
              <a:t>Operating Systems Concepts</a:t>
            </a:r>
            <a:r>
              <a:rPr lang="en-US" sz="1000" smtClean="0"/>
              <a:t>, 7</a:t>
            </a:r>
            <a:r>
              <a:rPr lang="en-US" sz="1000" baseline="30000" smtClean="0"/>
              <a:t>th</a:t>
            </a:r>
            <a:r>
              <a:rPr lang="en-US" sz="1000" smtClean="0"/>
              <a:t> ed, Wiley (ch 1-3)</a:t>
            </a:r>
            <a:endParaRPr lang="en-US" sz="1000" dirty="0"/>
          </a:p>
        </p:txBody>
      </p:sp>
    </p:spTree>
    <p:extLst>
      <p:ext uri="{BB962C8B-B14F-4D97-AF65-F5344CB8AC3E}">
        <p14:creationId xmlns:p14="http://schemas.microsoft.com/office/powerpoint/2010/main" val="119619559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dirty="0" err="1" smtClean="0">
                <a:solidFill>
                  <a:schemeClr val="bg1"/>
                </a:solidFill>
                <a:latin typeface="Arial Narrow" pitchFamily="34" charset="0"/>
              </a:rPr>
              <a:t>Silberschatz</a:t>
            </a:r>
            <a:r>
              <a:rPr lang="en-US" sz="1200" dirty="0" smtClean="0">
                <a:solidFill>
                  <a:schemeClr val="bg1"/>
                </a:solidFill>
                <a:latin typeface="Arial Narrow" pitchFamily="34" charset="0"/>
              </a:rPr>
              <a:t> /  OS Concepts / 6e - Chapter 8 Deadlocks</a:t>
            </a:r>
          </a:p>
        </p:txBody>
      </p:sp>
      <p:sp>
        <p:nvSpPr>
          <p:cNvPr id="20483"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844B300C-D197-4523-8D98-F85EB652C8D9}" type="slidenum">
              <a:rPr lang="en-US" sz="1200" smtClean="0">
                <a:solidFill>
                  <a:srgbClr val="FFFFFF"/>
                </a:solidFill>
                <a:latin typeface="Arial Narrow" pitchFamily="34" charset="0"/>
              </a:rPr>
              <a:pPr eaLnBrk="1" hangingPunct="1"/>
              <a:t>72</a:t>
            </a:fld>
            <a:endParaRPr lang="en-US" sz="1200" smtClean="0">
              <a:solidFill>
                <a:srgbClr val="FFFFFF"/>
              </a:solidFill>
              <a:latin typeface="Arial Narrow" pitchFamily="34" charset="0"/>
            </a:endParaRPr>
          </a:p>
        </p:txBody>
      </p:sp>
      <p:sp>
        <p:nvSpPr>
          <p:cNvPr id="49154" name="Rectangle 2"/>
          <p:cNvSpPr>
            <a:spLocks noGrp="1" noChangeArrowheads="1"/>
          </p:cNvSpPr>
          <p:nvPr>
            <p:ph type="title"/>
          </p:nvPr>
        </p:nvSpPr>
        <p:spPr/>
        <p:txBody>
          <a:bodyPr/>
          <a:lstStyle/>
          <a:p>
            <a:pPr eaLnBrk="1" hangingPunct="1">
              <a:defRPr/>
            </a:pPr>
            <a:r>
              <a:rPr lang="en-US" smtClean="0"/>
              <a:t>Methods for Handling Deadlocks</a:t>
            </a:r>
          </a:p>
        </p:txBody>
      </p:sp>
      <p:sp>
        <p:nvSpPr>
          <p:cNvPr id="20485" name="Rectangle 3"/>
          <p:cNvSpPr>
            <a:spLocks noGrp="1" noChangeArrowheads="1"/>
          </p:cNvSpPr>
          <p:nvPr>
            <p:ph type="body" idx="1"/>
          </p:nvPr>
        </p:nvSpPr>
        <p:spPr/>
        <p:txBody>
          <a:bodyPr>
            <a:normAutofit fontScale="92500"/>
          </a:bodyPr>
          <a:lstStyle/>
          <a:p>
            <a:pPr eaLnBrk="1" hangingPunct="1"/>
            <a:r>
              <a:rPr lang="en-US" smtClean="0"/>
              <a:t>Ensure that the system will </a:t>
            </a:r>
            <a:r>
              <a:rPr lang="en-US" i="1" smtClean="0"/>
              <a:t>never</a:t>
            </a:r>
            <a:r>
              <a:rPr lang="en-US" smtClean="0"/>
              <a:t> enter a deadlock state.</a:t>
            </a:r>
            <a:br>
              <a:rPr lang="en-US" smtClean="0"/>
            </a:br>
            <a:endParaRPr lang="en-US" smtClean="0"/>
          </a:p>
          <a:p>
            <a:pPr eaLnBrk="1" hangingPunct="1"/>
            <a:r>
              <a:rPr lang="en-US" smtClean="0"/>
              <a:t>Allow the system to enter a deadlock state and then recover.</a:t>
            </a:r>
            <a:br>
              <a:rPr lang="en-US" smtClean="0"/>
            </a:br>
            <a:endParaRPr lang="en-US" smtClean="0"/>
          </a:p>
          <a:p>
            <a:pPr eaLnBrk="1" hangingPunct="1"/>
            <a:r>
              <a:rPr lang="en-US" smtClean="0"/>
              <a:t>Ignore the problem and pretend that deadlocks never occur in the system; used by most operating systems, including UNIX and Windows</a:t>
            </a:r>
          </a:p>
        </p:txBody>
      </p:sp>
      <p:sp>
        <p:nvSpPr>
          <p:cNvPr id="6" name="Footer Placeholder 3"/>
          <p:cNvSpPr txBox="1">
            <a:spLocks/>
          </p:cNvSpPr>
          <p:nvPr/>
        </p:nvSpPr>
        <p:spPr>
          <a:xfrm>
            <a:off x="228600" y="6492875"/>
            <a:ext cx="87630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smtClean="0"/>
              <a:t>Ref: </a:t>
            </a:r>
            <a:r>
              <a:rPr lang="en-US" sz="1000" smtClean="0">
                <a:hlinkClick r:id="rId2"/>
              </a:rPr>
              <a:t>http://userhome.brooklyn.cuny.edu/irudowdky/OperatingSystems.htm</a:t>
            </a:r>
            <a:r>
              <a:rPr lang="en-US" sz="1000" smtClean="0"/>
              <a:t>  &amp; Silberschatz, Gagne, &amp; Galvin, </a:t>
            </a:r>
            <a:r>
              <a:rPr lang="en-US" sz="1000" i="1" smtClean="0"/>
              <a:t>Operating Systems Concepts</a:t>
            </a:r>
            <a:r>
              <a:rPr lang="en-US" sz="1000" smtClean="0"/>
              <a:t>, 7</a:t>
            </a:r>
            <a:r>
              <a:rPr lang="en-US" sz="1000" baseline="30000" smtClean="0"/>
              <a:t>th</a:t>
            </a:r>
            <a:r>
              <a:rPr lang="en-US" sz="1000" smtClean="0"/>
              <a:t> ed, Wiley (ch 1-3)</a:t>
            </a:r>
            <a:endParaRPr lang="en-US" sz="1000" dirty="0"/>
          </a:p>
        </p:txBody>
      </p:sp>
    </p:spTree>
    <p:extLst>
      <p:ext uri="{BB962C8B-B14F-4D97-AF65-F5344CB8AC3E}">
        <p14:creationId xmlns:p14="http://schemas.microsoft.com/office/powerpoint/2010/main" val="199661386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dirty="0" err="1" smtClean="0">
                <a:solidFill>
                  <a:schemeClr val="bg1"/>
                </a:solidFill>
                <a:latin typeface="Arial Narrow" pitchFamily="34" charset="0"/>
              </a:rPr>
              <a:t>Silberschatz</a:t>
            </a:r>
            <a:r>
              <a:rPr lang="en-US" sz="1200" dirty="0" smtClean="0">
                <a:solidFill>
                  <a:schemeClr val="bg1"/>
                </a:solidFill>
                <a:latin typeface="Arial Narrow" pitchFamily="34" charset="0"/>
              </a:rPr>
              <a:t> /  OS Concepts / 6e - Chapter 8 Deadlocks</a:t>
            </a:r>
          </a:p>
        </p:txBody>
      </p:sp>
      <p:sp>
        <p:nvSpPr>
          <p:cNvPr id="21507"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4667E2B9-9D07-448F-9B88-C57A925970EA}" type="slidenum">
              <a:rPr lang="en-US" sz="1200" smtClean="0">
                <a:solidFill>
                  <a:srgbClr val="FFFFFF"/>
                </a:solidFill>
                <a:latin typeface="Arial Narrow" pitchFamily="34" charset="0"/>
              </a:rPr>
              <a:pPr eaLnBrk="1" hangingPunct="1"/>
              <a:t>73</a:t>
            </a:fld>
            <a:endParaRPr lang="en-US" sz="1200" smtClean="0">
              <a:solidFill>
                <a:srgbClr val="FFFFFF"/>
              </a:solidFill>
              <a:latin typeface="Arial Narrow" pitchFamily="34" charset="0"/>
            </a:endParaRPr>
          </a:p>
        </p:txBody>
      </p:sp>
      <p:sp>
        <p:nvSpPr>
          <p:cNvPr id="50178" name="Rectangle 2"/>
          <p:cNvSpPr>
            <a:spLocks noGrp="1" noChangeArrowheads="1"/>
          </p:cNvSpPr>
          <p:nvPr>
            <p:ph type="title"/>
          </p:nvPr>
        </p:nvSpPr>
        <p:spPr>
          <a:xfrm>
            <a:off x="703263" y="247650"/>
            <a:ext cx="7772400" cy="844550"/>
          </a:xfrm>
        </p:spPr>
        <p:txBody>
          <a:bodyPr/>
          <a:lstStyle/>
          <a:p>
            <a:pPr eaLnBrk="1" hangingPunct="1">
              <a:defRPr/>
            </a:pPr>
            <a:r>
              <a:rPr lang="en-US" smtClean="0"/>
              <a:t>Deadlock Prevention</a:t>
            </a:r>
          </a:p>
        </p:txBody>
      </p:sp>
      <p:sp>
        <p:nvSpPr>
          <p:cNvPr id="21509" name="Rectangle 3"/>
          <p:cNvSpPr>
            <a:spLocks noGrp="1" noChangeArrowheads="1"/>
          </p:cNvSpPr>
          <p:nvPr>
            <p:ph type="body" idx="1"/>
          </p:nvPr>
        </p:nvSpPr>
        <p:spPr>
          <a:xfrm>
            <a:off x="0" y="1508125"/>
            <a:ext cx="9144000" cy="4740275"/>
          </a:xfrm>
        </p:spPr>
        <p:txBody>
          <a:bodyPr>
            <a:normAutofit fontScale="92500" lnSpcReduction="10000"/>
          </a:bodyPr>
          <a:lstStyle/>
          <a:p>
            <a:pPr eaLnBrk="1" hangingPunct="1">
              <a:lnSpc>
                <a:spcPct val="90000"/>
              </a:lnSpc>
            </a:pPr>
            <a:r>
              <a:rPr lang="en-US" b="1" smtClean="0"/>
              <a:t>Mutual Exclusion</a:t>
            </a:r>
            <a:r>
              <a:rPr lang="en-US" smtClean="0"/>
              <a:t> – not required for sharable resources; must hold for nonsharable resources.</a:t>
            </a:r>
            <a:br>
              <a:rPr lang="en-US" smtClean="0"/>
            </a:br>
            <a:endParaRPr lang="en-US" smtClean="0"/>
          </a:p>
          <a:p>
            <a:pPr eaLnBrk="1" hangingPunct="1">
              <a:lnSpc>
                <a:spcPct val="90000"/>
              </a:lnSpc>
            </a:pPr>
            <a:r>
              <a:rPr lang="en-US" b="1" smtClean="0"/>
              <a:t>Hold and Wait</a:t>
            </a:r>
            <a:r>
              <a:rPr lang="en-US" smtClean="0"/>
              <a:t> – must guarantee that whenever a process requests a resource, it does not hold any other resources.</a:t>
            </a:r>
          </a:p>
          <a:p>
            <a:pPr lvl="1" eaLnBrk="1" hangingPunct="1">
              <a:lnSpc>
                <a:spcPct val="90000"/>
              </a:lnSpc>
            </a:pPr>
            <a:r>
              <a:rPr lang="en-US" sz="2800" smtClean="0"/>
              <a:t>Require process to request and be allocated all its resources before it begins execution, </a:t>
            </a:r>
          </a:p>
          <a:p>
            <a:pPr lvl="1" eaLnBrk="1" hangingPunct="1">
              <a:lnSpc>
                <a:spcPct val="90000"/>
              </a:lnSpc>
            </a:pPr>
            <a:r>
              <a:rPr lang="en-US" sz="2800" smtClean="0"/>
              <a:t>Or, allow process to request resources only when the process has none. If additional resources are needed, the process must release all resources it currently holds</a:t>
            </a:r>
          </a:p>
          <a:p>
            <a:pPr lvl="1" eaLnBrk="1" hangingPunct="1">
              <a:lnSpc>
                <a:spcPct val="90000"/>
              </a:lnSpc>
            </a:pPr>
            <a:r>
              <a:rPr lang="en-US" sz="2800" smtClean="0"/>
              <a:t>Low resource utilization; starvation possible.</a:t>
            </a:r>
          </a:p>
        </p:txBody>
      </p:sp>
      <p:sp>
        <p:nvSpPr>
          <p:cNvPr id="21510" name="Text Box 4"/>
          <p:cNvSpPr txBox="1">
            <a:spLocks noChangeArrowheads="1"/>
          </p:cNvSpPr>
          <p:nvPr/>
        </p:nvSpPr>
        <p:spPr bwMode="auto">
          <a:xfrm>
            <a:off x="1681163" y="1109663"/>
            <a:ext cx="5635625"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a:solidFill>
                  <a:srgbClr val="E51707"/>
                </a:solidFill>
                <a:latin typeface="Helvetica" pitchFamily="34" charset="0"/>
              </a:rPr>
              <a:t>Restrain the ways request can be made</a:t>
            </a:r>
            <a:r>
              <a:rPr lang="en-US" sz="2200">
                <a:solidFill>
                  <a:srgbClr val="E51707"/>
                </a:solidFill>
                <a:latin typeface="Helvetica" pitchFamily="34" charset="0"/>
              </a:rPr>
              <a:t>.</a:t>
            </a:r>
          </a:p>
        </p:txBody>
      </p:sp>
      <p:sp>
        <p:nvSpPr>
          <p:cNvPr id="7" name="Footer Placeholder 3"/>
          <p:cNvSpPr txBox="1">
            <a:spLocks/>
          </p:cNvSpPr>
          <p:nvPr/>
        </p:nvSpPr>
        <p:spPr>
          <a:xfrm>
            <a:off x="228600" y="6492875"/>
            <a:ext cx="87630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smtClean="0"/>
              <a:t>Ref: </a:t>
            </a:r>
            <a:r>
              <a:rPr lang="en-US" sz="1000" smtClean="0">
                <a:hlinkClick r:id="rId2"/>
              </a:rPr>
              <a:t>http://userhome.brooklyn.cuny.edu/irudowdky/OperatingSystems.htm</a:t>
            </a:r>
            <a:r>
              <a:rPr lang="en-US" sz="1000" smtClean="0"/>
              <a:t>  &amp; Silberschatz, Gagne, &amp; Galvin, </a:t>
            </a:r>
            <a:r>
              <a:rPr lang="en-US" sz="1000" i="1" smtClean="0"/>
              <a:t>Operating Systems Concepts</a:t>
            </a:r>
            <a:r>
              <a:rPr lang="en-US" sz="1000" smtClean="0"/>
              <a:t>, 7</a:t>
            </a:r>
            <a:r>
              <a:rPr lang="en-US" sz="1000" baseline="30000" smtClean="0"/>
              <a:t>th</a:t>
            </a:r>
            <a:r>
              <a:rPr lang="en-US" sz="1000" smtClean="0"/>
              <a:t> ed, Wiley (ch 1-3)</a:t>
            </a:r>
            <a:endParaRPr lang="en-US" sz="1000" dirty="0"/>
          </a:p>
        </p:txBody>
      </p:sp>
    </p:spTree>
    <p:extLst>
      <p:ext uri="{BB962C8B-B14F-4D97-AF65-F5344CB8AC3E}">
        <p14:creationId xmlns:p14="http://schemas.microsoft.com/office/powerpoint/2010/main" val="20814901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dirty="0" err="1" smtClean="0">
                <a:solidFill>
                  <a:schemeClr val="bg1"/>
                </a:solidFill>
                <a:latin typeface="Arial Narrow" pitchFamily="34" charset="0"/>
              </a:rPr>
              <a:t>Silberschatz</a:t>
            </a:r>
            <a:r>
              <a:rPr lang="en-US" sz="1200" dirty="0" smtClean="0">
                <a:solidFill>
                  <a:schemeClr val="bg1"/>
                </a:solidFill>
                <a:latin typeface="Arial Narrow" pitchFamily="34" charset="0"/>
              </a:rPr>
              <a:t> /  OS Concepts / 6e - Chapter 8 Deadlocks</a:t>
            </a:r>
          </a:p>
        </p:txBody>
      </p:sp>
      <p:sp>
        <p:nvSpPr>
          <p:cNvPr id="2253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ECCE093A-4E78-4520-8214-A57D9C738D33}" type="slidenum">
              <a:rPr lang="en-US" sz="1200" smtClean="0">
                <a:solidFill>
                  <a:srgbClr val="FFFFFF"/>
                </a:solidFill>
                <a:latin typeface="Arial Narrow" pitchFamily="34" charset="0"/>
              </a:rPr>
              <a:pPr eaLnBrk="1" hangingPunct="1"/>
              <a:t>74</a:t>
            </a:fld>
            <a:endParaRPr lang="en-US" sz="1200" smtClean="0">
              <a:solidFill>
                <a:srgbClr val="FFFFFF"/>
              </a:solidFill>
              <a:latin typeface="Arial Narrow" pitchFamily="34" charset="0"/>
            </a:endParaRPr>
          </a:p>
        </p:txBody>
      </p:sp>
      <p:sp>
        <p:nvSpPr>
          <p:cNvPr id="51202" name="Rectangle 2"/>
          <p:cNvSpPr>
            <a:spLocks noGrp="1" noChangeArrowheads="1"/>
          </p:cNvSpPr>
          <p:nvPr>
            <p:ph type="title"/>
          </p:nvPr>
        </p:nvSpPr>
        <p:spPr>
          <a:xfrm>
            <a:off x="709613" y="158750"/>
            <a:ext cx="7772400" cy="1143000"/>
          </a:xfrm>
        </p:spPr>
        <p:txBody>
          <a:bodyPr/>
          <a:lstStyle/>
          <a:p>
            <a:pPr eaLnBrk="1" hangingPunct="1">
              <a:defRPr/>
            </a:pPr>
            <a:r>
              <a:rPr lang="en-US" smtClean="0"/>
              <a:t>Deadlock Prevention (Cont.)</a:t>
            </a:r>
          </a:p>
        </p:txBody>
      </p:sp>
      <p:sp>
        <p:nvSpPr>
          <p:cNvPr id="22533" name="Rectangle 3"/>
          <p:cNvSpPr>
            <a:spLocks noGrp="1" noChangeArrowheads="1"/>
          </p:cNvSpPr>
          <p:nvPr>
            <p:ph type="body" idx="1"/>
          </p:nvPr>
        </p:nvSpPr>
        <p:spPr>
          <a:xfrm>
            <a:off x="0" y="1136650"/>
            <a:ext cx="9144000" cy="5276850"/>
          </a:xfrm>
        </p:spPr>
        <p:txBody>
          <a:bodyPr/>
          <a:lstStyle/>
          <a:p>
            <a:pPr eaLnBrk="1" hangingPunct="1">
              <a:lnSpc>
                <a:spcPct val="90000"/>
              </a:lnSpc>
            </a:pPr>
            <a:r>
              <a:rPr lang="en-US" sz="2400" b="1" dirty="0" smtClean="0"/>
              <a:t>No Preemption</a:t>
            </a:r>
          </a:p>
          <a:p>
            <a:pPr lvl="1" eaLnBrk="1" hangingPunct="1">
              <a:lnSpc>
                <a:spcPct val="90000"/>
              </a:lnSpc>
            </a:pPr>
            <a:r>
              <a:rPr lang="en-US" sz="2100" dirty="0" smtClean="0"/>
              <a:t>If a process that is holding some resources requests another resource that cannot be immediately allocated to it, then all resources currently being held are released.</a:t>
            </a:r>
          </a:p>
          <a:p>
            <a:pPr lvl="1" eaLnBrk="1" hangingPunct="1">
              <a:lnSpc>
                <a:spcPct val="90000"/>
              </a:lnSpc>
            </a:pPr>
            <a:r>
              <a:rPr lang="en-US" sz="2100" dirty="0" smtClean="0"/>
              <a:t>Preempted resources are added to the list of resources for which the process is waiting.</a:t>
            </a:r>
          </a:p>
          <a:p>
            <a:pPr lvl="1" eaLnBrk="1" hangingPunct="1">
              <a:lnSpc>
                <a:spcPct val="90000"/>
              </a:lnSpc>
            </a:pPr>
            <a:r>
              <a:rPr lang="en-US" sz="2100" dirty="0" smtClean="0"/>
              <a:t>Process will be restarted only when it can regain its old resources, as well as the new ones that it is requesting.</a:t>
            </a:r>
            <a:br>
              <a:rPr lang="en-US" sz="2100" dirty="0" smtClean="0"/>
            </a:br>
            <a:endParaRPr lang="en-US" sz="2100" dirty="0" smtClean="0"/>
          </a:p>
          <a:p>
            <a:pPr eaLnBrk="1" hangingPunct="1">
              <a:lnSpc>
                <a:spcPct val="90000"/>
              </a:lnSpc>
            </a:pPr>
            <a:r>
              <a:rPr lang="en-US" sz="2400" b="1" dirty="0" smtClean="0"/>
              <a:t>Circular Wait</a:t>
            </a:r>
            <a:r>
              <a:rPr lang="en-US" sz="2400" dirty="0" smtClean="0"/>
              <a:t> </a:t>
            </a:r>
          </a:p>
          <a:p>
            <a:pPr lvl="1" eaLnBrk="1" hangingPunct="1">
              <a:lnSpc>
                <a:spcPct val="90000"/>
              </a:lnSpc>
            </a:pPr>
            <a:r>
              <a:rPr lang="en-US" sz="2200" dirty="0" smtClean="0"/>
              <a:t>impose a total ordering of all resource types, and require that each process requests resources in an increasing order of enumeration.</a:t>
            </a:r>
          </a:p>
          <a:p>
            <a:pPr lvl="1" eaLnBrk="1" hangingPunct="1">
              <a:lnSpc>
                <a:spcPct val="90000"/>
              </a:lnSpc>
            </a:pPr>
            <a:r>
              <a:rPr lang="en-US" sz="2200" dirty="0" smtClean="0"/>
              <a:t>It is up to the application developer to write programs that follow the ordering.</a:t>
            </a:r>
          </a:p>
          <a:p>
            <a:pPr lvl="1" eaLnBrk="1" hangingPunct="1">
              <a:lnSpc>
                <a:spcPct val="90000"/>
              </a:lnSpc>
            </a:pPr>
            <a:endParaRPr lang="en-US" sz="2000" dirty="0" smtClean="0"/>
          </a:p>
        </p:txBody>
      </p:sp>
      <p:sp>
        <p:nvSpPr>
          <p:cNvPr id="6" name="Footer Placeholder 3"/>
          <p:cNvSpPr txBox="1">
            <a:spLocks/>
          </p:cNvSpPr>
          <p:nvPr/>
        </p:nvSpPr>
        <p:spPr>
          <a:xfrm>
            <a:off x="228600" y="6492875"/>
            <a:ext cx="87630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smtClean="0"/>
              <a:t>Ref: </a:t>
            </a:r>
            <a:r>
              <a:rPr lang="en-US" sz="1000" smtClean="0">
                <a:hlinkClick r:id="rId2"/>
              </a:rPr>
              <a:t>http://userhome.brooklyn.cuny.edu/irudowdky/OperatingSystems.htm</a:t>
            </a:r>
            <a:r>
              <a:rPr lang="en-US" sz="1000" smtClean="0"/>
              <a:t>  &amp; Silberschatz, Gagne, &amp; Galvin, </a:t>
            </a:r>
            <a:r>
              <a:rPr lang="en-US" sz="1000" i="1" smtClean="0"/>
              <a:t>Operating Systems Concepts</a:t>
            </a:r>
            <a:r>
              <a:rPr lang="en-US" sz="1000" smtClean="0"/>
              <a:t>, 7</a:t>
            </a:r>
            <a:r>
              <a:rPr lang="en-US" sz="1000" baseline="30000" smtClean="0"/>
              <a:t>th</a:t>
            </a:r>
            <a:r>
              <a:rPr lang="en-US" sz="1000" smtClean="0"/>
              <a:t> ed, Wiley (ch 1-3)</a:t>
            </a:r>
            <a:endParaRPr lang="en-US" sz="1000" dirty="0"/>
          </a:p>
        </p:txBody>
      </p:sp>
    </p:spTree>
    <p:extLst>
      <p:ext uri="{BB962C8B-B14F-4D97-AF65-F5344CB8AC3E}">
        <p14:creationId xmlns:p14="http://schemas.microsoft.com/office/powerpoint/2010/main" val="221876949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chemeClr val="bg1"/>
                </a:solidFill>
                <a:latin typeface="Arial Narrow" pitchFamily="34" charset="0"/>
              </a:rPr>
              <a:t>Silberschatz /  OS Concepts / 6e - Chapter 8 Deadlocks</a:t>
            </a:r>
          </a:p>
        </p:txBody>
      </p:sp>
      <p:sp>
        <p:nvSpPr>
          <p:cNvPr id="2355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B6010A99-6ADC-4DC1-BA85-76AD7F260495}" type="slidenum">
              <a:rPr lang="en-US" sz="1200" smtClean="0">
                <a:solidFill>
                  <a:srgbClr val="FFFFFF"/>
                </a:solidFill>
                <a:latin typeface="Arial Narrow" pitchFamily="34" charset="0"/>
              </a:rPr>
              <a:pPr eaLnBrk="1" hangingPunct="1"/>
              <a:t>75</a:t>
            </a:fld>
            <a:endParaRPr lang="en-US" sz="1200" smtClean="0">
              <a:solidFill>
                <a:srgbClr val="FFFFFF"/>
              </a:solidFill>
              <a:latin typeface="Arial Narrow" pitchFamily="34" charset="0"/>
            </a:endParaRPr>
          </a:p>
        </p:txBody>
      </p:sp>
      <p:sp>
        <p:nvSpPr>
          <p:cNvPr id="52226" name="Rectangle 2"/>
          <p:cNvSpPr>
            <a:spLocks noGrp="1" noChangeArrowheads="1"/>
          </p:cNvSpPr>
          <p:nvPr>
            <p:ph type="title"/>
          </p:nvPr>
        </p:nvSpPr>
        <p:spPr>
          <a:xfrm>
            <a:off x="695325" y="166688"/>
            <a:ext cx="7772400" cy="862012"/>
          </a:xfrm>
        </p:spPr>
        <p:txBody>
          <a:bodyPr/>
          <a:lstStyle/>
          <a:p>
            <a:pPr eaLnBrk="1" hangingPunct="1">
              <a:defRPr/>
            </a:pPr>
            <a:r>
              <a:rPr lang="en-US" smtClean="0"/>
              <a:t>Deadlock Avoidance</a:t>
            </a:r>
          </a:p>
        </p:txBody>
      </p:sp>
      <p:sp>
        <p:nvSpPr>
          <p:cNvPr id="23557" name="Rectangle 3"/>
          <p:cNvSpPr>
            <a:spLocks noGrp="1" noChangeArrowheads="1"/>
          </p:cNvSpPr>
          <p:nvPr>
            <p:ph type="body" idx="1"/>
          </p:nvPr>
        </p:nvSpPr>
        <p:spPr>
          <a:xfrm>
            <a:off x="0" y="1374775"/>
            <a:ext cx="9144000" cy="4522788"/>
          </a:xfrm>
        </p:spPr>
        <p:txBody>
          <a:bodyPr>
            <a:normAutofit fontScale="92500" lnSpcReduction="10000"/>
          </a:bodyPr>
          <a:lstStyle/>
          <a:p>
            <a:pPr eaLnBrk="1" hangingPunct="1"/>
            <a:r>
              <a:rPr lang="en-US" smtClean="0"/>
              <a:t>Simplest and most useful model requires that each process declare the </a:t>
            </a:r>
            <a:r>
              <a:rPr lang="en-US" i="1" smtClean="0"/>
              <a:t>maximum number</a:t>
            </a:r>
            <a:r>
              <a:rPr lang="en-US" smtClean="0"/>
              <a:t> of resources of each type that it may need.</a:t>
            </a:r>
            <a:br>
              <a:rPr lang="en-US" smtClean="0"/>
            </a:br>
            <a:endParaRPr lang="en-US" sz="1300" smtClean="0"/>
          </a:p>
          <a:p>
            <a:pPr eaLnBrk="1" hangingPunct="1"/>
            <a:r>
              <a:rPr lang="en-US" smtClean="0"/>
              <a:t>The deadlock-avoidance algorithm dynamically examines the resource-allocation state to ensure that there can never be a circular-wait condition.</a:t>
            </a:r>
            <a:br>
              <a:rPr lang="en-US" smtClean="0"/>
            </a:br>
            <a:endParaRPr lang="en-US" sz="1300" smtClean="0"/>
          </a:p>
          <a:p>
            <a:pPr eaLnBrk="1" hangingPunct="1"/>
            <a:r>
              <a:rPr lang="en-US" smtClean="0"/>
              <a:t>Resource-allocation </a:t>
            </a:r>
            <a:r>
              <a:rPr lang="en-US" i="1" smtClean="0"/>
              <a:t>state</a:t>
            </a:r>
            <a:r>
              <a:rPr lang="en-US" smtClean="0"/>
              <a:t> is defined by the number of available and allocated resources, and the maximum demands of the processes.</a:t>
            </a:r>
          </a:p>
        </p:txBody>
      </p:sp>
      <p:sp>
        <p:nvSpPr>
          <p:cNvPr id="23558" name="Text Box 4"/>
          <p:cNvSpPr txBox="1">
            <a:spLocks noChangeArrowheads="1"/>
          </p:cNvSpPr>
          <p:nvPr/>
        </p:nvSpPr>
        <p:spPr bwMode="auto">
          <a:xfrm>
            <a:off x="138113" y="855663"/>
            <a:ext cx="9005887"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000">
                <a:solidFill>
                  <a:srgbClr val="E51707"/>
                </a:solidFill>
                <a:latin typeface="Helvetica" pitchFamily="34" charset="0"/>
              </a:rPr>
              <a:t>Requires that the system has some additional </a:t>
            </a:r>
            <a:r>
              <a:rPr lang="en-US" sz="2000" i="1">
                <a:solidFill>
                  <a:srgbClr val="E51707"/>
                </a:solidFill>
                <a:latin typeface="Helvetica" pitchFamily="34" charset="0"/>
              </a:rPr>
              <a:t>a priori </a:t>
            </a:r>
            <a:r>
              <a:rPr lang="en-US" sz="2000">
                <a:solidFill>
                  <a:srgbClr val="E51707"/>
                </a:solidFill>
                <a:latin typeface="Helvetica" pitchFamily="34" charset="0"/>
              </a:rPr>
              <a:t>information available.</a:t>
            </a:r>
          </a:p>
        </p:txBody>
      </p:sp>
      <p:sp>
        <p:nvSpPr>
          <p:cNvPr id="7" name="Footer Placeholder 3"/>
          <p:cNvSpPr txBox="1">
            <a:spLocks/>
          </p:cNvSpPr>
          <p:nvPr/>
        </p:nvSpPr>
        <p:spPr>
          <a:xfrm>
            <a:off x="228600" y="6492875"/>
            <a:ext cx="87630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smtClean="0"/>
              <a:t>Ref: </a:t>
            </a:r>
            <a:r>
              <a:rPr lang="en-US" sz="1000" smtClean="0">
                <a:hlinkClick r:id="rId2"/>
              </a:rPr>
              <a:t>http://userhome.brooklyn.cuny.edu/irudowdky/OperatingSystems.htm</a:t>
            </a:r>
            <a:r>
              <a:rPr lang="en-US" sz="1000" smtClean="0"/>
              <a:t>  &amp; Silberschatz, Gagne, &amp; Galvin, </a:t>
            </a:r>
            <a:r>
              <a:rPr lang="en-US" sz="1000" i="1" smtClean="0"/>
              <a:t>Operating Systems Concepts</a:t>
            </a:r>
            <a:r>
              <a:rPr lang="en-US" sz="1000" smtClean="0"/>
              <a:t>, 7</a:t>
            </a:r>
            <a:r>
              <a:rPr lang="en-US" sz="1000" baseline="30000" smtClean="0"/>
              <a:t>th</a:t>
            </a:r>
            <a:r>
              <a:rPr lang="en-US" sz="1000" smtClean="0"/>
              <a:t> ed, Wiley (ch 1-3)</a:t>
            </a:r>
            <a:endParaRPr lang="en-US" sz="1000" dirty="0"/>
          </a:p>
        </p:txBody>
      </p:sp>
    </p:spTree>
    <p:extLst>
      <p:ext uri="{BB962C8B-B14F-4D97-AF65-F5344CB8AC3E}">
        <p14:creationId xmlns:p14="http://schemas.microsoft.com/office/powerpoint/2010/main" val="170571826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dirty="0" err="1" smtClean="0">
                <a:solidFill>
                  <a:schemeClr val="bg1"/>
                </a:solidFill>
                <a:latin typeface="Arial Narrow" pitchFamily="34" charset="0"/>
              </a:rPr>
              <a:t>Silberschatz</a:t>
            </a:r>
            <a:r>
              <a:rPr lang="en-US" sz="1200" dirty="0" smtClean="0">
                <a:solidFill>
                  <a:schemeClr val="bg1"/>
                </a:solidFill>
                <a:latin typeface="Arial Narrow" pitchFamily="34" charset="0"/>
              </a:rPr>
              <a:t> /  OS Concepts / 6e - Chapter 8 Deadlocks</a:t>
            </a:r>
          </a:p>
        </p:txBody>
      </p:sp>
      <p:sp>
        <p:nvSpPr>
          <p:cNvPr id="2457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CBA932D2-1DF7-420E-8852-E1DA7AEB63AA}" type="slidenum">
              <a:rPr lang="en-US" sz="1200" smtClean="0">
                <a:solidFill>
                  <a:srgbClr val="FFFFFF"/>
                </a:solidFill>
                <a:latin typeface="Arial Narrow" pitchFamily="34" charset="0"/>
              </a:rPr>
              <a:pPr eaLnBrk="1" hangingPunct="1"/>
              <a:t>76</a:t>
            </a:fld>
            <a:endParaRPr lang="en-US" sz="1200" smtClean="0">
              <a:solidFill>
                <a:srgbClr val="FFFFFF"/>
              </a:solidFill>
              <a:latin typeface="Arial Narrow" pitchFamily="34" charset="0"/>
            </a:endParaRPr>
          </a:p>
        </p:txBody>
      </p:sp>
      <p:sp>
        <p:nvSpPr>
          <p:cNvPr id="53250" name="Rectangle 2"/>
          <p:cNvSpPr>
            <a:spLocks noGrp="1" noChangeArrowheads="1"/>
          </p:cNvSpPr>
          <p:nvPr>
            <p:ph type="title"/>
          </p:nvPr>
        </p:nvSpPr>
        <p:spPr>
          <a:xfrm>
            <a:off x="630238" y="212725"/>
            <a:ext cx="7772400" cy="915988"/>
          </a:xfrm>
        </p:spPr>
        <p:txBody>
          <a:bodyPr/>
          <a:lstStyle/>
          <a:p>
            <a:pPr eaLnBrk="1" hangingPunct="1">
              <a:defRPr/>
            </a:pPr>
            <a:r>
              <a:rPr lang="en-US" smtClean="0"/>
              <a:t>Safe State</a:t>
            </a:r>
          </a:p>
        </p:txBody>
      </p:sp>
      <p:sp>
        <p:nvSpPr>
          <p:cNvPr id="24581" name="Rectangle 3"/>
          <p:cNvSpPr>
            <a:spLocks noGrp="1" noChangeArrowheads="1"/>
          </p:cNvSpPr>
          <p:nvPr>
            <p:ph type="body" idx="1"/>
          </p:nvPr>
        </p:nvSpPr>
        <p:spPr>
          <a:xfrm>
            <a:off x="0" y="990600"/>
            <a:ext cx="9144000" cy="5511800"/>
          </a:xfrm>
        </p:spPr>
        <p:txBody>
          <a:bodyPr/>
          <a:lstStyle/>
          <a:p>
            <a:pPr eaLnBrk="1" hangingPunct="1">
              <a:spcBef>
                <a:spcPct val="0"/>
              </a:spcBef>
            </a:pPr>
            <a:r>
              <a:rPr lang="en-US" sz="2100" smtClean="0"/>
              <a:t>When a process requests an available resource, system must decide if immediate allocation leaves the system in a </a:t>
            </a:r>
            <a:r>
              <a:rPr lang="en-US" sz="2100" i="1" smtClean="0"/>
              <a:t>safe state</a:t>
            </a:r>
            <a:r>
              <a:rPr lang="en-US" sz="2100" smtClean="0"/>
              <a:t/>
            </a:r>
            <a:br>
              <a:rPr lang="en-US" sz="2100" smtClean="0"/>
            </a:br>
            <a:endParaRPr lang="en-US" sz="2100" smtClean="0"/>
          </a:p>
          <a:p>
            <a:pPr eaLnBrk="1" hangingPunct="1">
              <a:spcBef>
                <a:spcPct val="0"/>
              </a:spcBef>
            </a:pPr>
            <a:r>
              <a:rPr lang="en-US" sz="2100" smtClean="0"/>
              <a:t>System is in safe state if there exists a safe sequence of all processes. </a:t>
            </a:r>
            <a:br>
              <a:rPr lang="en-US" sz="2100" smtClean="0"/>
            </a:br>
            <a:endParaRPr lang="en-US" sz="2100" smtClean="0"/>
          </a:p>
          <a:p>
            <a:pPr eaLnBrk="1" hangingPunct="1">
              <a:spcBef>
                <a:spcPct val="0"/>
              </a:spcBef>
            </a:pPr>
            <a:r>
              <a:rPr lang="en-US" sz="2100" smtClean="0"/>
              <a:t>Sequence &lt;</a:t>
            </a:r>
            <a:r>
              <a:rPr lang="en-US" sz="2100" i="1" smtClean="0"/>
              <a:t>P</a:t>
            </a:r>
            <a:r>
              <a:rPr lang="en-US" sz="2100" baseline="-25000" smtClean="0"/>
              <a:t>1</a:t>
            </a:r>
            <a:r>
              <a:rPr lang="en-US" sz="2100" smtClean="0"/>
              <a:t>, </a:t>
            </a:r>
            <a:r>
              <a:rPr lang="en-US" sz="2100" i="1" smtClean="0"/>
              <a:t>P</a:t>
            </a:r>
            <a:r>
              <a:rPr lang="en-US" sz="2100" baseline="-25000" smtClean="0"/>
              <a:t>2</a:t>
            </a:r>
            <a:r>
              <a:rPr lang="en-US" sz="2100" smtClean="0"/>
              <a:t>, …, </a:t>
            </a:r>
            <a:r>
              <a:rPr lang="en-US" sz="2100" i="1" smtClean="0"/>
              <a:t>P</a:t>
            </a:r>
            <a:r>
              <a:rPr lang="en-US" sz="2100" i="1" baseline="-25000" smtClean="0"/>
              <a:t>n</a:t>
            </a:r>
            <a:r>
              <a:rPr lang="en-US" sz="2100" smtClean="0"/>
              <a:t>&gt; is safe if for each</a:t>
            </a:r>
            <a:r>
              <a:rPr lang="en-US" sz="2100" i="1" smtClean="0"/>
              <a:t> P</a:t>
            </a:r>
            <a:r>
              <a:rPr lang="en-US" sz="2100" i="1" baseline="-25000" smtClean="0"/>
              <a:t>i</a:t>
            </a:r>
            <a:r>
              <a:rPr lang="en-US" sz="2100" smtClean="0"/>
              <a:t>, the resources that </a:t>
            </a:r>
            <a:r>
              <a:rPr lang="en-US" sz="2100" i="1" smtClean="0"/>
              <a:t>P</a:t>
            </a:r>
            <a:r>
              <a:rPr lang="en-US" sz="2100" i="1" baseline="-25000" smtClean="0"/>
              <a:t>i</a:t>
            </a:r>
            <a:r>
              <a:rPr lang="en-US" sz="2100" smtClean="0"/>
              <a:t> can still request can be satisfied by currently available resources + resources held by all the </a:t>
            </a:r>
            <a:r>
              <a:rPr lang="en-US" sz="2100" i="1" smtClean="0"/>
              <a:t>P</a:t>
            </a:r>
            <a:r>
              <a:rPr lang="en-US" sz="2100" i="1" baseline="-25000" smtClean="0"/>
              <a:t>j</a:t>
            </a:r>
            <a:r>
              <a:rPr lang="en-US" sz="2100" smtClean="0"/>
              <a:t>, with </a:t>
            </a:r>
            <a:r>
              <a:rPr lang="en-US" sz="2100" i="1" smtClean="0"/>
              <a:t>j&lt;i</a:t>
            </a:r>
            <a:r>
              <a:rPr lang="en-US" sz="2100" smtClean="0"/>
              <a:t>.</a:t>
            </a:r>
          </a:p>
          <a:p>
            <a:pPr lvl="1" eaLnBrk="1" hangingPunct="1"/>
            <a:r>
              <a:rPr lang="en-US" sz="2000" smtClean="0"/>
              <a:t>If P</a:t>
            </a:r>
            <a:r>
              <a:rPr lang="en-US" sz="2000" baseline="-25000" smtClean="0"/>
              <a:t>i</a:t>
            </a:r>
            <a:r>
              <a:rPr lang="en-US" sz="2000" smtClean="0"/>
              <a:t> resource needs are not immediately available, then </a:t>
            </a:r>
            <a:r>
              <a:rPr lang="en-US" sz="2000" i="1" smtClean="0"/>
              <a:t>P</a:t>
            </a:r>
            <a:r>
              <a:rPr lang="en-US" sz="2000" i="1" baseline="-25000" smtClean="0"/>
              <a:t>i</a:t>
            </a:r>
            <a:r>
              <a:rPr lang="en-US" sz="2000" smtClean="0"/>
              <a:t> can wait until all </a:t>
            </a:r>
            <a:r>
              <a:rPr lang="en-US" sz="2000" i="1" smtClean="0"/>
              <a:t>P</a:t>
            </a:r>
            <a:r>
              <a:rPr lang="en-US" sz="2000" i="1" baseline="-25000" smtClean="0"/>
              <a:t>j</a:t>
            </a:r>
            <a:r>
              <a:rPr lang="en-US" sz="2000" i="1" smtClean="0"/>
              <a:t> </a:t>
            </a:r>
            <a:r>
              <a:rPr lang="en-US" sz="2000" smtClean="0"/>
              <a:t>have finished.</a:t>
            </a:r>
          </a:p>
          <a:p>
            <a:pPr lvl="1" eaLnBrk="1" hangingPunct="1"/>
            <a:r>
              <a:rPr lang="en-US" sz="2000" smtClean="0"/>
              <a:t>When </a:t>
            </a:r>
            <a:r>
              <a:rPr lang="en-US" sz="2000" i="1" smtClean="0"/>
              <a:t>P</a:t>
            </a:r>
            <a:r>
              <a:rPr lang="en-US" sz="2000" i="1" baseline="-25000" smtClean="0"/>
              <a:t>j</a:t>
            </a:r>
            <a:r>
              <a:rPr lang="en-US" sz="2000" smtClean="0"/>
              <a:t> is finished, </a:t>
            </a:r>
            <a:r>
              <a:rPr lang="en-US" sz="2000" i="1" smtClean="0"/>
              <a:t>P</a:t>
            </a:r>
            <a:r>
              <a:rPr lang="en-US" sz="2000" baseline="-25000" smtClean="0"/>
              <a:t>i</a:t>
            </a:r>
            <a:r>
              <a:rPr lang="en-US" sz="2000" smtClean="0"/>
              <a:t> can obtain needed resources, execute, return allocated resources, and terminate. </a:t>
            </a:r>
          </a:p>
          <a:p>
            <a:pPr lvl="1" eaLnBrk="1" hangingPunct="1"/>
            <a:r>
              <a:rPr lang="en-US" sz="2000" smtClean="0"/>
              <a:t>When </a:t>
            </a:r>
            <a:r>
              <a:rPr lang="en-US" sz="2000" i="1" smtClean="0"/>
              <a:t>P</a:t>
            </a:r>
            <a:r>
              <a:rPr lang="en-US" sz="2000" i="1" baseline="-25000" smtClean="0"/>
              <a:t>i</a:t>
            </a:r>
            <a:r>
              <a:rPr lang="en-US" sz="2000" smtClean="0"/>
              <a:t> terminates, </a:t>
            </a:r>
            <a:r>
              <a:rPr lang="en-US" sz="2000" i="1" smtClean="0"/>
              <a:t>P</a:t>
            </a:r>
            <a:r>
              <a:rPr lang="en-US" sz="2000" i="1" baseline="-25000" smtClean="0"/>
              <a:t>i</a:t>
            </a:r>
            <a:r>
              <a:rPr lang="en-US" sz="2000" baseline="-25000" smtClean="0"/>
              <a:t>+1</a:t>
            </a:r>
            <a:r>
              <a:rPr lang="en-US" sz="2000" smtClean="0"/>
              <a:t> can obtain its needed resources, and so on. </a:t>
            </a:r>
          </a:p>
        </p:txBody>
      </p:sp>
      <p:sp>
        <p:nvSpPr>
          <p:cNvPr id="6" name="Footer Placeholder 3"/>
          <p:cNvSpPr txBox="1">
            <a:spLocks/>
          </p:cNvSpPr>
          <p:nvPr/>
        </p:nvSpPr>
        <p:spPr>
          <a:xfrm>
            <a:off x="228600" y="6492875"/>
            <a:ext cx="87630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smtClean="0"/>
              <a:t>Ref: </a:t>
            </a:r>
            <a:r>
              <a:rPr lang="en-US" sz="1000" smtClean="0">
                <a:hlinkClick r:id="rId2"/>
              </a:rPr>
              <a:t>http://userhome.brooklyn.cuny.edu/irudowdky/OperatingSystems.htm</a:t>
            </a:r>
            <a:r>
              <a:rPr lang="en-US" sz="1000" smtClean="0"/>
              <a:t>  &amp; Silberschatz, Gagne, &amp; Galvin, </a:t>
            </a:r>
            <a:r>
              <a:rPr lang="en-US" sz="1000" i="1" smtClean="0"/>
              <a:t>Operating Systems Concepts</a:t>
            </a:r>
            <a:r>
              <a:rPr lang="en-US" sz="1000" smtClean="0"/>
              <a:t>, 7</a:t>
            </a:r>
            <a:r>
              <a:rPr lang="en-US" sz="1000" baseline="30000" smtClean="0"/>
              <a:t>th</a:t>
            </a:r>
            <a:r>
              <a:rPr lang="en-US" sz="1000" smtClean="0"/>
              <a:t> ed, Wiley (ch 1-3)</a:t>
            </a:r>
            <a:endParaRPr lang="en-US" sz="1000" dirty="0"/>
          </a:p>
        </p:txBody>
      </p:sp>
    </p:spTree>
    <p:extLst>
      <p:ext uri="{BB962C8B-B14F-4D97-AF65-F5344CB8AC3E}">
        <p14:creationId xmlns:p14="http://schemas.microsoft.com/office/powerpoint/2010/main" val="390461533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90FB8465-0211-4726-8882-401777E51ACF}" type="slidenum">
              <a:rPr lang="en-US" sz="1200" smtClean="0">
                <a:solidFill>
                  <a:srgbClr val="FFFFFF"/>
                </a:solidFill>
                <a:latin typeface="Arial Narrow" pitchFamily="34" charset="0"/>
              </a:rPr>
              <a:pPr eaLnBrk="1" hangingPunct="1"/>
              <a:t>77</a:t>
            </a:fld>
            <a:endParaRPr lang="en-US" sz="1200" smtClean="0">
              <a:solidFill>
                <a:srgbClr val="FFFFFF"/>
              </a:solidFill>
              <a:latin typeface="Arial Narrow" pitchFamily="34" charset="0"/>
            </a:endParaRPr>
          </a:p>
        </p:txBody>
      </p:sp>
      <p:sp>
        <p:nvSpPr>
          <p:cNvPr id="54274" name="Rectangle 2"/>
          <p:cNvSpPr>
            <a:spLocks noGrp="1" noChangeArrowheads="1"/>
          </p:cNvSpPr>
          <p:nvPr>
            <p:ph type="title"/>
          </p:nvPr>
        </p:nvSpPr>
        <p:spPr>
          <a:xfrm>
            <a:off x="660400" y="325438"/>
            <a:ext cx="7772400" cy="1143000"/>
          </a:xfrm>
        </p:spPr>
        <p:txBody>
          <a:bodyPr/>
          <a:lstStyle/>
          <a:p>
            <a:pPr eaLnBrk="1" hangingPunct="1">
              <a:defRPr/>
            </a:pPr>
            <a:r>
              <a:rPr lang="en-US" smtClean="0"/>
              <a:t>Safe State</a:t>
            </a:r>
          </a:p>
        </p:txBody>
      </p:sp>
      <p:sp>
        <p:nvSpPr>
          <p:cNvPr id="25605" name="Rectangle 3"/>
          <p:cNvSpPr>
            <a:spLocks noGrp="1" noChangeArrowheads="1"/>
          </p:cNvSpPr>
          <p:nvPr>
            <p:ph type="body" idx="1"/>
          </p:nvPr>
        </p:nvSpPr>
        <p:spPr>
          <a:xfrm>
            <a:off x="454025" y="1736725"/>
            <a:ext cx="8250238" cy="4114800"/>
          </a:xfrm>
        </p:spPr>
        <p:txBody>
          <a:bodyPr/>
          <a:lstStyle/>
          <a:p>
            <a:pPr eaLnBrk="1" hangingPunct="1"/>
            <a:r>
              <a:rPr lang="en-US" smtClean="0"/>
              <a:t>If a system is in safe state </a:t>
            </a:r>
            <a:r>
              <a:rPr lang="en-US" smtClean="0">
                <a:sym typeface="Symbol" pitchFamily="18" charset="2"/>
              </a:rPr>
              <a:t> no deadlocks.</a:t>
            </a:r>
            <a:br>
              <a:rPr lang="en-US" smtClean="0">
                <a:sym typeface="Symbol" pitchFamily="18" charset="2"/>
              </a:rPr>
            </a:br>
            <a:endParaRPr lang="en-US" smtClean="0">
              <a:sym typeface="Symbol" pitchFamily="18" charset="2"/>
            </a:endParaRPr>
          </a:p>
          <a:p>
            <a:pPr eaLnBrk="1" hangingPunct="1"/>
            <a:r>
              <a:rPr lang="en-US" smtClean="0">
                <a:sym typeface="Symbol" pitchFamily="18" charset="2"/>
              </a:rPr>
              <a:t>If a system is in unsafe state  possibility of deadlock.</a:t>
            </a:r>
            <a:br>
              <a:rPr lang="en-US" smtClean="0">
                <a:sym typeface="Symbol" pitchFamily="18" charset="2"/>
              </a:rPr>
            </a:br>
            <a:endParaRPr lang="en-US" smtClean="0">
              <a:sym typeface="Symbol" pitchFamily="18" charset="2"/>
            </a:endParaRPr>
          </a:p>
          <a:p>
            <a:pPr eaLnBrk="1" hangingPunct="1"/>
            <a:r>
              <a:rPr lang="en-US" smtClean="0">
                <a:sym typeface="Symbol" pitchFamily="18" charset="2"/>
              </a:rPr>
              <a:t>Avoidance  ensure that a system will never enter an unsafe state. </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45795710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7D77A325-357F-4BA5-BB35-AF79EE900AC5}" type="slidenum">
              <a:rPr lang="en-US" sz="1200" smtClean="0">
                <a:solidFill>
                  <a:srgbClr val="FFFFFF"/>
                </a:solidFill>
                <a:latin typeface="Arial Narrow" pitchFamily="34" charset="0"/>
              </a:rPr>
              <a:pPr eaLnBrk="1" hangingPunct="1"/>
              <a:t>78</a:t>
            </a:fld>
            <a:endParaRPr lang="en-US" sz="1200" smtClean="0">
              <a:solidFill>
                <a:srgbClr val="FFFFFF"/>
              </a:solidFill>
              <a:latin typeface="Arial Narrow" pitchFamily="34" charset="0"/>
            </a:endParaRPr>
          </a:p>
        </p:txBody>
      </p:sp>
      <p:sp>
        <p:nvSpPr>
          <p:cNvPr id="83970" name="Rectangle 2"/>
          <p:cNvSpPr>
            <a:spLocks noGrp="1" noChangeArrowheads="1"/>
          </p:cNvSpPr>
          <p:nvPr>
            <p:ph type="title"/>
          </p:nvPr>
        </p:nvSpPr>
        <p:spPr>
          <a:xfrm>
            <a:off x="711200" y="365125"/>
            <a:ext cx="7772400" cy="1143000"/>
          </a:xfrm>
        </p:spPr>
        <p:txBody>
          <a:bodyPr/>
          <a:lstStyle/>
          <a:p>
            <a:pPr eaLnBrk="1" hangingPunct="1">
              <a:defRPr/>
            </a:pPr>
            <a:r>
              <a:rPr lang="en-US" smtClean="0"/>
              <a:t>Safe, Unsafe , Deadlock State </a:t>
            </a:r>
          </a:p>
        </p:txBody>
      </p:sp>
      <p:pic>
        <p:nvPicPr>
          <p:cNvPr id="26629" name="Picture 3"/>
          <p:cNvPicPr>
            <a:picLocks noChangeAspect="1" noChangeArrowheads="1"/>
          </p:cNvPicPr>
          <p:nvPr/>
        </p:nvPicPr>
        <p:blipFill>
          <a:blip r:embed="rId2">
            <a:extLst>
              <a:ext uri="{28A0092B-C50C-407E-A947-70E740481C1C}">
                <a14:useLocalDpi xmlns:a14="http://schemas.microsoft.com/office/drawing/2010/main" val="0"/>
              </a:ext>
            </a:extLst>
          </a:blip>
          <a:srcRect l="10608" t="1381" r="10387" b="829"/>
          <a:stretch>
            <a:fillRect/>
          </a:stretch>
        </p:blipFill>
        <p:spPr bwMode="auto">
          <a:xfrm>
            <a:off x="2533650" y="1725613"/>
            <a:ext cx="4540250" cy="44958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3"/>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29784947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D7DCC4F5-7FE8-4A6A-87D0-1AEDF9574FC7}" type="slidenum">
              <a:rPr lang="en-US" sz="1200" smtClean="0">
                <a:solidFill>
                  <a:srgbClr val="FFFFFF"/>
                </a:solidFill>
                <a:latin typeface="Arial Narrow" pitchFamily="34" charset="0"/>
              </a:rPr>
              <a:pPr eaLnBrk="1" hangingPunct="1"/>
              <a:t>79</a:t>
            </a:fld>
            <a:endParaRPr lang="en-US" sz="1200" smtClean="0">
              <a:solidFill>
                <a:srgbClr val="FFFFFF"/>
              </a:solidFill>
              <a:latin typeface="Arial Narrow" pitchFamily="34" charset="0"/>
            </a:endParaRPr>
          </a:p>
        </p:txBody>
      </p:sp>
      <p:sp>
        <p:nvSpPr>
          <p:cNvPr id="56322" name="Rectangle 2"/>
          <p:cNvSpPr>
            <a:spLocks noGrp="1" noChangeArrowheads="1"/>
          </p:cNvSpPr>
          <p:nvPr>
            <p:ph type="title"/>
          </p:nvPr>
        </p:nvSpPr>
        <p:spPr>
          <a:xfrm>
            <a:off x="712788" y="157163"/>
            <a:ext cx="7772400" cy="1143000"/>
          </a:xfrm>
        </p:spPr>
        <p:txBody>
          <a:bodyPr/>
          <a:lstStyle/>
          <a:p>
            <a:pPr eaLnBrk="1" hangingPunct="1">
              <a:defRPr/>
            </a:pPr>
            <a:r>
              <a:rPr lang="en-US" smtClean="0"/>
              <a:t>Banker’s Algorithm</a:t>
            </a:r>
          </a:p>
        </p:txBody>
      </p:sp>
      <p:sp>
        <p:nvSpPr>
          <p:cNvPr id="27653" name="Rectangle 3"/>
          <p:cNvSpPr>
            <a:spLocks noGrp="1" noChangeArrowheads="1"/>
          </p:cNvSpPr>
          <p:nvPr>
            <p:ph type="body" idx="1"/>
          </p:nvPr>
        </p:nvSpPr>
        <p:spPr>
          <a:xfrm>
            <a:off x="261938" y="1116013"/>
            <a:ext cx="8672512" cy="4979987"/>
          </a:xfrm>
        </p:spPr>
        <p:txBody>
          <a:bodyPr>
            <a:normAutofit fontScale="92500" lnSpcReduction="10000"/>
          </a:bodyPr>
          <a:lstStyle/>
          <a:p>
            <a:pPr eaLnBrk="1" hangingPunct="1"/>
            <a:r>
              <a:rPr lang="en-US" smtClean="0"/>
              <a:t>Handles multiple instances of resources types that the resource-allocation graph algorithm can not</a:t>
            </a:r>
          </a:p>
          <a:p>
            <a:pPr eaLnBrk="1" hangingPunct="1"/>
            <a:endParaRPr lang="en-US" smtClean="0"/>
          </a:p>
          <a:p>
            <a:pPr eaLnBrk="1" hangingPunct="1"/>
            <a:r>
              <a:rPr lang="en-US" smtClean="0"/>
              <a:t>Each process must </a:t>
            </a:r>
            <a:r>
              <a:rPr lang="en-US" i="1" smtClean="0"/>
              <a:t>a priori</a:t>
            </a:r>
            <a:r>
              <a:rPr lang="en-US" smtClean="0"/>
              <a:t> claim maximum use.</a:t>
            </a:r>
            <a:br>
              <a:rPr lang="en-US" smtClean="0"/>
            </a:br>
            <a:endParaRPr lang="en-US" smtClean="0"/>
          </a:p>
          <a:p>
            <a:pPr eaLnBrk="1" hangingPunct="1"/>
            <a:r>
              <a:rPr lang="en-US" smtClean="0"/>
              <a:t>When a process requests a resource it may have to wait.  </a:t>
            </a:r>
            <a:br>
              <a:rPr lang="en-US" smtClean="0"/>
            </a:br>
            <a:endParaRPr lang="en-US" smtClean="0"/>
          </a:p>
          <a:p>
            <a:pPr eaLnBrk="1" hangingPunct="1"/>
            <a:r>
              <a:rPr lang="en-US" smtClean="0"/>
              <a:t>When a process gets all its resources it must return them in a finite amount of time.</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39594027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266700" y="292100"/>
            <a:ext cx="8674100" cy="1143000"/>
          </a:xfrm>
        </p:spPr>
        <p:txBody>
          <a:bodyPr/>
          <a:lstStyle/>
          <a:p>
            <a:pPr eaLnBrk="1" hangingPunct="1">
              <a:defRPr/>
            </a:pPr>
            <a:r>
              <a:rPr lang="en-US" smtClean="0"/>
              <a:t>Bounded Buffer</a:t>
            </a:r>
          </a:p>
        </p:txBody>
      </p:sp>
      <p:sp>
        <p:nvSpPr>
          <p:cNvPr id="9221" name="Rectangle 3"/>
          <p:cNvSpPr>
            <a:spLocks noGrp="1" noChangeArrowheads="1"/>
          </p:cNvSpPr>
          <p:nvPr>
            <p:ph type="body" idx="1"/>
          </p:nvPr>
        </p:nvSpPr>
        <p:spPr/>
        <p:txBody>
          <a:bodyPr/>
          <a:lstStyle/>
          <a:p>
            <a:pPr eaLnBrk="1" hangingPunct="1"/>
            <a:r>
              <a:rPr lang="en-US" smtClean="0"/>
              <a:t>If both the producer and consumer attempt to update the buffer concurrently, the assembly language statements may get interleaved.</a:t>
            </a:r>
          </a:p>
          <a:p>
            <a:pPr eaLnBrk="1" hangingPunct="1"/>
            <a:endParaRPr lang="en-US" smtClean="0"/>
          </a:p>
          <a:p>
            <a:pPr eaLnBrk="1" hangingPunct="1"/>
            <a:r>
              <a:rPr lang="en-US" smtClean="0"/>
              <a:t>Interleaving depends upon how the producer and consumer processes are scheduled.</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34517971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42B2B02D-F6CD-4C6A-BE60-72549891C766}" type="slidenum">
              <a:rPr lang="en-US" sz="1200" smtClean="0">
                <a:solidFill>
                  <a:srgbClr val="FFFFFF"/>
                </a:solidFill>
                <a:latin typeface="Arial Narrow" pitchFamily="34" charset="0"/>
              </a:rPr>
              <a:pPr eaLnBrk="1" hangingPunct="1"/>
              <a:t>80</a:t>
            </a:fld>
            <a:endParaRPr lang="en-US" sz="1200" smtClean="0">
              <a:solidFill>
                <a:srgbClr val="FFFFFF"/>
              </a:solidFill>
              <a:latin typeface="Arial Narrow" pitchFamily="34" charset="0"/>
            </a:endParaRPr>
          </a:p>
        </p:txBody>
      </p:sp>
      <p:sp>
        <p:nvSpPr>
          <p:cNvPr id="57346" name="Rectangle 2"/>
          <p:cNvSpPr>
            <a:spLocks noGrp="1" noChangeArrowheads="1"/>
          </p:cNvSpPr>
          <p:nvPr>
            <p:ph type="title"/>
          </p:nvPr>
        </p:nvSpPr>
        <p:spPr>
          <a:xfrm>
            <a:off x="0" y="449263"/>
            <a:ext cx="9004300" cy="457200"/>
          </a:xfrm>
        </p:spPr>
        <p:txBody>
          <a:bodyPr>
            <a:normAutofit fontScale="90000"/>
          </a:bodyPr>
          <a:lstStyle/>
          <a:p>
            <a:pPr eaLnBrk="1" hangingPunct="1">
              <a:defRPr/>
            </a:pPr>
            <a:r>
              <a:rPr lang="en-US" sz="3600" smtClean="0"/>
              <a:t>Data Structures for the Banker’s Algorithm </a:t>
            </a:r>
          </a:p>
        </p:txBody>
      </p:sp>
      <p:sp>
        <p:nvSpPr>
          <p:cNvPr id="28677" name="Rectangle 3"/>
          <p:cNvSpPr>
            <a:spLocks noGrp="1" noChangeArrowheads="1"/>
          </p:cNvSpPr>
          <p:nvPr>
            <p:ph type="body" idx="1"/>
          </p:nvPr>
        </p:nvSpPr>
        <p:spPr>
          <a:xfrm>
            <a:off x="160338" y="1482725"/>
            <a:ext cx="8983662" cy="4513263"/>
          </a:xfrm>
        </p:spPr>
        <p:txBody>
          <a:bodyPr>
            <a:normAutofit lnSpcReduction="10000"/>
          </a:bodyPr>
          <a:lstStyle/>
          <a:p>
            <a:pPr eaLnBrk="1" hangingPunct="1"/>
            <a:r>
              <a:rPr lang="en-US" sz="2300" b="1" i="1" smtClean="0"/>
              <a:t>Available</a:t>
            </a:r>
            <a:r>
              <a:rPr lang="en-US" sz="2300" i="1" smtClean="0"/>
              <a:t>:</a:t>
            </a:r>
            <a:r>
              <a:rPr lang="en-US" sz="2300" smtClean="0"/>
              <a:t>  Vector of length </a:t>
            </a:r>
            <a:r>
              <a:rPr lang="en-US" sz="2300" i="1" smtClean="0"/>
              <a:t>m</a:t>
            </a:r>
            <a:r>
              <a:rPr lang="en-US" sz="2300" smtClean="0"/>
              <a:t>. If Available [</a:t>
            </a:r>
            <a:r>
              <a:rPr lang="en-US" sz="2300" i="1" smtClean="0"/>
              <a:t>j</a:t>
            </a:r>
            <a:r>
              <a:rPr lang="en-US" sz="2300" smtClean="0"/>
              <a:t>] = </a:t>
            </a:r>
            <a:r>
              <a:rPr lang="en-US" sz="2300" i="1" smtClean="0"/>
              <a:t>k</a:t>
            </a:r>
            <a:r>
              <a:rPr lang="en-US" sz="2300" smtClean="0"/>
              <a:t>, there are</a:t>
            </a:r>
            <a:r>
              <a:rPr lang="en-US" sz="2300" i="1" smtClean="0"/>
              <a:t> k</a:t>
            </a:r>
            <a:r>
              <a:rPr lang="en-US" sz="2300" smtClean="0"/>
              <a:t> instances of resource type </a:t>
            </a:r>
            <a:r>
              <a:rPr lang="en-US" sz="2300" i="1" smtClean="0"/>
              <a:t>R</a:t>
            </a:r>
            <a:r>
              <a:rPr lang="en-US" sz="2300" i="1" baseline="-25000" smtClean="0"/>
              <a:t>j</a:t>
            </a:r>
            <a:r>
              <a:rPr lang="en-US" sz="2300" baseline="-25000" smtClean="0"/>
              <a:t> </a:t>
            </a:r>
            <a:r>
              <a:rPr lang="en-US" sz="2300" smtClean="0"/>
              <a:t>available.</a:t>
            </a:r>
          </a:p>
          <a:p>
            <a:pPr eaLnBrk="1" hangingPunct="1">
              <a:buFontTx/>
              <a:buNone/>
            </a:pPr>
            <a:endParaRPr lang="en-US" sz="2300" smtClean="0"/>
          </a:p>
          <a:p>
            <a:pPr eaLnBrk="1" hangingPunct="1"/>
            <a:r>
              <a:rPr lang="en-US" sz="2300" b="1" i="1" smtClean="0"/>
              <a:t>Max</a:t>
            </a:r>
            <a:r>
              <a:rPr lang="en-US" sz="2300" i="1" smtClean="0"/>
              <a:t>: n x m</a:t>
            </a:r>
            <a:r>
              <a:rPr lang="en-US" sz="2300" smtClean="0"/>
              <a:t> matrix.  If </a:t>
            </a:r>
            <a:r>
              <a:rPr lang="en-US" sz="2300" i="1" smtClean="0"/>
              <a:t>Max </a:t>
            </a:r>
            <a:r>
              <a:rPr lang="en-US" sz="2300" smtClean="0"/>
              <a:t>[</a:t>
            </a:r>
            <a:r>
              <a:rPr lang="en-US" sz="2300" i="1" smtClean="0"/>
              <a:t>i,j</a:t>
            </a:r>
            <a:r>
              <a:rPr lang="en-US" sz="2300" smtClean="0"/>
              <a:t>] = </a:t>
            </a:r>
            <a:r>
              <a:rPr lang="en-US" sz="2300" i="1" smtClean="0"/>
              <a:t>k</a:t>
            </a:r>
            <a:r>
              <a:rPr lang="en-US" sz="2300" smtClean="0"/>
              <a:t>, then process </a:t>
            </a:r>
            <a:r>
              <a:rPr lang="en-US" sz="2300" i="1" smtClean="0"/>
              <a:t>P</a:t>
            </a:r>
            <a:r>
              <a:rPr lang="en-US" sz="2300" i="1" baseline="-25000" smtClean="0"/>
              <a:t>i</a:t>
            </a:r>
            <a:r>
              <a:rPr lang="en-US" sz="2300" i="1" smtClean="0"/>
              <a:t> </a:t>
            </a:r>
            <a:r>
              <a:rPr lang="en-US" sz="2300" smtClean="0"/>
              <a:t>may request at most</a:t>
            </a:r>
            <a:r>
              <a:rPr lang="en-US" sz="2300" i="1" smtClean="0"/>
              <a:t> k </a:t>
            </a:r>
            <a:r>
              <a:rPr lang="en-US" sz="2300" smtClean="0"/>
              <a:t>instances of resource type </a:t>
            </a:r>
            <a:r>
              <a:rPr lang="en-US" sz="2300" i="1" smtClean="0"/>
              <a:t>R</a:t>
            </a:r>
            <a:r>
              <a:rPr lang="en-US" sz="2300" i="1" baseline="-25000" smtClean="0"/>
              <a:t>j</a:t>
            </a:r>
            <a:r>
              <a:rPr lang="en-US" sz="2300" smtClean="0"/>
              <a:t>.</a:t>
            </a:r>
          </a:p>
          <a:p>
            <a:pPr eaLnBrk="1" hangingPunct="1"/>
            <a:endParaRPr lang="en-US" sz="2300" smtClean="0"/>
          </a:p>
          <a:p>
            <a:pPr eaLnBrk="1" hangingPunct="1"/>
            <a:r>
              <a:rPr lang="en-US" sz="2300" b="1" i="1" smtClean="0"/>
              <a:t>Allocation</a:t>
            </a:r>
            <a:r>
              <a:rPr lang="en-US" sz="2300" i="1" smtClean="0"/>
              <a:t>:  n </a:t>
            </a:r>
            <a:r>
              <a:rPr lang="en-US" sz="2300" smtClean="0"/>
              <a:t>x</a:t>
            </a:r>
            <a:r>
              <a:rPr lang="en-US" sz="2300" i="1" smtClean="0"/>
              <a:t> m</a:t>
            </a:r>
            <a:r>
              <a:rPr lang="en-US" sz="2300" smtClean="0"/>
              <a:t> matrix.  If Allocation[</a:t>
            </a:r>
            <a:r>
              <a:rPr lang="en-US" sz="2300" i="1" smtClean="0"/>
              <a:t>i,j</a:t>
            </a:r>
            <a:r>
              <a:rPr lang="en-US" sz="2300" smtClean="0"/>
              <a:t>] = </a:t>
            </a:r>
            <a:r>
              <a:rPr lang="en-US" sz="2300" i="1" smtClean="0"/>
              <a:t>k</a:t>
            </a:r>
            <a:r>
              <a:rPr lang="en-US" sz="2300" smtClean="0"/>
              <a:t> then</a:t>
            </a:r>
            <a:r>
              <a:rPr lang="en-US" sz="2300" i="1" smtClean="0"/>
              <a:t> P</a:t>
            </a:r>
            <a:r>
              <a:rPr lang="en-US" sz="2300" i="1" baseline="-25000" smtClean="0"/>
              <a:t>i</a:t>
            </a:r>
            <a:r>
              <a:rPr lang="en-US" sz="2300" smtClean="0"/>
              <a:t> is currently allocated </a:t>
            </a:r>
            <a:r>
              <a:rPr lang="en-US" sz="2300" i="1" smtClean="0"/>
              <a:t>k</a:t>
            </a:r>
            <a:r>
              <a:rPr lang="en-US" sz="2300" smtClean="0"/>
              <a:t> instances of </a:t>
            </a:r>
            <a:r>
              <a:rPr lang="en-US" sz="2300" i="1" smtClean="0"/>
              <a:t>R</a:t>
            </a:r>
            <a:r>
              <a:rPr lang="en-US" sz="2300" i="1" baseline="-25000" smtClean="0"/>
              <a:t>j.</a:t>
            </a:r>
          </a:p>
          <a:p>
            <a:pPr eaLnBrk="1" hangingPunct="1"/>
            <a:endParaRPr lang="en-US" sz="2300" baseline="-25000" smtClean="0"/>
          </a:p>
          <a:p>
            <a:pPr eaLnBrk="1" hangingPunct="1"/>
            <a:r>
              <a:rPr lang="en-US" sz="2300" b="1" i="1" smtClean="0"/>
              <a:t>Need</a:t>
            </a:r>
            <a:r>
              <a:rPr lang="en-US" sz="2300" i="1" smtClean="0"/>
              <a:t>:  n </a:t>
            </a:r>
            <a:r>
              <a:rPr lang="en-US" sz="2300" smtClean="0"/>
              <a:t>x</a:t>
            </a:r>
            <a:r>
              <a:rPr lang="en-US" sz="2300" i="1" smtClean="0"/>
              <a:t> m</a:t>
            </a:r>
            <a:r>
              <a:rPr lang="en-US" sz="2300" smtClean="0"/>
              <a:t> matrix. If </a:t>
            </a:r>
            <a:r>
              <a:rPr lang="en-US" sz="2300" i="1" smtClean="0"/>
              <a:t>Need</a:t>
            </a:r>
            <a:r>
              <a:rPr lang="en-US" sz="2300" smtClean="0"/>
              <a:t>[</a:t>
            </a:r>
            <a:r>
              <a:rPr lang="en-US" sz="2300" i="1" smtClean="0"/>
              <a:t>i,j</a:t>
            </a:r>
            <a:r>
              <a:rPr lang="en-US" sz="2300" smtClean="0"/>
              <a:t>] =</a:t>
            </a:r>
            <a:r>
              <a:rPr lang="en-US" sz="2300" i="1" smtClean="0"/>
              <a:t> k</a:t>
            </a:r>
            <a:r>
              <a:rPr lang="en-US" sz="2300" smtClean="0"/>
              <a:t>, then</a:t>
            </a:r>
            <a:r>
              <a:rPr lang="en-US" sz="2300" i="1" smtClean="0"/>
              <a:t> P</a:t>
            </a:r>
            <a:r>
              <a:rPr lang="en-US" sz="2300" i="1" baseline="-25000" smtClean="0"/>
              <a:t>i</a:t>
            </a:r>
            <a:r>
              <a:rPr lang="en-US" sz="2300" smtClean="0"/>
              <a:t> may need </a:t>
            </a:r>
            <a:r>
              <a:rPr lang="en-US" sz="2300" i="1" smtClean="0"/>
              <a:t>k</a:t>
            </a:r>
            <a:r>
              <a:rPr lang="en-US" sz="2300" smtClean="0"/>
              <a:t> more instances of </a:t>
            </a:r>
            <a:r>
              <a:rPr lang="en-US" sz="2300" i="1" smtClean="0"/>
              <a:t>R</a:t>
            </a:r>
            <a:r>
              <a:rPr lang="en-US" sz="2300" i="1" baseline="-25000" smtClean="0"/>
              <a:t>j</a:t>
            </a:r>
            <a:r>
              <a:rPr lang="en-US" sz="2300" baseline="-25000" smtClean="0"/>
              <a:t> </a:t>
            </a:r>
            <a:r>
              <a:rPr lang="en-US" sz="2300" smtClean="0"/>
              <a:t>to complete its task.</a:t>
            </a:r>
            <a:br>
              <a:rPr lang="en-US" sz="2300" smtClean="0"/>
            </a:br>
            <a:r>
              <a:rPr lang="en-US" sz="2300" i="1" smtClean="0"/>
              <a:t>Need</a:t>
            </a:r>
            <a:r>
              <a:rPr lang="en-US" sz="2300" smtClean="0"/>
              <a:t> [</a:t>
            </a:r>
            <a:r>
              <a:rPr lang="en-US" sz="2300" i="1" smtClean="0"/>
              <a:t>i,j]</a:t>
            </a:r>
            <a:r>
              <a:rPr lang="en-US" sz="2300" smtClean="0"/>
              <a:t> = </a:t>
            </a:r>
            <a:r>
              <a:rPr lang="en-US" sz="2300" i="1" smtClean="0"/>
              <a:t>Max</a:t>
            </a:r>
            <a:r>
              <a:rPr lang="en-US" sz="2300" smtClean="0"/>
              <a:t>[</a:t>
            </a:r>
            <a:r>
              <a:rPr lang="en-US" sz="2300" i="1" smtClean="0"/>
              <a:t>i,j</a:t>
            </a:r>
            <a:r>
              <a:rPr lang="en-US" sz="2300" smtClean="0"/>
              <a:t>] – </a:t>
            </a:r>
            <a:r>
              <a:rPr lang="en-US" sz="2300" i="1" smtClean="0"/>
              <a:t>Allocation</a:t>
            </a:r>
            <a:r>
              <a:rPr lang="en-US" sz="2300" smtClean="0"/>
              <a:t> [</a:t>
            </a:r>
            <a:r>
              <a:rPr lang="en-US" sz="2300" i="1" smtClean="0"/>
              <a:t>i,j</a:t>
            </a:r>
            <a:r>
              <a:rPr lang="en-US" sz="2300" smtClean="0"/>
              <a:t>].</a:t>
            </a:r>
          </a:p>
        </p:txBody>
      </p:sp>
      <p:sp>
        <p:nvSpPr>
          <p:cNvPr id="28678" name="Text Box 4"/>
          <p:cNvSpPr txBox="1">
            <a:spLocks noChangeArrowheads="1"/>
          </p:cNvSpPr>
          <p:nvPr/>
        </p:nvSpPr>
        <p:spPr bwMode="auto">
          <a:xfrm>
            <a:off x="788988" y="990600"/>
            <a:ext cx="7673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000">
                <a:solidFill>
                  <a:srgbClr val="E51707"/>
                </a:solidFill>
                <a:latin typeface="Helvetica" pitchFamily="34" charset="0"/>
              </a:rPr>
              <a:t>Let </a:t>
            </a:r>
            <a:r>
              <a:rPr lang="en-US" sz="2000" i="1">
                <a:solidFill>
                  <a:srgbClr val="E51707"/>
                </a:solidFill>
                <a:latin typeface="Helvetica" pitchFamily="34" charset="0"/>
              </a:rPr>
              <a:t>n</a:t>
            </a:r>
            <a:r>
              <a:rPr lang="en-US" sz="2000">
                <a:solidFill>
                  <a:srgbClr val="E51707"/>
                </a:solidFill>
                <a:latin typeface="Helvetica" pitchFamily="34" charset="0"/>
              </a:rPr>
              <a:t> = number of processes, and </a:t>
            </a:r>
            <a:r>
              <a:rPr lang="en-US" sz="2000" i="1">
                <a:solidFill>
                  <a:srgbClr val="E51707"/>
                </a:solidFill>
                <a:latin typeface="Helvetica" pitchFamily="34" charset="0"/>
              </a:rPr>
              <a:t>m </a:t>
            </a:r>
            <a:r>
              <a:rPr lang="en-US" sz="2000">
                <a:solidFill>
                  <a:srgbClr val="E51707"/>
                </a:solidFill>
                <a:latin typeface="Helvetica" pitchFamily="34" charset="0"/>
              </a:rPr>
              <a:t>= number of resources types. </a:t>
            </a:r>
          </a:p>
        </p:txBody>
      </p:sp>
      <p:sp>
        <p:nvSpPr>
          <p:cNvPr id="7"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411132814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22E901A4-2F7B-43EA-A0B6-A95D8494ADDF}" type="slidenum">
              <a:rPr lang="en-US" sz="1200" smtClean="0">
                <a:solidFill>
                  <a:srgbClr val="FFFFFF"/>
                </a:solidFill>
                <a:latin typeface="Arial Narrow" pitchFamily="34" charset="0"/>
              </a:rPr>
              <a:pPr eaLnBrk="1" hangingPunct="1"/>
              <a:t>81</a:t>
            </a:fld>
            <a:endParaRPr lang="en-US" sz="1200" smtClean="0">
              <a:solidFill>
                <a:srgbClr val="FFFFFF"/>
              </a:solidFill>
              <a:latin typeface="Arial Narrow" pitchFamily="34" charset="0"/>
            </a:endParaRPr>
          </a:p>
        </p:txBody>
      </p:sp>
      <p:sp>
        <p:nvSpPr>
          <p:cNvPr id="58370" name="Rectangle 2"/>
          <p:cNvSpPr>
            <a:spLocks noGrp="1" noChangeArrowheads="1"/>
          </p:cNvSpPr>
          <p:nvPr>
            <p:ph type="title"/>
          </p:nvPr>
        </p:nvSpPr>
        <p:spPr>
          <a:xfrm>
            <a:off x="663575" y="219075"/>
            <a:ext cx="7772400" cy="1143000"/>
          </a:xfrm>
        </p:spPr>
        <p:txBody>
          <a:bodyPr/>
          <a:lstStyle/>
          <a:p>
            <a:pPr eaLnBrk="1" hangingPunct="1">
              <a:defRPr/>
            </a:pPr>
            <a:r>
              <a:rPr lang="en-US" smtClean="0"/>
              <a:t>Safety Algorithm</a:t>
            </a:r>
          </a:p>
        </p:txBody>
      </p:sp>
      <p:sp>
        <p:nvSpPr>
          <p:cNvPr id="29701" name="Rectangle 3"/>
          <p:cNvSpPr>
            <a:spLocks noGrp="1" noChangeArrowheads="1"/>
          </p:cNvSpPr>
          <p:nvPr>
            <p:ph type="body" idx="1"/>
          </p:nvPr>
        </p:nvSpPr>
        <p:spPr>
          <a:xfrm>
            <a:off x="0" y="1162050"/>
            <a:ext cx="8956675" cy="5191125"/>
          </a:xfrm>
        </p:spPr>
        <p:txBody>
          <a:bodyPr/>
          <a:lstStyle/>
          <a:p>
            <a:pPr marL="419100" indent="-419100" eaLnBrk="1" hangingPunct="1">
              <a:lnSpc>
                <a:spcPct val="90000"/>
              </a:lnSpc>
              <a:buFontTx/>
              <a:buNone/>
            </a:pPr>
            <a:r>
              <a:rPr lang="en-US" sz="2000" b="1" i="1" smtClean="0">
                <a:solidFill>
                  <a:srgbClr val="FF66FF"/>
                </a:solidFill>
              </a:rPr>
              <a:t>Tells us whether or not a system is in a safe state </a:t>
            </a:r>
          </a:p>
          <a:p>
            <a:pPr marL="419100" indent="-419100" eaLnBrk="1" hangingPunct="1">
              <a:lnSpc>
                <a:spcPct val="90000"/>
              </a:lnSpc>
              <a:buFontTx/>
              <a:buNone/>
            </a:pPr>
            <a:r>
              <a:rPr lang="en-US" sz="2000" smtClean="0"/>
              <a:t>1.	Let </a:t>
            </a:r>
            <a:r>
              <a:rPr lang="en-US" sz="2000" i="1" smtClean="0"/>
              <a:t>Work </a:t>
            </a:r>
            <a:r>
              <a:rPr lang="en-US" sz="2000" smtClean="0"/>
              <a:t>and </a:t>
            </a:r>
            <a:r>
              <a:rPr lang="en-US" sz="2000" i="1" smtClean="0"/>
              <a:t>Finish</a:t>
            </a:r>
            <a:r>
              <a:rPr lang="en-US" sz="2000" smtClean="0"/>
              <a:t> be vectors of length</a:t>
            </a:r>
            <a:r>
              <a:rPr lang="en-US" sz="2000" i="1" smtClean="0"/>
              <a:t> m</a:t>
            </a:r>
            <a:r>
              <a:rPr lang="en-US" sz="2000" smtClean="0"/>
              <a:t> and</a:t>
            </a:r>
            <a:r>
              <a:rPr lang="en-US" sz="2000" i="1" smtClean="0"/>
              <a:t> n</a:t>
            </a:r>
            <a:r>
              <a:rPr lang="en-US" sz="2000" smtClean="0"/>
              <a:t>, respectively.  Initialize:</a:t>
            </a:r>
          </a:p>
          <a:p>
            <a:pPr marL="1714500" lvl="3" indent="-342900" eaLnBrk="1" hangingPunct="1">
              <a:lnSpc>
                <a:spcPct val="90000"/>
              </a:lnSpc>
              <a:buFont typeface="Wingdings" pitchFamily="2" charset="2"/>
              <a:buNone/>
            </a:pPr>
            <a:r>
              <a:rPr lang="en-US" sz="1800" i="1" smtClean="0">
                <a:solidFill>
                  <a:srgbClr val="FFFFFF"/>
                </a:solidFill>
              </a:rPr>
              <a:t>Work </a:t>
            </a:r>
            <a:r>
              <a:rPr lang="en-US" sz="1800" smtClean="0">
                <a:solidFill>
                  <a:srgbClr val="FFFFFF"/>
                </a:solidFill>
              </a:rPr>
              <a:t>= </a:t>
            </a:r>
            <a:r>
              <a:rPr lang="en-US" sz="1800" i="1" smtClean="0">
                <a:solidFill>
                  <a:srgbClr val="FFFFFF"/>
                </a:solidFill>
              </a:rPr>
              <a:t>Available</a:t>
            </a:r>
          </a:p>
          <a:p>
            <a:pPr marL="1714500" lvl="3" indent="-342900" eaLnBrk="1" hangingPunct="1">
              <a:lnSpc>
                <a:spcPct val="90000"/>
              </a:lnSpc>
              <a:buFont typeface="Wingdings" pitchFamily="2" charset="2"/>
              <a:buNone/>
            </a:pPr>
            <a:r>
              <a:rPr lang="en-US" sz="1800" i="1" smtClean="0">
                <a:solidFill>
                  <a:srgbClr val="FFFFFF"/>
                </a:solidFill>
              </a:rPr>
              <a:t>Finish </a:t>
            </a:r>
            <a:r>
              <a:rPr lang="en-US" sz="1800" smtClean="0">
                <a:solidFill>
                  <a:srgbClr val="FFFFFF"/>
                </a:solidFill>
              </a:rPr>
              <a:t>[</a:t>
            </a:r>
            <a:r>
              <a:rPr lang="en-US" sz="1800" i="1" smtClean="0">
                <a:solidFill>
                  <a:srgbClr val="FFFFFF"/>
                </a:solidFill>
              </a:rPr>
              <a:t>i</a:t>
            </a:r>
            <a:r>
              <a:rPr lang="en-US" sz="1800" smtClean="0">
                <a:solidFill>
                  <a:srgbClr val="FFFFFF"/>
                </a:solidFill>
              </a:rPr>
              <a:t>] =</a:t>
            </a:r>
            <a:r>
              <a:rPr lang="en-US" sz="1800" i="1" smtClean="0">
                <a:solidFill>
                  <a:srgbClr val="FFFFFF"/>
                </a:solidFill>
              </a:rPr>
              <a:t> false </a:t>
            </a:r>
            <a:r>
              <a:rPr lang="en-US" sz="1800" smtClean="0">
                <a:solidFill>
                  <a:srgbClr val="FFFFFF"/>
                </a:solidFill>
              </a:rPr>
              <a:t>for</a:t>
            </a:r>
            <a:r>
              <a:rPr lang="en-US" sz="1800" i="1" smtClean="0">
                <a:solidFill>
                  <a:srgbClr val="FFFFFF"/>
                </a:solidFill>
              </a:rPr>
              <a:t> i</a:t>
            </a:r>
            <a:r>
              <a:rPr lang="en-US" sz="1800" smtClean="0">
                <a:solidFill>
                  <a:srgbClr val="FFFFFF"/>
                </a:solidFill>
              </a:rPr>
              <a:t> = 1,2, …, </a:t>
            </a:r>
            <a:r>
              <a:rPr lang="en-US" sz="1800" i="1" smtClean="0">
                <a:solidFill>
                  <a:srgbClr val="FFFFFF"/>
                </a:solidFill>
              </a:rPr>
              <a:t>n.</a:t>
            </a:r>
          </a:p>
          <a:p>
            <a:pPr marL="1714500" lvl="3" indent="-342900" eaLnBrk="1" hangingPunct="1">
              <a:lnSpc>
                <a:spcPct val="90000"/>
              </a:lnSpc>
              <a:buFont typeface="Wingdings" pitchFamily="2" charset="2"/>
              <a:buNone/>
            </a:pPr>
            <a:endParaRPr lang="en-US" sz="1800" smtClean="0">
              <a:solidFill>
                <a:srgbClr val="FFFFFF"/>
              </a:solidFill>
            </a:endParaRPr>
          </a:p>
          <a:p>
            <a:pPr marL="419100" indent="-419100" eaLnBrk="1" hangingPunct="1">
              <a:lnSpc>
                <a:spcPct val="90000"/>
              </a:lnSpc>
              <a:buFontTx/>
              <a:buNone/>
            </a:pPr>
            <a:r>
              <a:rPr lang="en-US" sz="2000" smtClean="0"/>
              <a:t>2.	Find an </a:t>
            </a:r>
            <a:r>
              <a:rPr lang="en-US" sz="2000" i="1" smtClean="0"/>
              <a:t>i </a:t>
            </a:r>
            <a:r>
              <a:rPr lang="en-US" sz="2000" smtClean="0"/>
              <a:t>such that both: </a:t>
            </a:r>
          </a:p>
          <a:p>
            <a:pPr marL="838200" lvl="1" indent="-381000" eaLnBrk="1" hangingPunct="1">
              <a:lnSpc>
                <a:spcPct val="90000"/>
              </a:lnSpc>
              <a:buFont typeface="Wingdings" pitchFamily="2" charset="2"/>
              <a:buNone/>
            </a:pPr>
            <a:r>
              <a:rPr lang="en-US" sz="1800" smtClean="0"/>
              <a:t>(a) </a:t>
            </a:r>
            <a:r>
              <a:rPr lang="en-US" sz="1800" i="1" smtClean="0"/>
              <a:t>Finish</a:t>
            </a:r>
            <a:r>
              <a:rPr lang="en-US" sz="1800" smtClean="0"/>
              <a:t> </a:t>
            </a:r>
            <a:r>
              <a:rPr lang="en-US" sz="1800" i="1" smtClean="0"/>
              <a:t>[i]</a:t>
            </a:r>
            <a:r>
              <a:rPr lang="en-US" sz="1800" smtClean="0"/>
              <a:t> = </a:t>
            </a:r>
            <a:r>
              <a:rPr lang="en-US" sz="1800" i="1" smtClean="0"/>
              <a:t>false</a:t>
            </a:r>
            <a:endParaRPr lang="en-US" sz="1800" smtClean="0"/>
          </a:p>
          <a:p>
            <a:pPr marL="838200" lvl="1" indent="-381000" eaLnBrk="1" hangingPunct="1">
              <a:lnSpc>
                <a:spcPct val="90000"/>
              </a:lnSpc>
              <a:buFont typeface="Wingdings" pitchFamily="2" charset="2"/>
              <a:buNone/>
            </a:pPr>
            <a:r>
              <a:rPr lang="en-US" sz="1800" smtClean="0"/>
              <a:t>(b) </a:t>
            </a:r>
            <a:r>
              <a:rPr lang="en-US" sz="1800" i="1" smtClean="0"/>
              <a:t>Need</a:t>
            </a:r>
            <a:r>
              <a:rPr lang="en-US" sz="1800" i="1" baseline="-25000" smtClean="0"/>
              <a:t>i</a:t>
            </a:r>
            <a:r>
              <a:rPr lang="en-US" sz="1800" smtClean="0"/>
              <a:t> </a:t>
            </a:r>
            <a:r>
              <a:rPr lang="en-US" sz="1800" smtClean="0">
                <a:sym typeface="Symbol" pitchFamily="18" charset="2"/>
              </a:rPr>
              <a:t> </a:t>
            </a:r>
            <a:r>
              <a:rPr lang="en-US" sz="1800" i="1" smtClean="0">
                <a:sym typeface="Symbol" pitchFamily="18" charset="2"/>
              </a:rPr>
              <a:t>Work</a:t>
            </a:r>
          </a:p>
          <a:p>
            <a:pPr marL="838200" lvl="1" indent="-381000" eaLnBrk="1" hangingPunct="1">
              <a:lnSpc>
                <a:spcPct val="90000"/>
              </a:lnSpc>
              <a:buFont typeface="Wingdings" pitchFamily="2" charset="2"/>
              <a:buNone/>
            </a:pPr>
            <a:r>
              <a:rPr lang="en-US" sz="1800" smtClean="0">
                <a:sym typeface="Symbol" pitchFamily="18" charset="2"/>
              </a:rPr>
              <a:t>If no such </a:t>
            </a:r>
            <a:r>
              <a:rPr lang="en-US" sz="1800" i="1" smtClean="0">
                <a:sym typeface="Symbol" pitchFamily="18" charset="2"/>
              </a:rPr>
              <a:t>i </a:t>
            </a:r>
            <a:r>
              <a:rPr lang="en-US" sz="1800" smtClean="0">
                <a:sym typeface="Symbol" pitchFamily="18" charset="2"/>
              </a:rPr>
              <a:t>exists, go to step 4.</a:t>
            </a:r>
          </a:p>
          <a:p>
            <a:pPr marL="838200" lvl="1" indent="-381000" eaLnBrk="1" hangingPunct="1">
              <a:lnSpc>
                <a:spcPct val="90000"/>
              </a:lnSpc>
              <a:buFont typeface="Wingdings" pitchFamily="2" charset="2"/>
              <a:buNone/>
            </a:pPr>
            <a:endParaRPr lang="en-US" sz="1800" smtClean="0">
              <a:sym typeface="Symbol" pitchFamily="18" charset="2"/>
            </a:endParaRPr>
          </a:p>
          <a:p>
            <a:pPr marL="419100" indent="-419100" eaLnBrk="1" hangingPunct="1">
              <a:lnSpc>
                <a:spcPct val="90000"/>
              </a:lnSpc>
              <a:buFontTx/>
              <a:buNone/>
            </a:pPr>
            <a:r>
              <a:rPr lang="en-US" sz="2000" smtClean="0"/>
              <a:t>3.</a:t>
            </a:r>
            <a:r>
              <a:rPr lang="en-US" sz="2000" i="1" smtClean="0"/>
              <a:t> Work</a:t>
            </a:r>
            <a:r>
              <a:rPr lang="en-US" sz="2000" smtClean="0"/>
              <a:t> = </a:t>
            </a:r>
            <a:r>
              <a:rPr lang="en-US" sz="2000" i="1" smtClean="0"/>
              <a:t>Work </a:t>
            </a:r>
            <a:r>
              <a:rPr lang="en-US" sz="2000" smtClean="0"/>
              <a:t>+ </a:t>
            </a:r>
            <a:r>
              <a:rPr lang="en-US" sz="2000" i="1" smtClean="0"/>
              <a:t>Allocation</a:t>
            </a:r>
            <a:r>
              <a:rPr lang="en-US" sz="2000" i="1" baseline="-25000" smtClean="0"/>
              <a:t>i</a:t>
            </a:r>
            <a:r>
              <a:rPr lang="en-US" sz="2000" smtClean="0"/>
              <a:t/>
            </a:r>
            <a:br>
              <a:rPr lang="en-US" sz="2000" smtClean="0"/>
            </a:br>
            <a:r>
              <a:rPr lang="en-US" sz="2000" i="1" smtClean="0"/>
              <a:t>Finish</a:t>
            </a:r>
            <a:r>
              <a:rPr lang="en-US" sz="2000" smtClean="0"/>
              <a:t>[</a:t>
            </a:r>
            <a:r>
              <a:rPr lang="en-US" sz="2000" i="1" smtClean="0"/>
              <a:t>i</a:t>
            </a:r>
            <a:r>
              <a:rPr lang="en-US" sz="2000" smtClean="0"/>
              <a:t>] =</a:t>
            </a:r>
            <a:r>
              <a:rPr lang="en-US" sz="2000" i="1" smtClean="0"/>
              <a:t> true</a:t>
            </a:r>
            <a:r>
              <a:rPr lang="en-US" sz="2000" smtClean="0"/>
              <a:t/>
            </a:r>
            <a:br>
              <a:rPr lang="en-US" sz="2000" smtClean="0"/>
            </a:br>
            <a:r>
              <a:rPr lang="en-US" sz="2000" smtClean="0"/>
              <a:t>go to step 2.</a:t>
            </a:r>
          </a:p>
          <a:p>
            <a:pPr marL="419100" indent="-419100" eaLnBrk="1" hangingPunct="1">
              <a:lnSpc>
                <a:spcPct val="90000"/>
              </a:lnSpc>
              <a:buFontTx/>
              <a:buNone/>
            </a:pPr>
            <a:endParaRPr lang="en-US" sz="2000" smtClean="0"/>
          </a:p>
          <a:p>
            <a:pPr marL="419100" indent="-419100" eaLnBrk="1" hangingPunct="1">
              <a:lnSpc>
                <a:spcPct val="90000"/>
              </a:lnSpc>
              <a:buFontTx/>
              <a:buNone/>
            </a:pPr>
            <a:r>
              <a:rPr lang="en-US" sz="2000" smtClean="0"/>
              <a:t>4.	If </a:t>
            </a:r>
            <a:r>
              <a:rPr lang="en-US" sz="2000" i="1" smtClean="0"/>
              <a:t>Finish</a:t>
            </a:r>
            <a:r>
              <a:rPr lang="en-US" sz="2000" smtClean="0"/>
              <a:t> [</a:t>
            </a:r>
            <a:r>
              <a:rPr lang="en-US" sz="2000" i="1" smtClean="0"/>
              <a:t>i</a:t>
            </a:r>
            <a:r>
              <a:rPr lang="en-US" sz="2000" smtClean="0"/>
              <a:t>] == true for all </a:t>
            </a:r>
            <a:r>
              <a:rPr lang="en-US" sz="2000" i="1" smtClean="0"/>
              <a:t>i</a:t>
            </a:r>
            <a:r>
              <a:rPr lang="en-US" sz="2000" smtClean="0"/>
              <a:t>, then the system is in a safe state.</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26861602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6F2DF1DD-DE6A-475C-811A-4E56277BAEAD}" type="slidenum">
              <a:rPr lang="en-US" sz="1200" smtClean="0">
                <a:solidFill>
                  <a:srgbClr val="FFFFFF"/>
                </a:solidFill>
                <a:latin typeface="Arial Narrow" pitchFamily="34" charset="0"/>
              </a:rPr>
              <a:pPr eaLnBrk="1" hangingPunct="1"/>
              <a:t>82</a:t>
            </a:fld>
            <a:endParaRPr lang="en-US" sz="1200" smtClean="0">
              <a:solidFill>
                <a:srgbClr val="FFFFFF"/>
              </a:solidFill>
              <a:latin typeface="Arial Narrow" pitchFamily="34" charset="0"/>
            </a:endParaRPr>
          </a:p>
        </p:txBody>
      </p:sp>
      <p:sp>
        <p:nvSpPr>
          <p:cNvPr id="60418" name="Rectangle 2"/>
          <p:cNvSpPr>
            <a:spLocks noGrp="1" noChangeArrowheads="1"/>
          </p:cNvSpPr>
          <p:nvPr>
            <p:ph type="title"/>
          </p:nvPr>
        </p:nvSpPr>
        <p:spPr>
          <a:xfrm>
            <a:off x="658813" y="157163"/>
            <a:ext cx="7772400" cy="1143000"/>
          </a:xfrm>
        </p:spPr>
        <p:txBody>
          <a:bodyPr/>
          <a:lstStyle/>
          <a:p>
            <a:pPr eaLnBrk="1" hangingPunct="1">
              <a:defRPr/>
            </a:pPr>
            <a:r>
              <a:rPr lang="en-US" smtClean="0"/>
              <a:t>Example of Banker’s Algorithm</a:t>
            </a:r>
          </a:p>
        </p:txBody>
      </p:sp>
      <p:sp>
        <p:nvSpPr>
          <p:cNvPr id="30725" name="Rectangle 3"/>
          <p:cNvSpPr>
            <a:spLocks noGrp="1" noChangeArrowheads="1"/>
          </p:cNvSpPr>
          <p:nvPr>
            <p:ph type="body" idx="1"/>
          </p:nvPr>
        </p:nvSpPr>
        <p:spPr>
          <a:xfrm>
            <a:off x="0" y="1219200"/>
            <a:ext cx="9144000" cy="5291137"/>
          </a:xfrm>
        </p:spPr>
        <p:txBody>
          <a:bodyPr/>
          <a:lstStyle/>
          <a:p>
            <a:pPr eaLnBrk="1" hangingPunct="1">
              <a:lnSpc>
                <a:spcPct val="80000"/>
              </a:lnSpc>
              <a:tabLst>
                <a:tab pos="1371600" algn="l"/>
                <a:tab pos="2395538" algn="ctr"/>
                <a:tab pos="3594100" algn="ctr"/>
                <a:tab pos="4805363" algn="ctr"/>
              </a:tabLst>
            </a:pPr>
            <a:r>
              <a:rPr lang="en-US" sz="2200" smtClean="0"/>
              <a:t>5 processes </a:t>
            </a:r>
            <a:r>
              <a:rPr lang="en-US" sz="2200" i="1" smtClean="0"/>
              <a:t>P</a:t>
            </a:r>
            <a:r>
              <a:rPr lang="en-US" sz="2200" baseline="-25000" smtClean="0"/>
              <a:t>0 </a:t>
            </a:r>
            <a:r>
              <a:rPr lang="en-US" sz="2200" smtClean="0"/>
              <a:t>through </a:t>
            </a:r>
            <a:r>
              <a:rPr lang="en-US" sz="2200" i="1" smtClean="0"/>
              <a:t>P</a:t>
            </a:r>
            <a:r>
              <a:rPr lang="en-US" sz="2200" baseline="-25000" smtClean="0"/>
              <a:t>4</a:t>
            </a:r>
            <a:r>
              <a:rPr lang="en-US" sz="2200" smtClean="0"/>
              <a:t>; 3 resource types</a:t>
            </a:r>
          </a:p>
          <a:p>
            <a:pPr lvl="1" eaLnBrk="1" hangingPunct="1">
              <a:lnSpc>
                <a:spcPct val="80000"/>
              </a:lnSpc>
              <a:tabLst>
                <a:tab pos="1371600" algn="l"/>
                <a:tab pos="2395538" algn="ctr"/>
                <a:tab pos="3594100" algn="ctr"/>
                <a:tab pos="4805363" algn="ctr"/>
              </a:tabLst>
            </a:pPr>
            <a:r>
              <a:rPr lang="en-US" sz="1900" i="1" smtClean="0"/>
              <a:t>A </a:t>
            </a:r>
            <a:r>
              <a:rPr lang="en-US" sz="1800" smtClean="0"/>
              <a:t>(10 instances), </a:t>
            </a:r>
            <a:r>
              <a:rPr lang="en-US" sz="1800" i="1" smtClean="0"/>
              <a:t>B</a:t>
            </a:r>
            <a:r>
              <a:rPr lang="en-US" sz="1800" smtClean="0"/>
              <a:t> (5 instances), and </a:t>
            </a:r>
            <a:r>
              <a:rPr lang="en-US" sz="1800" i="1" smtClean="0"/>
              <a:t>C</a:t>
            </a:r>
            <a:r>
              <a:rPr lang="en-US" sz="1800" smtClean="0"/>
              <a:t> (7 instances).</a:t>
            </a:r>
          </a:p>
          <a:p>
            <a:pPr eaLnBrk="1" hangingPunct="1">
              <a:lnSpc>
                <a:spcPct val="80000"/>
              </a:lnSpc>
              <a:tabLst>
                <a:tab pos="1371600" algn="l"/>
                <a:tab pos="2395538" algn="ctr"/>
                <a:tab pos="3594100" algn="ctr"/>
                <a:tab pos="4805363" algn="ctr"/>
              </a:tabLst>
            </a:pPr>
            <a:r>
              <a:rPr lang="en-US" sz="2200" smtClean="0"/>
              <a:t>Snapshot at time </a:t>
            </a:r>
            <a:r>
              <a:rPr lang="en-US" sz="2200" i="1" smtClean="0"/>
              <a:t>T</a:t>
            </a:r>
            <a:r>
              <a:rPr lang="en-US" sz="2200" baseline="-25000" smtClean="0"/>
              <a:t>0</a:t>
            </a:r>
            <a:r>
              <a:rPr lang="en-US" sz="2200" smtClean="0"/>
              <a:t>:</a:t>
            </a:r>
          </a:p>
          <a:p>
            <a:pPr eaLnBrk="1" hangingPunct="1">
              <a:lnSpc>
                <a:spcPct val="80000"/>
              </a:lnSpc>
              <a:buFontTx/>
              <a:buNone/>
              <a:tabLst>
                <a:tab pos="1371600" algn="l"/>
                <a:tab pos="2395538" algn="ctr"/>
                <a:tab pos="3594100" algn="ctr"/>
                <a:tab pos="4805363" algn="ctr"/>
              </a:tabLst>
            </a:pPr>
            <a:r>
              <a:rPr lang="en-US" sz="2000" i="1" smtClean="0"/>
              <a:t>		</a:t>
            </a:r>
            <a:r>
              <a:rPr lang="en-US" sz="2000" i="1" u="sng" smtClean="0"/>
              <a:t>Available </a:t>
            </a:r>
          </a:p>
          <a:p>
            <a:pPr eaLnBrk="1" hangingPunct="1">
              <a:lnSpc>
                <a:spcPct val="80000"/>
              </a:lnSpc>
              <a:buFontTx/>
              <a:buNone/>
              <a:tabLst>
                <a:tab pos="1371600" algn="l"/>
                <a:tab pos="2395538" algn="ctr"/>
                <a:tab pos="3594100" algn="ctr"/>
                <a:tab pos="4805363" algn="ctr"/>
              </a:tabLst>
            </a:pPr>
            <a:r>
              <a:rPr lang="en-US" sz="2000" i="1" smtClean="0"/>
              <a:t>		A B C</a:t>
            </a:r>
          </a:p>
          <a:p>
            <a:pPr eaLnBrk="1" hangingPunct="1">
              <a:lnSpc>
                <a:spcPct val="80000"/>
              </a:lnSpc>
              <a:buFontTx/>
              <a:buNone/>
              <a:tabLst>
                <a:tab pos="1371600" algn="l"/>
                <a:tab pos="2395538" algn="ctr"/>
                <a:tab pos="3594100" algn="ctr"/>
                <a:tab pos="4805363" algn="ctr"/>
              </a:tabLst>
            </a:pPr>
            <a:r>
              <a:rPr lang="en-US" sz="2000" smtClean="0"/>
              <a:t>		3 3 2</a:t>
            </a:r>
          </a:p>
          <a:p>
            <a:pPr eaLnBrk="1" hangingPunct="1">
              <a:lnSpc>
                <a:spcPct val="80000"/>
              </a:lnSpc>
              <a:buFontTx/>
              <a:buNone/>
              <a:tabLst>
                <a:tab pos="1371600" algn="l"/>
                <a:tab pos="2395538" algn="ctr"/>
                <a:tab pos="3594100" algn="ctr"/>
                <a:tab pos="4805363" algn="ctr"/>
              </a:tabLst>
            </a:pPr>
            <a:r>
              <a:rPr lang="en-US" sz="2400" smtClean="0"/>
              <a:t> 		 </a:t>
            </a:r>
            <a:r>
              <a:rPr lang="en-US" sz="2000" i="1" smtClean="0"/>
              <a:t>	              </a:t>
            </a:r>
            <a:r>
              <a:rPr lang="en-US" sz="2000" i="1" u="sng" smtClean="0"/>
              <a:t>Allocation</a:t>
            </a:r>
            <a:r>
              <a:rPr lang="en-US" sz="2000" i="1" smtClean="0"/>
              <a:t>         </a:t>
            </a:r>
            <a:r>
              <a:rPr lang="en-US" sz="2000" i="1" u="sng" smtClean="0"/>
              <a:t>Max</a:t>
            </a:r>
            <a:r>
              <a:rPr lang="en-US" sz="2000" i="1" smtClean="0"/>
              <a:t>                </a:t>
            </a:r>
            <a:r>
              <a:rPr lang="en-US" sz="2000" i="1" u="sng" smtClean="0"/>
              <a:t>Need</a:t>
            </a:r>
            <a:endParaRPr lang="en-US" sz="2000" u="sng" smtClean="0"/>
          </a:p>
          <a:p>
            <a:pPr eaLnBrk="1" hangingPunct="1">
              <a:lnSpc>
                <a:spcPct val="80000"/>
              </a:lnSpc>
              <a:buFontTx/>
              <a:buNone/>
              <a:tabLst>
                <a:tab pos="1371600" algn="l"/>
                <a:tab pos="2395538" algn="ctr"/>
                <a:tab pos="3594100" algn="ctr"/>
                <a:tab pos="4805363" algn="ctr"/>
              </a:tabLst>
            </a:pPr>
            <a:r>
              <a:rPr lang="en-US" sz="2000" smtClean="0"/>
              <a:t>			                    </a:t>
            </a:r>
            <a:r>
              <a:rPr lang="en-US" sz="2000" i="1" smtClean="0"/>
              <a:t>A B C             A B C              A B C</a:t>
            </a:r>
            <a:r>
              <a:rPr lang="en-US" sz="2000" smtClean="0"/>
              <a:t> </a:t>
            </a:r>
          </a:p>
          <a:p>
            <a:pPr eaLnBrk="1" hangingPunct="1">
              <a:lnSpc>
                <a:spcPct val="80000"/>
              </a:lnSpc>
              <a:buFontTx/>
              <a:buNone/>
              <a:tabLst>
                <a:tab pos="1371600" algn="l"/>
                <a:tab pos="2395538" algn="ctr"/>
                <a:tab pos="3594100" algn="ctr"/>
                <a:tab pos="4805363" algn="ctr"/>
              </a:tabLst>
            </a:pPr>
            <a:r>
              <a:rPr lang="en-US" sz="2000" i="1" smtClean="0"/>
              <a:t>		 P</a:t>
            </a:r>
            <a:r>
              <a:rPr lang="en-US" sz="2000" baseline="-25000" smtClean="0"/>
              <a:t>0</a:t>
            </a:r>
            <a:r>
              <a:rPr lang="en-US" sz="2000" smtClean="0"/>
              <a:t>               0 1 0	              7 5 3  		7 4 3 </a:t>
            </a:r>
          </a:p>
          <a:p>
            <a:pPr eaLnBrk="1" hangingPunct="1">
              <a:lnSpc>
                <a:spcPct val="80000"/>
              </a:lnSpc>
              <a:buFontTx/>
              <a:buNone/>
              <a:tabLst>
                <a:tab pos="1371600" algn="l"/>
                <a:tab pos="2395538" algn="ctr"/>
                <a:tab pos="3594100" algn="ctr"/>
                <a:tab pos="4805363" algn="ctr"/>
              </a:tabLst>
            </a:pPr>
            <a:r>
              <a:rPr lang="en-US" sz="2000" smtClean="0"/>
              <a:t>		 </a:t>
            </a:r>
            <a:r>
              <a:rPr lang="en-US" sz="2000" i="1" smtClean="0"/>
              <a:t>P</a:t>
            </a:r>
            <a:r>
              <a:rPr lang="en-US" sz="2000" baseline="-25000" smtClean="0"/>
              <a:t>1</a:t>
            </a:r>
            <a:r>
              <a:rPr lang="en-US" sz="2000" smtClean="0"/>
              <a:t>		2 0 0              3 2 2		1 2 2 </a:t>
            </a:r>
          </a:p>
          <a:p>
            <a:pPr eaLnBrk="1" hangingPunct="1">
              <a:lnSpc>
                <a:spcPct val="80000"/>
              </a:lnSpc>
              <a:buFontTx/>
              <a:buNone/>
              <a:tabLst>
                <a:tab pos="1371600" algn="l"/>
                <a:tab pos="2395538" algn="ctr"/>
                <a:tab pos="3594100" algn="ctr"/>
                <a:tab pos="4805363" algn="ctr"/>
              </a:tabLst>
            </a:pPr>
            <a:r>
              <a:rPr lang="en-US" sz="2000" smtClean="0"/>
              <a:t>		 </a:t>
            </a:r>
            <a:r>
              <a:rPr lang="en-US" sz="2000" i="1" smtClean="0"/>
              <a:t>P</a:t>
            </a:r>
            <a:r>
              <a:rPr lang="en-US" sz="2000" baseline="-25000" smtClean="0"/>
              <a:t>2</a:t>
            </a:r>
            <a:r>
              <a:rPr lang="en-US" sz="2000" smtClean="0"/>
              <a:t>		3 0 2              9 0 2		6 0 0 </a:t>
            </a:r>
          </a:p>
          <a:p>
            <a:pPr eaLnBrk="1" hangingPunct="1">
              <a:lnSpc>
                <a:spcPct val="80000"/>
              </a:lnSpc>
              <a:buFontTx/>
              <a:buNone/>
              <a:tabLst>
                <a:tab pos="1371600" algn="l"/>
                <a:tab pos="2395538" algn="ctr"/>
                <a:tab pos="3594100" algn="ctr"/>
                <a:tab pos="4805363" algn="ctr"/>
              </a:tabLst>
            </a:pPr>
            <a:r>
              <a:rPr lang="en-US" sz="2000" smtClean="0"/>
              <a:t>		 </a:t>
            </a:r>
            <a:r>
              <a:rPr lang="en-US" sz="2000" i="1" smtClean="0"/>
              <a:t>P</a:t>
            </a:r>
            <a:r>
              <a:rPr lang="en-US" sz="2000" baseline="-25000" smtClean="0"/>
              <a:t>3</a:t>
            </a:r>
            <a:r>
              <a:rPr lang="en-US" sz="2000" smtClean="0"/>
              <a:t>		2 1 1               2 2 2 		0 1 1</a:t>
            </a:r>
          </a:p>
          <a:p>
            <a:pPr eaLnBrk="1" hangingPunct="1">
              <a:lnSpc>
                <a:spcPct val="80000"/>
              </a:lnSpc>
              <a:buFontTx/>
              <a:buNone/>
              <a:tabLst>
                <a:tab pos="1371600" algn="l"/>
                <a:tab pos="2395538" algn="ctr"/>
                <a:tab pos="3594100" algn="ctr"/>
                <a:tab pos="4805363" algn="ctr"/>
              </a:tabLst>
            </a:pPr>
            <a:r>
              <a:rPr lang="en-US" sz="2000" smtClean="0"/>
              <a:t>		 </a:t>
            </a:r>
            <a:r>
              <a:rPr lang="en-US" sz="2000" i="1" smtClean="0"/>
              <a:t>P</a:t>
            </a:r>
            <a:r>
              <a:rPr lang="en-US" sz="2000" baseline="-25000" smtClean="0"/>
              <a:t>4</a:t>
            </a:r>
            <a:r>
              <a:rPr lang="en-US" sz="2000" smtClean="0"/>
              <a:t>		0 0 2              4 3 3</a:t>
            </a:r>
            <a:r>
              <a:rPr lang="en-US" sz="2400" smtClean="0"/>
              <a:t> 		</a:t>
            </a:r>
            <a:r>
              <a:rPr lang="en-US" sz="2000" smtClean="0"/>
              <a:t>4 3 1 </a:t>
            </a:r>
          </a:p>
          <a:p>
            <a:pPr eaLnBrk="1" hangingPunct="1">
              <a:lnSpc>
                <a:spcPct val="80000"/>
              </a:lnSpc>
              <a:tabLst>
                <a:tab pos="1371600" algn="l"/>
                <a:tab pos="2395538" algn="ctr"/>
                <a:tab pos="3594100" algn="ctr"/>
                <a:tab pos="4805363" algn="ctr"/>
              </a:tabLst>
            </a:pPr>
            <a:r>
              <a:rPr lang="en-US" sz="2000" smtClean="0"/>
              <a:t>The content of the matrix </a:t>
            </a:r>
            <a:r>
              <a:rPr lang="en-US" sz="2000" i="1" smtClean="0"/>
              <a:t>Need</a:t>
            </a:r>
            <a:r>
              <a:rPr lang="en-US" sz="2000" smtClean="0"/>
              <a:t> is defined to be </a:t>
            </a:r>
            <a:r>
              <a:rPr lang="en-US" sz="2000" i="1" smtClean="0"/>
              <a:t>Max – Allocation</a:t>
            </a:r>
            <a:r>
              <a:rPr lang="en-US" sz="2000" smtClean="0"/>
              <a:t>.</a:t>
            </a:r>
          </a:p>
          <a:p>
            <a:pPr eaLnBrk="1" hangingPunct="1">
              <a:lnSpc>
                <a:spcPct val="80000"/>
              </a:lnSpc>
              <a:tabLst>
                <a:tab pos="1371600" algn="l"/>
                <a:tab pos="2395538" algn="ctr"/>
                <a:tab pos="3594100" algn="ctr"/>
                <a:tab pos="4805363" algn="ctr"/>
              </a:tabLst>
            </a:pPr>
            <a:r>
              <a:rPr lang="en-US" sz="2000" smtClean="0"/>
              <a:t>The system is in a safe state since the sequence &lt; </a:t>
            </a:r>
            <a:r>
              <a:rPr lang="en-US" sz="2000" i="1" smtClean="0"/>
              <a:t>P</a:t>
            </a:r>
            <a:r>
              <a:rPr lang="en-US" sz="2000" baseline="-25000" smtClean="0"/>
              <a:t>1</a:t>
            </a:r>
            <a:r>
              <a:rPr lang="en-US" sz="2000" smtClean="0"/>
              <a:t>, </a:t>
            </a:r>
            <a:r>
              <a:rPr lang="en-US" sz="2000" i="1" smtClean="0"/>
              <a:t>P</a:t>
            </a:r>
            <a:r>
              <a:rPr lang="en-US" sz="2000" baseline="-25000" smtClean="0"/>
              <a:t>3</a:t>
            </a:r>
            <a:r>
              <a:rPr lang="en-US" sz="2000" smtClean="0"/>
              <a:t>, </a:t>
            </a:r>
            <a:r>
              <a:rPr lang="en-US" sz="2000" i="1" smtClean="0"/>
              <a:t>P</a:t>
            </a:r>
            <a:r>
              <a:rPr lang="en-US" sz="2000" baseline="-25000" smtClean="0"/>
              <a:t>4</a:t>
            </a:r>
            <a:r>
              <a:rPr lang="en-US" sz="2000" smtClean="0"/>
              <a:t>, </a:t>
            </a:r>
            <a:r>
              <a:rPr lang="en-US" sz="2000" i="1" smtClean="0"/>
              <a:t>P</a:t>
            </a:r>
            <a:r>
              <a:rPr lang="en-US" sz="2000" baseline="-25000" smtClean="0"/>
              <a:t>2</a:t>
            </a:r>
            <a:r>
              <a:rPr lang="en-US" sz="2000" smtClean="0"/>
              <a:t>, </a:t>
            </a:r>
            <a:r>
              <a:rPr lang="en-US" sz="2000" i="1" smtClean="0"/>
              <a:t>P</a:t>
            </a:r>
            <a:r>
              <a:rPr lang="en-US" sz="2000" baseline="-25000" smtClean="0"/>
              <a:t>0</a:t>
            </a:r>
            <a:r>
              <a:rPr lang="en-US" sz="2000" smtClean="0"/>
              <a:t>&gt; satisfies safety criteria.</a:t>
            </a:r>
            <a:r>
              <a:rPr lang="en-US" sz="2000" baseline="-25000" smtClean="0"/>
              <a:t>  </a:t>
            </a:r>
            <a:r>
              <a:rPr lang="en-US" sz="2400" smtClean="0"/>
              <a:t>		</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157849280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9AE2E55D-7A29-4EB2-ABA6-876B5DC7D09B}" type="slidenum">
              <a:rPr lang="en-US" sz="1200" smtClean="0">
                <a:solidFill>
                  <a:srgbClr val="FFFFFF"/>
                </a:solidFill>
                <a:latin typeface="Arial Narrow" pitchFamily="34" charset="0"/>
              </a:rPr>
              <a:pPr eaLnBrk="1" hangingPunct="1"/>
              <a:t>83</a:t>
            </a:fld>
            <a:endParaRPr lang="en-US" sz="1200" smtClean="0">
              <a:solidFill>
                <a:srgbClr val="FFFFFF"/>
              </a:solidFill>
              <a:latin typeface="Arial Narrow" pitchFamily="34" charset="0"/>
            </a:endParaRPr>
          </a:p>
        </p:txBody>
      </p:sp>
      <p:sp>
        <p:nvSpPr>
          <p:cNvPr id="59394" name="Rectangle 2"/>
          <p:cNvSpPr>
            <a:spLocks noGrp="1" noChangeArrowheads="1"/>
          </p:cNvSpPr>
          <p:nvPr>
            <p:ph type="title"/>
          </p:nvPr>
        </p:nvSpPr>
        <p:spPr>
          <a:xfrm>
            <a:off x="0" y="452438"/>
            <a:ext cx="9144000" cy="457200"/>
          </a:xfrm>
        </p:spPr>
        <p:txBody>
          <a:bodyPr>
            <a:normAutofit fontScale="90000"/>
          </a:bodyPr>
          <a:lstStyle/>
          <a:p>
            <a:pPr eaLnBrk="1" hangingPunct="1">
              <a:defRPr/>
            </a:pPr>
            <a:r>
              <a:rPr lang="en-US" sz="3600" smtClean="0"/>
              <a:t>Resource-Request Algorithm for Process </a:t>
            </a:r>
            <a:r>
              <a:rPr lang="en-US" sz="3600" i="1" smtClean="0"/>
              <a:t>P</a:t>
            </a:r>
            <a:r>
              <a:rPr lang="en-US" sz="3600" i="1" baseline="-25000" smtClean="0"/>
              <a:t>i</a:t>
            </a:r>
            <a:endParaRPr lang="en-US" sz="3600" smtClean="0"/>
          </a:p>
        </p:txBody>
      </p:sp>
      <p:sp>
        <p:nvSpPr>
          <p:cNvPr id="31749" name="Rectangle 3"/>
          <p:cNvSpPr>
            <a:spLocks noGrp="1" noChangeArrowheads="1"/>
          </p:cNvSpPr>
          <p:nvPr>
            <p:ph type="body" idx="1"/>
          </p:nvPr>
        </p:nvSpPr>
        <p:spPr>
          <a:xfrm>
            <a:off x="0" y="1033463"/>
            <a:ext cx="9144000" cy="5387975"/>
          </a:xfrm>
        </p:spPr>
        <p:txBody>
          <a:bodyPr>
            <a:normAutofit lnSpcReduction="10000"/>
          </a:bodyPr>
          <a:lstStyle/>
          <a:p>
            <a:pPr eaLnBrk="1" hangingPunct="1">
              <a:lnSpc>
                <a:spcPct val="90000"/>
              </a:lnSpc>
              <a:buFontTx/>
              <a:buNone/>
            </a:pPr>
            <a:r>
              <a:rPr lang="en-US" i="1" smtClean="0"/>
              <a:t>   </a:t>
            </a:r>
            <a:r>
              <a:rPr lang="en-US" sz="2200" i="1" smtClean="0"/>
              <a:t>Request</a:t>
            </a:r>
            <a:r>
              <a:rPr lang="en-US" sz="2200" smtClean="0"/>
              <a:t> = request vector for process </a:t>
            </a:r>
            <a:r>
              <a:rPr lang="en-US" sz="2200" i="1" smtClean="0"/>
              <a:t>P</a:t>
            </a:r>
            <a:r>
              <a:rPr lang="en-US" sz="2200" i="1" baseline="-25000" smtClean="0"/>
              <a:t>i</a:t>
            </a:r>
            <a:r>
              <a:rPr lang="en-US" sz="2200" smtClean="0"/>
              <a:t>.  If </a:t>
            </a:r>
            <a:r>
              <a:rPr lang="en-US" sz="2200" i="1" smtClean="0"/>
              <a:t>Request</a:t>
            </a:r>
            <a:r>
              <a:rPr lang="en-US" sz="2200" i="1" baseline="-25000" smtClean="0"/>
              <a:t>i</a:t>
            </a:r>
            <a:r>
              <a:rPr lang="en-US" sz="2200" baseline="-25000" smtClean="0"/>
              <a:t> </a:t>
            </a:r>
            <a:r>
              <a:rPr lang="en-US" sz="2200" smtClean="0"/>
              <a:t>[</a:t>
            </a:r>
            <a:r>
              <a:rPr lang="en-US" sz="2200" i="1" smtClean="0"/>
              <a:t>j</a:t>
            </a:r>
            <a:r>
              <a:rPr lang="en-US" sz="2200" smtClean="0"/>
              <a:t>] = </a:t>
            </a:r>
            <a:r>
              <a:rPr lang="en-US" sz="2200" i="1" smtClean="0"/>
              <a:t>k</a:t>
            </a:r>
            <a:r>
              <a:rPr lang="en-US" sz="2200" smtClean="0"/>
              <a:t> then process </a:t>
            </a:r>
            <a:r>
              <a:rPr lang="en-US" sz="2200" i="1" smtClean="0"/>
              <a:t>P</a:t>
            </a:r>
            <a:r>
              <a:rPr lang="en-US" sz="2200" i="1" baseline="-25000" smtClean="0"/>
              <a:t>i</a:t>
            </a:r>
            <a:r>
              <a:rPr lang="en-US" sz="2200" smtClean="0"/>
              <a:t> wants </a:t>
            </a:r>
            <a:r>
              <a:rPr lang="en-US" sz="2200" i="1" smtClean="0"/>
              <a:t>k</a:t>
            </a:r>
            <a:r>
              <a:rPr lang="en-US" sz="2200" smtClean="0"/>
              <a:t> instances of resource type </a:t>
            </a:r>
            <a:r>
              <a:rPr lang="en-US" sz="2200" i="1" smtClean="0"/>
              <a:t>R</a:t>
            </a:r>
            <a:r>
              <a:rPr lang="en-US" sz="2200" i="1" baseline="-25000" smtClean="0"/>
              <a:t>j</a:t>
            </a:r>
            <a:r>
              <a:rPr lang="en-US" sz="2200" baseline="-25000" smtClean="0"/>
              <a:t>.</a:t>
            </a:r>
          </a:p>
          <a:p>
            <a:pPr lvl="1" eaLnBrk="1" hangingPunct="1">
              <a:lnSpc>
                <a:spcPct val="90000"/>
              </a:lnSpc>
              <a:buFont typeface="Wingdings" pitchFamily="2" charset="2"/>
              <a:buNone/>
            </a:pPr>
            <a:r>
              <a:rPr lang="en-US" smtClean="0"/>
              <a:t>1.	If </a:t>
            </a:r>
            <a:r>
              <a:rPr lang="en-US" i="1" smtClean="0"/>
              <a:t>Request</a:t>
            </a:r>
            <a:r>
              <a:rPr lang="en-US" i="1" baseline="-25000" smtClean="0"/>
              <a:t>i</a:t>
            </a:r>
            <a:r>
              <a:rPr lang="en-US" i="1" smtClean="0"/>
              <a:t> </a:t>
            </a:r>
            <a:r>
              <a:rPr lang="en-US" smtClean="0">
                <a:sym typeface="Symbol" pitchFamily="18" charset="2"/>
              </a:rPr>
              <a:t> </a:t>
            </a:r>
            <a:r>
              <a:rPr lang="en-US" i="1" smtClean="0">
                <a:sym typeface="Symbol" pitchFamily="18" charset="2"/>
              </a:rPr>
              <a:t>Need</a:t>
            </a:r>
            <a:r>
              <a:rPr lang="en-US" i="1" baseline="-25000" smtClean="0">
                <a:sym typeface="Symbol" pitchFamily="18" charset="2"/>
              </a:rPr>
              <a:t>i</a:t>
            </a:r>
            <a:r>
              <a:rPr lang="en-US" i="1" smtClean="0">
                <a:sym typeface="Symbol" pitchFamily="18" charset="2"/>
              </a:rPr>
              <a:t> </a:t>
            </a:r>
            <a:r>
              <a:rPr lang="en-US" smtClean="0">
                <a:sym typeface="Symbol" pitchFamily="18" charset="2"/>
              </a:rPr>
              <a:t>go to step 2.  Otherwise, raise error condition, since process has exceeded its maximum claim.</a:t>
            </a:r>
          </a:p>
          <a:p>
            <a:pPr lvl="1" eaLnBrk="1" hangingPunct="1">
              <a:lnSpc>
                <a:spcPct val="90000"/>
              </a:lnSpc>
              <a:buFont typeface="Wingdings" pitchFamily="2" charset="2"/>
              <a:buNone/>
            </a:pPr>
            <a:r>
              <a:rPr lang="en-US" smtClean="0">
                <a:sym typeface="Symbol" pitchFamily="18" charset="2"/>
              </a:rPr>
              <a:t>2.	If </a:t>
            </a:r>
            <a:r>
              <a:rPr lang="en-US" i="1" smtClean="0"/>
              <a:t>Request</a:t>
            </a:r>
            <a:r>
              <a:rPr lang="en-US" i="1" baseline="-25000" smtClean="0"/>
              <a:t>i</a:t>
            </a:r>
            <a:r>
              <a:rPr lang="en-US" smtClean="0"/>
              <a:t> </a:t>
            </a:r>
            <a:r>
              <a:rPr lang="en-US" smtClean="0">
                <a:sym typeface="Symbol" pitchFamily="18" charset="2"/>
              </a:rPr>
              <a:t> </a:t>
            </a:r>
            <a:r>
              <a:rPr lang="en-US" i="1" smtClean="0">
                <a:sym typeface="Symbol" pitchFamily="18" charset="2"/>
              </a:rPr>
              <a:t>Available</a:t>
            </a:r>
            <a:r>
              <a:rPr lang="en-US" smtClean="0">
                <a:sym typeface="Symbol" pitchFamily="18" charset="2"/>
              </a:rPr>
              <a:t>, go to step 3.  Otherwise </a:t>
            </a:r>
            <a:r>
              <a:rPr lang="en-US" i="1" smtClean="0">
                <a:sym typeface="Symbol" pitchFamily="18" charset="2"/>
              </a:rPr>
              <a:t>P</a:t>
            </a:r>
            <a:r>
              <a:rPr lang="en-US" i="1" baseline="-25000" smtClean="0">
                <a:sym typeface="Symbol" pitchFamily="18" charset="2"/>
              </a:rPr>
              <a:t>i</a:t>
            </a:r>
            <a:r>
              <a:rPr lang="en-US" smtClean="0">
                <a:sym typeface="Symbol" pitchFamily="18" charset="2"/>
              </a:rPr>
              <a:t>  must wait, since resources are not available.</a:t>
            </a:r>
          </a:p>
          <a:p>
            <a:pPr lvl="1" eaLnBrk="1" hangingPunct="1">
              <a:lnSpc>
                <a:spcPct val="90000"/>
              </a:lnSpc>
              <a:buFont typeface="Wingdings" pitchFamily="2" charset="2"/>
              <a:buNone/>
            </a:pPr>
            <a:r>
              <a:rPr lang="en-US" smtClean="0">
                <a:sym typeface="Symbol" pitchFamily="18" charset="2"/>
              </a:rPr>
              <a:t>3.	Pretend to allocate requested resources to </a:t>
            </a:r>
            <a:r>
              <a:rPr lang="en-US" i="1" smtClean="0">
                <a:sym typeface="Symbol" pitchFamily="18" charset="2"/>
              </a:rPr>
              <a:t>P</a:t>
            </a:r>
            <a:r>
              <a:rPr lang="en-US" i="1" baseline="-25000" smtClean="0">
                <a:sym typeface="Symbol" pitchFamily="18" charset="2"/>
              </a:rPr>
              <a:t>i</a:t>
            </a:r>
            <a:r>
              <a:rPr lang="en-US" smtClean="0">
                <a:sym typeface="Symbol" pitchFamily="18" charset="2"/>
              </a:rPr>
              <a:t> by modifying the state as follows:</a:t>
            </a:r>
          </a:p>
          <a:p>
            <a:pPr lvl="3" eaLnBrk="1" hangingPunct="1">
              <a:lnSpc>
                <a:spcPct val="90000"/>
              </a:lnSpc>
              <a:buFont typeface="Wingdings" pitchFamily="2" charset="2"/>
              <a:buNone/>
            </a:pPr>
            <a:r>
              <a:rPr lang="en-US" smtClean="0">
                <a:sym typeface="Symbol" pitchFamily="18" charset="2"/>
              </a:rPr>
              <a:t>		</a:t>
            </a:r>
            <a:r>
              <a:rPr lang="en-US" i="1" smtClean="0">
                <a:sym typeface="Symbol" pitchFamily="18" charset="2"/>
              </a:rPr>
              <a:t>Available</a:t>
            </a:r>
            <a:r>
              <a:rPr lang="en-US" smtClean="0">
                <a:sym typeface="Symbol" pitchFamily="18" charset="2"/>
              </a:rPr>
              <a:t> = </a:t>
            </a:r>
            <a:r>
              <a:rPr lang="en-US" i="1" smtClean="0">
                <a:sym typeface="Symbol" pitchFamily="18" charset="2"/>
              </a:rPr>
              <a:t>Available </a:t>
            </a:r>
            <a:r>
              <a:rPr lang="en-US" smtClean="0">
                <a:sym typeface="Symbol" pitchFamily="18" charset="2"/>
              </a:rPr>
              <a:t>= </a:t>
            </a:r>
            <a:r>
              <a:rPr lang="en-US" i="1" smtClean="0">
                <a:sym typeface="Symbol" pitchFamily="18" charset="2"/>
              </a:rPr>
              <a:t>Request;</a:t>
            </a:r>
          </a:p>
          <a:p>
            <a:pPr lvl="3" eaLnBrk="1" hangingPunct="1">
              <a:lnSpc>
                <a:spcPct val="90000"/>
              </a:lnSpc>
              <a:buFont typeface="Wingdings" pitchFamily="2" charset="2"/>
              <a:buNone/>
            </a:pPr>
            <a:r>
              <a:rPr lang="en-US" smtClean="0">
                <a:sym typeface="Symbol" pitchFamily="18" charset="2"/>
              </a:rPr>
              <a:t>		</a:t>
            </a:r>
            <a:r>
              <a:rPr lang="en-US" i="1" smtClean="0">
                <a:sym typeface="Symbol" pitchFamily="18" charset="2"/>
              </a:rPr>
              <a:t>Allocation</a:t>
            </a:r>
            <a:r>
              <a:rPr lang="en-US" i="1" baseline="-25000" smtClean="0">
                <a:sym typeface="Symbol" pitchFamily="18" charset="2"/>
              </a:rPr>
              <a:t>i</a:t>
            </a:r>
            <a:r>
              <a:rPr lang="en-US" baseline="-25000" smtClean="0">
                <a:sym typeface="Symbol" pitchFamily="18" charset="2"/>
              </a:rPr>
              <a:t> </a:t>
            </a:r>
            <a:r>
              <a:rPr lang="en-US" smtClean="0">
                <a:sym typeface="Symbol" pitchFamily="18" charset="2"/>
              </a:rPr>
              <a:t>= </a:t>
            </a:r>
            <a:r>
              <a:rPr lang="en-US" i="1" smtClean="0">
                <a:sym typeface="Symbol" pitchFamily="18" charset="2"/>
              </a:rPr>
              <a:t>Allocation</a:t>
            </a:r>
            <a:r>
              <a:rPr lang="en-US" i="1" baseline="-25000" smtClean="0">
                <a:sym typeface="Symbol" pitchFamily="18" charset="2"/>
              </a:rPr>
              <a:t>i</a:t>
            </a:r>
            <a:r>
              <a:rPr lang="en-US" smtClean="0">
                <a:sym typeface="Symbol" pitchFamily="18" charset="2"/>
              </a:rPr>
              <a:t> + </a:t>
            </a:r>
            <a:r>
              <a:rPr lang="en-US" i="1" smtClean="0">
                <a:sym typeface="Symbol" pitchFamily="18" charset="2"/>
              </a:rPr>
              <a:t>Request</a:t>
            </a:r>
            <a:r>
              <a:rPr lang="en-US" smtClean="0">
                <a:sym typeface="Symbol" pitchFamily="18" charset="2"/>
              </a:rPr>
              <a:t>;</a:t>
            </a:r>
          </a:p>
          <a:p>
            <a:pPr lvl="3" eaLnBrk="1" hangingPunct="1">
              <a:lnSpc>
                <a:spcPct val="90000"/>
              </a:lnSpc>
              <a:buFont typeface="Wingdings" pitchFamily="2" charset="2"/>
              <a:buNone/>
            </a:pPr>
            <a:r>
              <a:rPr lang="en-US" smtClean="0">
                <a:sym typeface="Symbol" pitchFamily="18" charset="2"/>
              </a:rPr>
              <a:t>		</a:t>
            </a:r>
            <a:r>
              <a:rPr lang="en-US" i="1" smtClean="0">
                <a:sym typeface="Symbol" pitchFamily="18" charset="2"/>
              </a:rPr>
              <a:t>Need</a:t>
            </a:r>
            <a:r>
              <a:rPr lang="en-US" i="1" baseline="-25000" smtClean="0">
                <a:sym typeface="Symbol" pitchFamily="18" charset="2"/>
              </a:rPr>
              <a:t>i</a:t>
            </a:r>
            <a:r>
              <a:rPr lang="en-US" i="1" smtClean="0">
                <a:sym typeface="Symbol" pitchFamily="18" charset="2"/>
              </a:rPr>
              <a:t> </a:t>
            </a:r>
            <a:r>
              <a:rPr lang="en-US" smtClean="0">
                <a:sym typeface="Symbol" pitchFamily="18" charset="2"/>
              </a:rPr>
              <a:t>=</a:t>
            </a:r>
            <a:r>
              <a:rPr lang="en-US" i="1" smtClean="0">
                <a:sym typeface="Symbol" pitchFamily="18" charset="2"/>
              </a:rPr>
              <a:t> Need</a:t>
            </a:r>
            <a:r>
              <a:rPr lang="en-US" i="1" baseline="-25000" smtClean="0">
                <a:sym typeface="Symbol" pitchFamily="18" charset="2"/>
              </a:rPr>
              <a:t>i</a:t>
            </a:r>
            <a:r>
              <a:rPr lang="en-US" smtClean="0">
                <a:sym typeface="Symbol" pitchFamily="18" charset="2"/>
              </a:rPr>
              <a:t> – </a:t>
            </a:r>
            <a:r>
              <a:rPr lang="en-US" i="1" smtClean="0">
                <a:sym typeface="Symbol" pitchFamily="18" charset="2"/>
              </a:rPr>
              <a:t>Request</a:t>
            </a:r>
            <a:r>
              <a:rPr lang="en-US" i="1" baseline="-25000" smtClean="0">
                <a:sym typeface="Symbol" pitchFamily="18" charset="2"/>
              </a:rPr>
              <a:t>i</a:t>
            </a:r>
            <a:r>
              <a:rPr lang="en-US" i="1" smtClean="0">
                <a:sym typeface="Symbol" pitchFamily="18" charset="2"/>
              </a:rPr>
              <a:t>;</a:t>
            </a:r>
            <a:endParaRPr lang="en-US" i="1" baseline="-25000" smtClean="0">
              <a:sym typeface="Symbol" pitchFamily="18" charset="2"/>
            </a:endParaRPr>
          </a:p>
          <a:p>
            <a:pPr lvl="2" eaLnBrk="1" hangingPunct="1">
              <a:lnSpc>
                <a:spcPct val="90000"/>
              </a:lnSpc>
              <a:buSzPct val="125000"/>
              <a:buFontTx/>
              <a:buChar char="•"/>
            </a:pPr>
            <a:r>
              <a:rPr lang="en-US" i="1" smtClean="0">
                <a:sym typeface="Symbol" pitchFamily="18" charset="2"/>
              </a:rPr>
              <a:t>If safe  the resources are allocated to P</a:t>
            </a:r>
            <a:r>
              <a:rPr lang="en-US" i="1" baseline="-25000" smtClean="0">
                <a:sym typeface="Symbol" pitchFamily="18" charset="2"/>
              </a:rPr>
              <a:t>i</a:t>
            </a:r>
            <a:r>
              <a:rPr lang="en-US" i="1" smtClean="0">
                <a:sym typeface="Symbol" pitchFamily="18" charset="2"/>
              </a:rPr>
              <a:t>. </a:t>
            </a:r>
          </a:p>
          <a:p>
            <a:pPr lvl="2" eaLnBrk="1" hangingPunct="1">
              <a:lnSpc>
                <a:spcPct val="90000"/>
              </a:lnSpc>
              <a:buSzPct val="125000"/>
              <a:buFontTx/>
              <a:buChar char="•"/>
            </a:pPr>
            <a:r>
              <a:rPr lang="en-US" i="1" smtClean="0">
                <a:sym typeface="Symbol" pitchFamily="18" charset="2"/>
              </a:rPr>
              <a:t>If unsafe  P</a:t>
            </a:r>
            <a:r>
              <a:rPr lang="en-US" baseline="-25000" smtClean="0">
                <a:sym typeface="Symbol" pitchFamily="18" charset="2"/>
              </a:rPr>
              <a:t>i</a:t>
            </a:r>
            <a:r>
              <a:rPr lang="en-US" i="1" smtClean="0">
                <a:sym typeface="Symbol" pitchFamily="18" charset="2"/>
              </a:rPr>
              <a:t> must wait, and the old resource-allocation state is restored</a:t>
            </a:r>
            <a:endParaRPr lang="en-US" baseline="-25000" smtClean="0">
              <a:sym typeface="Symbol" pitchFamily="18" charset="2"/>
            </a:endParaRP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46371287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5C972E7C-14F1-414E-9B3E-3D00F69ED03A}" type="slidenum">
              <a:rPr lang="en-US" sz="1200" smtClean="0">
                <a:solidFill>
                  <a:srgbClr val="FFFFFF"/>
                </a:solidFill>
                <a:latin typeface="Arial Narrow" pitchFamily="34" charset="0"/>
              </a:rPr>
              <a:pPr eaLnBrk="1" hangingPunct="1"/>
              <a:t>84</a:t>
            </a:fld>
            <a:endParaRPr lang="en-US" sz="1200" smtClean="0">
              <a:solidFill>
                <a:srgbClr val="FFFFFF"/>
              </a:solidFill>
              <a:latin typeface="Arial Narrow" pitchFamily="34" charset="0"/>
            </a:endParaRPr>
          </a:p>
        </p:txBody>
      </p:sp>
      <p:sp>
        <p:nvSpPr>
          <p:cNvPr id="62466" name="Rectangle 2"/>
          <p:cNvSpPr>
            <a:spLocks noGrp="1" noChangeArrowheads="1"/>
          </p:cNvSpPr>
          <p:nvPr>
            <p:ph type="title"/>
          </p:nvPr>
        </p:nvSpPr>
        <p:spPr>
          <a:xfrm>
            <a:off x="238125" y="193675"/>
            <a:ext cx="8905875" cy="1143000"/>
          </a:xfrm>
        </p:spPr>
        <p:txBody>
          <a:bodyPr/>
          <a:lstStyle/>
          <a:p>
            <a:pPr eaLnBrk="1" hangingPunct="1">
              <a:defRPr/>
            </a:pPr>
            <a:r>
              <a:rPr lang="en-US" smtClean="0"/>
              <a:t>Example </a:t>
            </a:r>
            <a:r>
              <a:rPr lang="en-US" i="1" smtClean="0"/>
              <a:t>P</a:t>
            </a:r>
            <a:r>
              <a:rPr lang="en-US" baseline="-25000" smtClean="0"/>
              <a:t>1</a:t>
            </a:r>
            <a:r>
              <a:rPr lang="en-US" smtClean="0"/>
              <a:t> Requests (1,0,2)</a:t>
            </a:r>
          </a:p>
        </p:txBody>
      </p:sp>
      <p:sp>
        <p:nvSpPr>
          <p:cNvPr id="32773" name="Rectangle 3"/>
          <p:cNvSpPr>
            <a:spLocks noGrp="1" noChangeArrowheads="1"/>
          </p:cNvSpPr>
          <p:nvPr>
            <p:ph type="body" idx="1"/>
          </p:nvPr>
        </p:nvSpPr>
        <p:spPr>
          <a:xfrm>
            <a:off x="125413" y="1230313"/>
            <a:ext cx="8834437" cy="5246687"/>
          </a:xfrm>
        </p:spPr>
        <p:txBody>
          <a:bodyPr/>
          <a:lstStyle/>
          <a:p>
            <a:pPr eaLnBrk="1" hangingPunct="1">
              <a:lnSpc>
                <a:spcPct val="80000"/>
              </a:lnSpc>
              <a:tabLst>
                <a:tab pos="1544638" algn="l"/>
                <a:tab pos="2452688" algn="ctr"/>
                <a:tab pos="3767138" algn="ctr"/>
                <a:tab pos="5022850" algn="ctr"/>
              </a:tabLst>
            </a:pPr>
            <a:r>
              <a:rPr lang="en-US" sz="2000" smtClean="0"/>
              <a:t>Check that Request</a:t>
            </a:r>
            <a:r>
              <a:rPr lang="en-US" sz="2000" baseline="-25000" smtClean="0"/>
              <a:t>1</a:t>
            </a:r>
            <a:r>
              <a:rPr lang="en-US" sz="2000" smtClean="0"/>
              <a:t> </a:t>
            </a:r>
            <a:r>
              <a:rPr lang="en-US" sz="2000" smtClean="0">
                <a:sym typeface="Symbol" pitchFamily="18" charset="2"/>
              </a:rPr>
              <a:t> Available (that is, (1,0,2)  (3,3,2)  </a:t>
            </a:r>
            <a:r>
              <a:rPr lang="en-US" sz="2000" i="1" smtClean="0">
                <a:sym typeface="Symbol" pitchFamily="18" charset="2"/>
              </a:rPr>
              <a:t>true. Pretend request fulfilled and arrive at this new state:</a:t>
            </a:r>
          </a:p>
          <a:p>
            <a:pPr eaLnBrk="1" hangingPunct="1">
              <a:lnSpc>
                <a:spcPct val="80000"/>
              </a:lnSpc>
              <a:tabLst>
                <a:tab pos="1544638" algn="l"/>
                <a:tab pos="2452688" algn="ctr"/>
                <a:tab pos="3767138" algn="ctr"/>
                <a:tab pos="5022850" algn="ctr"/>
              </a:tabLst>
            </a:pPr>
            <a:r>
              <a:rPr lang="en-US" sz="2000" i="1" smtClean="0">
                <a:sym typeface="Symbol" pitchFamily="18" charset="2"/>
              </a:rPr>
              <a:t>	</a:t>
            </a:r>
            <a:r>
              <a:rPr lang="en-US" sz="1900" i="1" u="sng" smtClean="0"/>
              <a:t>Available </a:t>
            </a:r>
          </a:p>
          <a:p>
            <a:pPr eaLnBrk="1" hangingPunct="1">
              <a:lnSpc>
                <a:spcPct val="80000"/>
              </a:lnSpc>
              <a:buFontTx/>
              <a:buNone/>
              <a:tabLst>
                <a:tab pos="1544638" algn="l"/>
                <a:tab pos="2452688" algn="ctr"/>
                <a:tab pos="3767138" algn="ctr"/>
                <a:tab pos="5022850" algn="ctr"/>
              </a:tabLst>
            </a:pPr>
            <a:r>
              <a:rPr lang="en-US" sz="1900" i="1" smtClean="0"/>
              <a:t>		A B C </a:t>
            </a:r>
          </a:p>
          <a:p>
            <a:pPr eaLnBrk="1" hangingPunct="1">
              <a:lnSpc>
                <a:spcPct val="80000"/>
              </a:lnSpc>
              <a:buFontTx/>
              <a:buNone/>
              <a:tabLst>
                <a:tab pos="1544638" algn="l"/>
                <a:tab pos="2452688" algn="ctr"/>
                <a:tab pos="3767138" algn="ctr"/>
                <a:tab pos="5022850" algn="ctr"/>
              </a:tabLst>
            </a:pPr>
            <a:r>
              <a:rPr lang="en-US" sz="1900" smtClean="0"/>
              <a:t>		2 3 0</a:t>
            </a:r>
            <a:endParaRPr lang="en-US" sz="2000" i="1" smtClean="0">
              <a:sym typeface="Symbol" pitchFamily="18" charset="2"/>
            </a:endParaRPr>
          </a:p>
          <a:p>
            <a:pPr eaLnBrk="1" hangingPunct="1">
              <a:lnSpc>
                <a:spcPct val="80000"/>
              </a:lnSpc>
              <a:buFontTx/>
              <a:buNone/>
              <a:tabLst>
                <a:tab pos="1544638" algn="l"/>
                <a:tab pos="2452688" algn="ctr"/>
                <a:tab pos="3767138" algn="ctr"/>
                <a:tab pos="5022850" algn="ctr"/>
              </a:tabLst>
            </a:pPr>
            <a:r>
              <a:rPr lang="en-US" sz="2000" i="1" smtClean="0"/>
              <a:t>		</a:t>
            </a:r>
            <a:r>
              <a:rPr lang="en-US" sz="1900" i="1" smtClean="0"/>
              <a:t>	</a:t>
            </a:r>
            <a:r>
              <a:rPr lang="en-US" sz="1900" i="1" u="sng" smtClean="0"/>
              <a:t>Allocation</a:t>
            </a:r>
            <a:r>
              <a:rPr lang="en-US" sz="1900" i="1" smtClean="0"/>
              <a:t>	</a:t>
            </a:r>
            <a:r>
              <a:rPr lang="en-US" sz="1900" i="1" u="sng" smtClean="0"/>
              <a:t>Need</a:t>
            </a:r>
            <a:r>
              <a:rPr lang="en-US" sz="1900" i="1" smtClean="0"/>
              <a:t>	</a:t>
            </a:r>
          </a:p>
          <a:p>
            <a:pPr eaLnBrk="1" hangingPunct="1">
              <a:lnSpc>
                <a:spcPct val="80000"/>
              </a:lnSpc>
              <a:buFontTx/>
              <a:buNone/>
              <a:tabLst>
                <a:tab pos="1544638" algn="l"/>
                <a:tab pos="2452688" algn="ctr"/>
                <a:tab pos="3767138" algn="ctr"/>
                <a:tab pos="5022850" algn="ctr"/>
              </a:tabLst>
            </a:pPr>
            <a:r>
              <a:rPr lang="en-US" sz="1900" i="1" smtClean="0"/>
              <a:t>			A B C	A B C	</a:t>
            </a:r>
          </a:p>
          <a:p>
            <a:pPr eaLnBrk="1" hangingPunct="1">
              <a:lnSpc>
                <a:spcPct val="80000"/>
              </a:lnSpc>
              <a:buFontTx/>
              <a:buNone/>
              <a:tabLst>
                <a:tab pos="1544638" algn="l"/>
                <a:tab pos="2452688" algn="ctr"/>
                <a:tab pos="3767138" algn="ctr"/>
                <a:tab pos="5022850" algn="ctr"/>
              </a:tabLst>
            </a:pPr>
            <a:r>
              <a:rPr lang="en-US" sz="1900" smtClean="0"/>
              <a:t>		</a:t>
            </a:r>
            <a:r>
              <a:rPr lang="en-US" sz="1900" i="1" smtClean="0"/>
              <a:t>P</a:t>
            </a:r>
            <a:r>
              <a:rPr lang="en-US" sz="1900" baseline="-25000" smtClean="0"/>
              <a:t>0</a:t>
            </a:r>
            <a:r>
              <a:rPr lang="en-US" sz="1900" smtClean="0"/>
              <a:t>	0 1 0 	7 4 3 	</a:t>
            </a:r>
          </a:p>
          <a:p>
            <a:pPr eaLnBrk="1" hangingPunct="1">
              <a:lnSpc>
                <a:spcPct val="80000"/>
              </a:lnSpc>
              <a:buFontTx/>
              <a:buNone/>
              <a:tabLst>
                <a:tab pos="1544638" algn="l"/>
                <a:tab pos="2452688" algn="ctr"/>
                <a:tab pos="3767138" algn="ctr"/>
                <a:tab pos="5022850" algn="ctr"/>
              </a:tabLst>
            </a:pPr>
            <a:r>
              <a:rPr lang="en-US" sz="1900" smtClean="0"/>
              <a:t>		</a:t>
            </a:r>
            <a:r>
              <a:rPr lang="en-US" sz="1900" i="1" smtClean="0"/>
              <a:t>P</a:t>
            </a:r>
            <a:r>
              <a:rPr lang="en-US" sz="1900" baseline="-25000" smtClean="0"/>
              <a:t>1</a:t>
            </a:r>
            <a:r>
              <a:rPr lang="en-US" sz="1900" smtClean="0"/>
              <a:t>	3 0 2	0 2 0 	</a:t>
            </a:r>
          </a:p>
          <a:p>
            <a:pPr eaLnBrk="1" hangingPunct="1">
              <a:lnSpc>
                <a:spcPct val="80000"/>
              </a:lnSpc>
              <a:buFontTx/>
              <a:buNone/>
              <a:tabLst>
                <a:tab pos="1544638" algn="l"/>
                <a:tab pos="2452688" algn="ctr"/>
                <a:tab pos="3767138" algn="ctr"/>
                <a:tab pos="5022850" algn="ctr"/>
              </a:tabLst>
            </a:pPr>
            <a:r>
              <a:rPr lang="en-US" sz="1900" smtClean="0"/>
              <a:t>		</a:t>
            </a:r>
            <a:r>
              <a:rPr lang="en-US" sz="1900" i="1" smtClean="0"/>
              <a:t>P</a:t>
            </a:r>
            <a:r>
              <a:rPr lang="en-US" sz="1900" baseline="-25000" smtClean="0"/>
              <a:t>2</a:t>
            </a:r>
            <a:r>
              <a:rPr lang="en-US" sz="1900" smtClean="0"/>
              <a:t>	3 0 2 	6 0 0 </a:t>
            </a:r>
          </a:p>
          <a:p>
            <a:pPr eaLnBrk="1" hangingPunct="1">
              <a:lnSpc>
                <a:spcPct val="80000"/>
              </a:lnSpc>
              <a:buFontTx/>
              <a:buNone/>
              <a:tabLst>
                <a:tab pos="1544638" algn="l"/>
                <a:tab pos="2452688" algn="ctr"/>
                <a:tab pos="3767138" algn="ctr"/>
                <a:tab pos="5022850" algn="ctr"/>
              </a:tabLst>
            </a:pPr>
            <a:r>
              <a:rPr lang="en-US" sz="1900" smtClean="0"/>
              <a:t>		</a:t>
            </a:r>
            <a:r>
              <a:rPr lang="en-US" sz="1900" i="1" smtClean="0"/>
              <a:t>P</a:t>
            </a:r>
            <a:r>
              <a:rPr lang="en-US" sz="1900" baseline="-25000" smtClean="0"/>
              <a:t>3</a:t>
            </a:r>
            <a:r>
              <a:rPr lang="en-US" sz="1900" smtClean="0"/>
              <a:t>	2 1 1 	0 1 1</a:t>
            </a:r>
          </a:p>
          <a:p>
            <a:pPr eaLnBrk="1" hangingPunct="1">
              <a:lnSpc>
                <a:spcPct val="80000"/>
              </a:lnSpc>
              <a:buFontTx/>
              <a:buNone/>
              <a:tabLst>
                <a:tab pos="1544638" algn="l"/>
                <a:tab pos="2452688" algn="ctr"/>
                <a:tab pos="3767138" algn="ctr"/>
                <a:tab pos="5022850" algn="ctr"/>
              </a:tabLst>
            </a:pPr>
            <a:r>
              <a:rPr lang="en-US" sz="1900" smtClean="0"/>
              <a:t>		</a:t>
            </a:r>
            <a:r>
              <a:rPr lang="en-US" sz="1900" i="1" smtClean="0"/>
              <a:t>P</a:t>
            </a:r>
            <a:r>
              <a:rPr lang="en-US" sz="1900" baseline="-25000" smtClean="0"/>
              <a:t>4</a:t>
            </a:r>
            <a:r>
              <a:rPr lang="en-US" sz="1900" smtClean="0"/>
              <a:t>	0 0 2 	4 3 1 </a:t>
            </a:r>
          </a:p>
          <a:p>
            <a:pPr eaLnBrk="1" hangingPunct="1">
              <a:lnSpc>
                <a:spcPct val="80000"/>
              </a:lnSpc>
              <a:tabLst>
                <a:tab pos="1544638" algn="l"/>
                <a:tab pos="2452688" algn="ctr"/>
                <a:tab pos="3767138" algn="ctr"/>
                <a:tab pos="5022850" algn="ctr"/>
              </a:tabLst>
            </a:pPr>
            <a:r>
              <a:rPr lang="en-US" sz="2000" smtClean="0"/>
              <a:t>Executing safety algorithm shows that sequence &lt;</a:t>
            </a:r>
            <a:r>
              <a:rPr lang="en-US" sz="2000" i="1" smtClean="0"/>
              <a:t>P</a:t>
            </a:r>
            <a:r>
              <a:rPr lang="en-US" sz="2000" baseline="-25000" smtClean="0"/>
              <a:t>1</a:t>
            </a:r>
            <a:r>
              <a:rPr lang="en-US" sz="2000" smtClean="0"/>
              <a:t>, </a:t>
            </a:r>
            <a:r>
              <a:rPr lang="en-US" sz="2000" i="1" smtClean="0"/>
              <a:t>P</a:t>
            </a:r>
            <a:r>
              <a:rPr lang="en-US" sz="2000" baseline="-25000" smtClean="0"/>
              <a:t>3</a:t>
            </a:r>
            <a:r>
              <a:rPr lang="en-US" sz="2000" smtClean="0"/>
              <a:t>, </a:t>
            </a:r>
            <a:r>
              <a:rPr lang="en-US" sz="2000" i="1" smtClean="0"/>
              <a:t>P</a:t>
            </a:r>
            <a:r>
              <a:rPr lang="en-US" sz="2000" baseline="-25000" smtClean="0"/>
              <a:t>4</a:t>
            </a:r>
            <a:r>
              <a:rPr lang="en-US" sz="2000" smtClean="0"/>
              <a:t>, </a:t>
            </a:r>
            <a:r>
              <a:rPr lang="en-US" sz="2000" i="1" smtClean="0"/>
              <a:t>P</a:t>
            </a:r>
            <a:r>
              <a:rPr lang="en-US" sz="2000" baseline="-25000" smtClean="0"/>
              <a:t>0</a:t>
            </a:r>
            <a:r>
              <a:rPr lang="en-US" sz="2000" smtClean="0"/>
              <a:t>, </a:t>
            </a:r>
            <a:r>
              <a:rPr lang="en-US" sz="2000" i="1" smtClean="0"/>
              <a:t>P</a:t>
            </a:r>
            <a:r>
              <a:rPr lang="en-US" sz="2000" baseline="-25000" smtClean="0"/>
              <a:t>2</a:t>
            </a:r>
            <a:r>
              <a:rPr lang="en-US" sz="2000" smtClean="0"/>
              <a:t>&gt; satisfies safety requirement. Request</a:t>
            </a:r>
            <a:r>
              <a:rPr lang="en-US" sz="2000" baseline="-25000" smtClean="0"/>
              <a:t>1 </a:t>
            </a:r>
            <a:r>
              <a:rPr lang="en-US" sz="2000" smtClean="0"/>
              <a:t>can be granted</a:t>
            </a:r>
          </a:p>
          <a:p>
            <a:pPr eaLnBrk="1" hangingPunct="1">
              <a:lnSpc>
                <a:spcPct val="80000"/>
              </a:lnSpc>
              <a:tabLst>
                <a:tab pos="1544638" algn="l"/>
                <a:tab pos="2452688" algn="ctr"/>
                <a:tab pos="3767138" algn="ctr"/>
                <a:tab pos="5022850" algn="ctr"/>
              </a:tabLst>
            </a:pPr>
            <a:r>
              <a:rPr lang="en-US" sz="2000" smtClean="0"/>
              <a:t>Can request for (3,3,0) by </a:t>
            </a:r>
            <a:r>
              <a:rPr lang="en-US" sz="2000" i="1" smtClean="0"/>
              <a:t>P</a:t>
            </a:r>
            <a:r>
              <a:rPr lang="en-US" sz="2000" baseline="-25000" smtClean="0"/>
              <a:t>4</a:t>
            </a:r>
            <a:r>
              <a:rPr lang="en-US" sz="2000" smtClean="0"/>
              <a:t> be granted? Request not </a:t>
            </a:r>
            <a:r>
              <a:rPr lang="en-US" sz="2000" smtClean="0">
                <a:sym typeface="Symbol" pitchFamily="18" charset="2"/>
              </a:rPr>
              <a:t> Available </a:t>
            </a:r>
            <a:endParaRPr lang="en-US" sz="2000" smtClean="0"/>
          </a:p>
          <a:p>
            <a:pPr eaLnBrk="1" hangingPunct="1">
              <a:lnSpc>
                <a:spcPct val="80000"/>
              </a:lnSpc>
              <a:tabLst>
                <a:tab pos="1544638" algn="l"/>
                <a:tab pos="2452688" algn="ctr"/>
                <a:tab pos="3767138" algn="ctr"/>
                <a:tab pos="5022850" algn="ctr"/>
              </a:tabLst>
            </a:pPr>
            <a:r>
              <a:rPr lang="en-US" sz="2000" smtClean="0"/>
              <a:t>Can request for (0,2,0) by </a:t>
            </a:r>
            <a:r>
              <a:rPr lang="en-US" sz="2000" i="1" smtClean="0"/>
              <a:t>P</a:t>
            </a:r>
            <a:r>
              <a:rPr lang="en-US" sz="2000" baseline="-25000" smtClean="0"/>
              <a:t>0 </a:t>
            </a:r>
            <a:r>
              <a:rPr lang="en-US" sz="2000" smtClean="0"/>
              <a:t>be granted? Available reduced to &lt;2,1,0&gt; and no process can continue</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418610379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89846933-57C5-435D-BF7C-3B6E2DC59597}" type="slidenum">
              <a:rPr lang="en-US" sz="1200" smtClean="0">
                <a:solidFill>
                  <a:srgbClr val="FFFFFF"/>
                </a:solidFill>
                <a:latin typeface="Arial Narrow" pitchFamily="34" charset="0"/>
              </a:rPr>
              <a:pPr eaLnBrk="1" hangingPunct="1"/>
              <a:t>85</a:t>
            </a:fld>
            <a:endParaRPr lang="en-US" sz="1200" smtClean="0">
              <a:solidFill>
                <a:srgbClr val="FFFFFF"/>
              </a:solidFill>
              <a:latin typeface="Arial Narrow" pitchFamily="34" charset="0"/>
            </a:endParaRPr>
          </a:p>
        </p:txBody>
      </p:sp>
      <p:sp>
        <p:nvSpPr>
          <p:cNvPr id="63490" name="Rectangle 2"/>
          <p:cNvSpPr>
            <a:spLocks noGrp="1" noChangeArrowheads="1"/>
          </p:cNvSpPr>
          <p:nvPr>
            <p:ph type="title"/>
          </p:nvPr>
        </p:nvSpPr>
        <p:spPr/>
        <p:txBody>
          <a:bodyPr/>
          <a:lstStyle/>
          <a:p>
            <a:pPr eaLnBrk="1" hangingPunct="1">
              <a:defRPr/>
            </a:pPr>
            <a:r>
              <a:rPr lang="en-US" smtClean="0"/>
              <a:t>Deadlock Detection</a:t>
            </a:r>
          </a:p>
        </p:txBody>
      </p:sp>
      <p:sp>
        <p:nvSpPr>
          <p:cNvPr id="33797" name="Rectangle 3"/>
          <p:cNvSpPr>
            <a:spLocks noGrp="1" noChangeArrowheads="1"/>
          </p:cNvSpPr>
          <p:nvPr>
            <p:ph type="body" idx="1"/>
          </p:nvPr>
        </p:nvSpPr>
        <p:spPr/>
        <p:txBody>
          <a:bodyPr/>
          <a:lstStyle/>
          <a:p>
            <a:pPr eaLnBrk="1" hangingPunct="1"/>
            <a:r>
              <a:rPr lang="en-US" smtClean="0"/>
              <a:t>Allow system to enter deadlock state </a:t>
            </a:r>
            <a:br>
              <a:rPr lang="en-US" smtClean="0"/>
            </a:br>
            <a:endParaRPr lang="en-US" smtClean="0"/>
          </a:p>
          <a:p>
            <a:pPr eaLnBrk="1" hangingPunct="1"/>
            <a:r>
              <a:rPr lang="en-US" smtClean="0"/>
              <a:t>Detection algorithm</a:t>
            </a:r>
            <a:br>
              <a:rPr lang="en-US" smtClean="0"/>
            </a:br>
            <a:endParaRPr lang="en-US" smtClean="0"/>
          </a:p>
          <a:p>
            <a:pPr eaLnBrk="1" hangingPunct="1"/>
            <a:r>
              <a:rPr lang="en-US" smtClean="0"/>
              <a:t>Recovery scheme</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53341981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6416DF95-EA7F-4A5B-805C-B76C9CC61B1C}" type="slidenum">
              <a:rPr lang="en-US" sz="1200" smtClean="0">
                <a:solidFill>
                  <a:srgbClr val="FFFFFF"/>
                </a:solidFill>
                <a:latin typeface="Arial Narrow" pitchFamily="34" charset="0"/>
              </a:rPr>
              <a:pPr eaLnBrk="1" hangingPunct="1"/>
              <a:t>86</a:t>
            </a:fld>
            <a:endParaRPr lang="en-US" sz="1200" smtClean="0">
              <a:solidFill>
                <a:srgbClr val="FFFFFF"/>
              </a:solidFill>
              <a:latin typeface="Arial Narrow" pitchFamily="34" charset="0"/>
            </a:endParaRPr>
          </a:p>
        </p:txBody>
      </p:sp>
      <p:sp>
        <p:nvSpPr>
          <p:cNvPr id="64514" name="Rectangle 2"/>
          <p:cNvSpPr>
            <a:spLocks noGrp="1" noChangeArrowheads="1"/>
          </p:cNvSpPr>
          <p:nvPr>
            <p:ph type="title"/>
          </p:nvPr>
        </p:nvSpPr>
        <p:spPr>
          <a:xfrm>
            <a:off x="0" y="363538"/>
            <a:ext cx="9144000" cy="844550"/>
          </a:xfrm>
        </p:spPr>
        <p:txBody>
          <a:bodyPr/>
          <a:lstStyle/>
          <a:p>
            <a:pPr eaLnBrk="1" hangingPunct="1">
              <a:defRPr/>
            </a:pPr>
            <a:r>
              <a:rPr lang="en-US" smtClean="0"/>
              <a:t>Single Instance of Each Resource Type</a:t>
            </a:r>
          </a:p>
        </p:txBody>
      </p:sp>
      <p:sp>
        <p:nvSpPr>
          <p:cNvPr id="34821" name="Rectangle 3"/>
          <p:cNvSpPr>
            <a:spLocks noGrp="1" noChangeArrowheads="1"/>
          </p:cNvSpPr>
          <p:nvPr>
            <p:ph type="body" idx="1"/>
          </p:nvPr>
        </p:nvSpPr>
        <p:spPr>
          <a:xfrm>
            <a:off x="187325" y="1311275"/>
            <a:ext cx="8270875" cy="4784725"/>
          </a:xfrm>
        </p:spPr>
        <p:txBody>
          <a:bodyPr>
            <a:normAutofit lnSpcReduction="10000"/>
          </a:bodyPr>
          <a:lstStyle/>
          <a:p>
            <a:pPr eaLnBrk="1" hangingPunct="1"/>
            <a:r>
              <a:rPr lang="en-US" smtClean="0"/>
              <a:t>Maintain </a:t>
            </a:r>
            <a:r>
              <a:rPr lang="en-US" i="1" smtClean="0"/>
              <a:t>wait-for</a:t>
            </a:r>
            <a:r>
              <a:rPr lang="en-US" smtClean="0"/>
              <a:t> graph</a:t>
            </a:r>
          </a:p>
          <a:p>
            <a:pPr lvl="1" eaLnBrk="1" hangingPunct="1"/>
            <a:r>
              <a:rPr lang="en-US" smtClean="0"/>
              <a:t>Nodes are processes.</a:t>
            </a:r>
          </a:p>
          <a:p>
            <a:pPr lvl="1" eaLnBrk="1" hangingPunct="1"/>
            <a:r>
              <a:rPr lang="en-US" i="1" smtClean="0"/>
              <a:t>P</a:t>
            </a:r>
            <a:r>
              <a:rPr lang="en-US" i="1" baseline="-25000" smtClean="0"/>
              <a:t>i</a:t>
            </a:r>
            <a:r>
              <a:rPr lang="en-US" smtClean="0"/>
              <a:t> </a:t>
            </a:r>
            <a:r>
              <a:rPr lang="en-US" smtClean="0">
                <a:sym typeface="Symbol" pitchFamily="18" charset="2"/>
              </a:rPr>
              <a:t> </a:t>
            </a:r>
            <a:r>
              <a:rPr lang="en-US" i="1" smtClean="0">
                <a:sym typeface="Symbol" pitchFamily="18" charset="2"/>
              </a:rPr>
              <a:t>P</a:t>
            </a:r>
            <a:r>
              <a:rPr lang="en-US" i="1" baseline="-25000" smtClean="0">
                <a:sym typeface="Symbol" pitchFamily="18" charset="2"/>
              </a:rPr>
              <a:t>j </a:t>
            </a:r>
            <a:r>
              <a:rPr lang="en-US" smtClean="0">
                <a:sym typeface="Symbol" pitchFamily="18" charset="2"/>
              </a:rPr>
              <a:t>if </a:t>
            </a:r>
            <a:r>
              <a:rPr lang="en-US" i="1" smtClean="0">
                <a:sym typeface="Symbol" pitchFamily="18" charset="2"/>
              </a:rPr>
              <a:t>P</a:t>
            </a:r>
            <a:r>
              <a:rPr lang="en-US" i="1" baseline="-25000" smtClean="0">
                <a:sym typeface="Symbol" pitchFamily="18" charset="2"/>
              </a:rPr>
              <a:t>i</a:t>
            </a:r>
            <a:r>
              <a:rPr lang="en-US" i="1" smtClean="0">
                <a:sym typeface="Symbol" pitchFamily="18" charset="2"/>
              </a:rPr>
              <a:t> </a:t>
            </a:r>
            <a:r>
              <a:rPr lang="en-US" smtClean="0">
                <a:sym typeface="Symbol" pitchFamily="18" charset="2"/>
              </a:rPr>
              <a:t>is waiting for</a:t>
            </a:r>
            <a:r>
              <a:rPr lang="en-US" i="1" smtClean="0">
                <a:sym typeface="Symbol" pitchFamily="18" charset="2"/>
              </a:rPr>
              <a:t> P</a:t>
            </a:r>
            <a:r>
              <a:rPr lang="en-US" i="1" baseline="-25000" smtClean="0">
                <a:sym typeface="Symbol" pitchFamily="18" charset="2"/>
              </a:rPr>
              <a:t>j</a:t>
            </a:r>
            <a:r>
              <a:rPr lang="en-US" i="1" smtClean="0">
                <a:sym typeface="Symbol" pitchFamily="18" charset="2"/>
              </a:rPr>
              <a:t>.</a:t>
            </a:r>
            <a:br>
              <a:rPr lang="en-US" i="1" smtClean="0">
                <a:sym typeface="Symbol" pitchFamily="18" charset="2"/>
              </a:rPr>
            </a:br>
            <a:endParaRPr lang="en-US" i="1" smtClean="0">
              <a:sym typeface="Symbol" pitchFamily="18" charset="2"/>
            </a:endParaRPr>
          </a:p>
          <a:p>
            <a:pPr eaLnBrk="1" hangingPunct="1"/>
            <a:r>
              <a:rPr lang="en-US" smtClean="0"/>
              <a:t>Periodically invoke an algorithm that searches for a cycle in the graph.</a:t>
            </a:r>
            <a:br>
              <a:rPr lang="en-US" smtClean="0"/>
            </a:br>
            <a:endParaRPr lang="en-US" smtClean="0"/>
          </a:p>
          <a:p>
            <a:pPr eaLnBrk="1" hangingPunct="1"/>
            <a:r>
              <a:rPr lang="en-US" smtClean="0"/>
              <a:t>An algorithm to detect a cycle in a graph requires an order of</a:t>
            </a:r>
            <a:r>
              <a:rPr lang="en-US" i="1" smtClean="0"/>
              <a:t> n</a:t>
            </a:r>
            <a:r>
              <a:rPr lang="en-US" baseline="30000" smtClean="0"/>
              <a:t>2</a:t>
            </a:r>
            <a:r>
              <a:rPr lang="en-US" smtClean="0"/>
              <a:t> operations, where </a:t>
            </a:r>
            <a:r>
              <a:rPr lang="en-US" i="1" smtClean="0"/>
              <a:t>n</a:t>
            </a:r>
            <a:r>
              <a:rPr lang="en-US" smtClean="0"/>
              <a:t> is the number of vertices in the graph.</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341397691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D5211E65-F9CC-45BD-A1AD-D7C6AB1C717E}" type="slidenum">
              <a:rPr lang="en-US" sz="1200" smtClean="0">
                <a:solidFill>
                  <a:srgbClr val="FFFFFF"/>
                </a:solidFill>
                <a:latin typeface="Arial Narrow" pitchFamily="34" charset="0"/>
              </a:rPr>
              <a:pPr eaLnBrk="1" hangingPunct="1"/>
              <a:t>87</a:t>
            </a:fld>
            <a:endParaRPr lang="en-US" sz="1200" smtClean="0">
              <a:solidFill>
                <a:srgbClr val="FFFFFF"/>
              </a:solidFill>
              <a:latin typeface="Arial Narrow" pitchFamily="34" charset="0"/>
            </a:endParaRPr>
          </a:p>
        </p:txBody>
      </p:sp>
      <p:sp>
        <p:nvSpPr>
          <p:cNvPr id="36866" name="Rectangle 2"/>
          <p:cNvSpPr>
            <a:spLocks noGrp="1" noChangeArrowheads="1"/>
          </p:cNvSpPr>
          <p:nvPr>
            <p:ph type="title"/>
          </p:nvPr>
        </p:nvSpPr>
        <p:spPr>
          <a:xfrm>
            <a:off x="109538" y="493713"/>
            <a:ext cx="8878887" cy="457200"/>
          </a:xfrm>
        </p:spPr>
        <p:txBody>
          <a:bodyPr>
            <a:normAutofit fontScale="90000"/>
          </a:bodyPr>
          <a:lstStyle/>
          <a:p>
            <a:pPr eaLnBrk="1" hangingPunct="1">
              <a:defRPr/>
            </a:pPr>
            <a:r>
              <a:rPr lang="en-US" sz="3200" smtClean="0"/>
              <a:t>Resource-Allocation Graph and Wait-for Graph</a:t>
            </a:r>
          </a:p>
        </p:txBody>
      </p:sp>
      <p:sp>
        <p:nvSpPr>
          <p:cNvPr id="35845" name="Text Box 5"/>
          <p:cNvSpPr txBox="1">
            <a:spLocks noChangeArrowheads="1"/>
          </p:cNvSpPr>
          <p:nvPr/>
        </p:nvSpPr>
        <p:spPr bwMode="auto">
          <a:xfrm>
            <a:off x="1717675" y="5294313"/>
            <a:ext cx="3136900"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800" b="1">
                <a:solidFill>
                  <a:srgbClr val="FFFF66"/>
                </a:solidFill>
                <a:latin typeface="Helvetica" pitchFamily="34" charset="0"/>
              </a:rPr>
              <a:t>Resource-Allocation Graph</a:t>
            </a:r>
          </a:p>
        </p:txBody>
      </p:sp>
      <p:sp>
        <p:nvSpPr>
          <p:cNvPr id="35846" name="Text Box 6"/>
          <p:cNvSpPr txBox="1">
            <a:spLocks noChangeArrowheads="1"/>
          </p:cNvSpPr>
          <p:nvPr/>
        </p:nvSpPr>
        <p:spPr bwMode="auto">
          <a:xfrm>
            <a:off x="5133975" y="5294313"/>
            <a:ext cx="3414713"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800" b="1">
                <a:solidFill>
                  <a:srgbClr val="FFFF66"/>
                </a:solidFill>
                <a:latin typeface="Helvetica" pitchFamily="34" charset="0"/>
              </a:rPr>
              <a:t>Corresponding wait-for graph</a:t>
            </a:r>
          </a:p>
        </p:txBody>
      </p:sp>
      <p:pic>
        <p:nvPicPr>
          <p:cNvPr id="35847" name="Picture 7"/>
          <p:cNvPicPr>
            <a:picLocks noChangeAspect="1" noChangeArrowheads="1"/>
          </p:cNvPicPr>
          <p:nvPr/>
        </p:nvPicPr>
        <p:blipFill>
          <a:blip r:embed="rId2">
            <a:extLst>
              <a:ext uri="{28A0092B-C50C-407E-A947-70E740481C1C}">
                <a14:useLocalDpi xmlns:a14="http://schemas.microsoft.com/office/drawing/2010/main" val="0"/>
              </a:ext>
            </a:extLst>
          </a:blip>
          <a:srcRect l="592" t="9808" r="458" b="9842"/>
          <a:stretch>
            <a:fillRect/>
          </a:stretch>
        </p:blipFill>
        <p:spPr bwMode="auto">
          <a:xfrm>
            <a:off x="1903413" y="1427163"/>
            <a:ext cx="5826125" cy="37846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3"/>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184784360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844E8237-C274-40DE-B0C3-0DEFD29D26A6}" type="slidenum">
              <a:rPr lang="en-US" sz="1200" smtClean="0">
                <a:solidFill>
                  <a:srgbClr val="FFFFFF"/>
                </a:solidFill>
                <a:latin typeface="Arial Narrow" pitchFamily="34" charset="0"/>
              </a:rPr>
              <a:pPr eaLnBrk="1" hangingPunct="1"/>
              <a:t>88</a:t>
            </a:fld>
            <a:endParaRPr lang="en-US" sz="1200" smtClean="0">
              <a:solidFill>
                <a:srgbClr val="FFFFFF"/>
              </a:solidFill>
              <a:latin typeface="Arial Narrow" pitchFamily="34" charset="0"/>
            </a:endParaRPr>
          </a:p>
        </p:txBody>
      </p:sp>
      <p:sp>
        <p:nvSpPr>
          <p:cNvPr id="65538" name="Rectangle 2"/>
          <p:cNvSpPr>
            <a:spLocks noGrp="1" noChangeArrowheads="1"/>
          </p:cNvSpPr>
          <p:nvPr>
            <p:ph type="title"/>
          </p:nvPr>
        </p:nvSpPr>
        <p:spPr>
          <a:xfrm>
            <a:off x="184150" y="457200"/>
            <a:ext cx="8832850" cy="844550"/>
          </a:xfrm>
        </p:spPr>
        <p:txBody>
          <a:bodyPr/>
          <a:lstStyle/>
          <a:p>
            <a:pPr eaLnBrk="1" hangingPunct="1">
              <a:defRPr/>
            </a:pPr>
            <a:r>
              <a:rPr lang="en-US" smtClean="0"/>
              <a:t>Several Instances of a Resource Type</a:t>
            </a:r>
          </a:p>
        </p:txBody>
      </p:sp>
      <p:sp>
        <p:nvSpPr>
          <p:cNvPr id="36869" name="Rectangle 3"/>
          <p:cNvSpPr>
            <a:spLocks noGrp="1" noChangeArrowheads="1"/>
          </p:cNvSpPr>
          <p:nvPr>
            <p:ph type="body" idx="1"/>
          </p:nvPr>
        </p:nvSpPr>
        <p:spPr>
          <a:xfrm>
            <a:off x="244475" y="1292225"/>
            <a:ext cx="8567738" cy="4422775"/>
          </a:xfrm>
        </p:spPr>
        <p:txBody>
          <a:bodyPr>
            <a:normAutofit fontScale="92500" lnSpcReduction="20000"/>
          </a:bodyPr>
          <a:lstStyle/>
          <a:p>
            <a:pPr eaLnBrk="1" hangingPunct="1"/>
            <a:r>
              <a:rPr lang="en-US" i="1" smtClean="0"/>
              <a:t>Available:</a:t>
            </a:r>
            <a:r>
              <a:rPr lang="en-US" smtClean="0"/>
              <a:t>  A vector of length </a:t>
            </a:r>
            <a:r>
              <a:rPr lang="en-US" i="1" smtClean="0"/>
              <a:t>m</a:t>
            </a:r>
            <a:r>
              <a:rPr lang="en-US" smtClean="0"/>
              <a:t> indicates the number of available resources of each type.</a:t>
            </a:r>
            <a:br>
              <a:rPr lang="en-US" smtClean="0"/>
            </a:br>
            <a:endParaRPr lang="en-US" smtClean="0"/>
          </a:p>
          <a:p>
            <a:pPr eaLnBrk="1" hangingPunct="1"/>
            <a:r>
              <a:rPr lang="en-US" i="1" smtClean="0"/>
              <a:t>Allocation:</a:t>
            </a:r>
            <a:r>
              <a:rPr lang="en-US" smtClean="0"/>
              <a:t>  An </a:t>
            </a:r>
            <a:r>
              <a:rPr lang="en-US" i="1" smtClean="0"/>
              <a:t>n </a:t>
            </a:r>
            <a:r>
              <a:rPr lang="en-US" smtClean="0"/>
              <a:t>x</a:t>
            </a:r>
            <a:r>
              <a:rPr lang="en-US" i="1" smtClean="0"/>
              <a:t> m</a:t>
            </a:r>
            <a:r>
              <a:rPr lang="en-US" smtClean="0"/>
              <a:t> matrix defines the number of resources of each type currently allocated to each process.</a:t>
            </a:r>
            <a:br>
              <a:rPr lang="en-US" smtClean="0"/>
            </a:br>
            <a:endParaRPr lang="en-US" smtClean="0"/>
          </a:p>
          <a:p>
            <a:pPr eaLnBrk="1" hangingPunct="1"/>
            <a:r>
              <a:rPr lang="en-US" i="1" smtClean="0"/>
              <a:t>Request:</a:t>
            </a:r>
            <a:r>
              <a:rPr lang="en-US" smtClean="0"/>
              <a:t>  An </a:t>
            </a:r>
            <a:r>
              <a:rPr lang="en-US" i="1" smtClean="0"/>
              <a:t>n </a:t>
            </a:r>
            <a:r>
              <a:rPr lang="en-US" smtClean="0"/>
              <a:t>x</a:t>
            </a:r>
            <a:r>
              <a:rPr lang="en-US" i="1" smtClean="0"/>
              <a:t> m</a:t>
            </a:r>
            <a:r>
              <a:rPr lang="en-US" smtClean="0"/>
              <a:t> matrix indicates the current request  of each process.  If </a:t>
            </a:r>
            <a:r>
              <a:rPr lang="en-US" i="1" smtClean="0"/>
              <a:t>Request </a:t>
            </a:r>
            <a:r>
              <a:rPr lang="en-US" smtClean="0"/>
              <a:t>[</a:t>
            </a:r>
            <a:r>
              <a:rPr lang="en-US" i="1" smtClean="0"/>
              <a:t>i</a:t>
            </a:r>
            <a:r>
              <a:rPr lang="en-US" i="1" baseline="-25000" smtClean="0"/>
              <a:t>j</a:t>
            </a:r>
            <a:r>
              <a:rPr lang="en-US" smtClean="0"/>
              <a:t>] = </a:t>
            </a:r>
            <a:r>
              <a:rPr lang="en-US" i="1" smtClean="0"/>
              <a:t>k</a:t>
            </a:r>
            <a:r>
              <a:rPr lang="en-US" smtClean="0"/>
              <a:t>, then process</a:t>
            </a:r>
            <a:r>
              <a:rPr lang="en-US" i="1" smtClean="0"/>
              <a:t> P</a:t>
            </a:r>
            <a:r>
              <a:rPr lang="en-US" i="1" baseline="-25000" smtClean="0"/>
              <a:t>i</a:t>
            </a:r>
            <a:r>
              <a:rPr lang="en-US" smtClean="0"/>
              <a:t> is requesting</a:t>
            </a:r>
            <a:r>
              <a:rPr lang="en-US" i="1" smtClean="0"/>
              <a:t> k</a:t>
            </a:r>
            <a:r>
              <a:rPr lang="en-US" smtClean="0"/>
              <a:t> more instances of resource type. </a:t>
            </a:r>
            <a:r>
              <a:rPr lang="en-US" i="1" smtClean="0"/>
              <a:t>R</a:t>
            </a:r>
            <a:r>
              <a:rPr lang="en-US" i="1" baseline="-25000" smtClean="0"/>
              <a:t>j</a:t>
            </a:r>
            <a:r>
              <a:rPr lang="en-US" smtClean="0"/>
              <a:t>.</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288302371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ED669FDA-C16E-49CE-8261-4B70873D2FF7}" type="slidenum">
              <a:rPr lang="en-US" sz="1200" smtClean="0">
                <a:solidFill>
                  <a:srgbClr val="FFFFFF"/>
                </a:solidFill>
                <a:latin typeface="Arial Narrow" pitchFamily="34" charset="0"/>
              </a:rPr>
              <a:pPr eaLnBrk="1" hangingPunct="1"/>
              <a:t>89</a:t>
            </a:fld>
            <a:endParaRPr lang="en-US" sz="1200" smtClean="0">
              <a:solidFill>
                <a:srgbClr val="FFFFFF"/>
              </a:solidFill>
              <a:latin typeface="Arial Narrow" pitchFamily="34" charset="0"/>
            </a:endParaRPr>
          </a:p>
        </p:txBody>
      </p:sp>
      <p:sp>
        <p:nvSpPr>
          <p:cNvPr id="66562" name="Rectangle 2"/>
          <p:cNvSpPr>
            <a:spLocks noGrp="1" noChangeArrowheads="1"/>
          </p:cNvSpPr>
          <p:nvPr>
            <p:ph type="title"/>
          </p:nvPr>
        </p:nvSpPr>
        <p:spPr>
          <a:xfrm>
            <a:off x="685800" y="193675"/>
            <a:ext cx="7772400" cy="1143000"/>
          </a:xfrm>
        </p:spPr>
        <p:txBody>
          <a:bodyPr/>
          <a:lstStyle/>
          <a:p>
            <a:pPr eaLnBrk="1" hangingPunct="1">
              <a:defRPr/>
            </a:pPr>
            <a:r>
              <a:rPr lang="en-US" smtClean="0"/>
              <a:t>Detection Algorithm</a:t>
            </a:r>
          </a:p>
        </p:txBody>
      </p:sp>
      <p:sp>
        <p:nvSpPr>
          <p:cNvPr id="37893" name="Rectangle 3"/>
          <p:cNvSpPr>
            <a:spLocks noGrp="1" noChangeArrowheads="1"/>
          </p:cNvSpPr>
          <p:nvPr>
            <p:ph type="body" idx="1"/>
          </p:nvPr>
        </p:nvSpPr>
        <p:spPr>
          <a:xfrm>
            <a:off x="0" y="1328738"/>
            <a:ext cx="9029700" cy="5102225"/>
          </a:xfrm>
        </p:spPr>
        <p:txBody>
          <a:bodyPr/>
          <a:lstStyle/>
          <a:p>
            <a:pPr eaLnBrk="1" hangingPunct="1">
              <a:lnSpc>
                <a:spcPct val="80000"/>
              </a:lnSpc>
              <a:buFontTx/>
              <a:buNone/>
            </a:pPr>
            <a:r>
              <a:rPr lang="en-US" sz="2000" dirty="0" smtClean="0"/>
              <a:t>1.	Let </a:t>
            </a:r>
            <a:r>
              <a:rPr lang="en-US" sz="2000" i="1" dirty="0" smtClean="0"/>
              <a:t>Work</a:t>
            </a:r>
            <a:r>
              <a:rPr lang="en-US" sz="2000" dirty="0" smtClean="0"/>
              <a:t> and </a:t>
            </a:r>
            <a:r>
              <a:rPr lang="en-US" sz="2000" i="1" dirty="0" smtClean="0"/>
              <a:t>Finish</a:t>
            </a:r>
            <a:r>
              <a:rPr lang="en-US" sz="2000" dirty="0" smtClean="0"/>
              <a:t> be vectors of length </a:t>
            </a:r>
            <a:r>
              <a:rPr lang="en-US" sz="2000" i="1" dirty="0" smtClean="0"/>
              <a:t>m</a:t>
            </a:r>
            <a:r>
              <a:rPr lang="en-US" sz="2000" dirty="0" smtClean="0"/>
              <a:t> and </a:t>
            </a:r>
            <a:r>
              <a:rPr lang="en-US" sz="2000" i="1" dirty="0" smtClean="0"/>
              <a:t>n</a:t>
            </a:r>
            <a:r>
              <a:rPr lang="en-US" sz="2000" dirty="0" smtClean="0"/>
              <a:t>, respectively Initialize:</a:t>
            </a:r>
          </a:p>
          <a:p>
            <a:pPr marL="850900" lvl="1" indent="-393700" eaLnBrk="1" hangingPunct="1">
              <a:lnSpc>
                <a:spcPct val="80000"/>
              </a:lnSpc>
              <a:buFont typeface="Wingdings" pitchFamily="2" charset="2"/>
              <a:buNone/>
            </a:pPr>
            <a:r>
              <a:rPr lang="en-US" sz="2000" dirty="0" smtClean="0"/>
              <a:t>(a) </a:t>
            </a:r>
            <a:r>
              <a:rPr lang="en-US" sz="2000" i="1" dirty="0" smtClean="0"/>
              <a:t>Work</a:t>
            </a:r>
            <a:r>
              <a:rPr lang="en-US" sz="2000" dirty="0" smtClean="0"/>
              <a:t> = </a:t>
            </a:r>
            <a:r>
              <a:rPr lang="en-US" sz="2000" i="1" dirty="0" smtClean="0"/>
              <a:t>Available</a:t>
            </a:r>
            <a:endParaRPr lang="en-US" sz="2000" dirty="0" smtClean="0"/>
          </a:p>
          <a:p>
            <a:pPr marL="850900" lvl="1" indent="-393700" eaLnBrk="1" hangingPunct="1">
              <a:lnSpc>
                <a:spcPct val="80000"/>
              </a:lnSpc>
              <a:buFont typeface="Wingdings" pitchFamily="2" charset="2"/>
              <a:buNone/>
            </a:pPr>
            <a:r>
              <a:rPr lang="en-US" sz="2000" dirty="0" smtClean="0"/>
              <a:t>(b) For </a:t>
            </a:r>
            <a:r>
              <a:rPr lang="en-US" sz="2000" i="1" dirty="0" err="1" smtClean="0"/>
              <a:t>i</a:t>
            </a:r>
            <a:r>
              <a:rPr lang="en-US" sz="2000" dirty="0" smtClean="0"/>
              <a:t> = 1,2, …,</a:t>
            </a:r>
            <a:r>
              <a:rPr lang="en-US" sz="2000" i="1" dirty="0" smtClean="0"/>
              <a:t> n</a:t>
            </a:r>
            <a:r>
              <a:rPr lang="en-US" sz="2000" dirty="0" smtClean="0"/>
              <a:t>, if </a:t>
            </a:r>
            <a:r>
              <a:rPr lang="en-US" sz="2000" i="1" dirty="0" err="1" smtClean="0"/>
              <a:t>Allocation</a:t>
            </a:r>
            <a:r>
              <a:rPr lang="en-US" sz="2000" i="1" baseline="-25000" dirty="0" err="1" smtClean="0"/>
              <a:t>i</a:t>
            </a:r>
            <a:r>
              <a:rPr lang="en-US" sz="2000" dirty="0" smtClean="0"/>
              <a:t> </a:t>
            </a:r>
            <a:r>
              <a:rPr lang="en-US" sz="2000" dirty="0" smtClean="0">
                <a:sym typeface="Symbol" pitchFamily="18" charset="2"/>
              </a:rPr>
              <a:t> 0, then </a:t>
            </a:r>
            <a:br>
              <a:rPr lang="en-US" sz="2000" dirty="0" smtClean="0">
                <a:sym typeface="Symbol" pitchFamily="18" charset="2"/>
              </a:rPr>
            </a:br>
            <a:r>
              <a:rPr lang="en-US" sz="2000" i="1" dirty="0" smtClean="0">
                <a:sym typeface="Symbol" pitchFamily="18" charset="2"/>
              </a:rPr>
              <a:t>Finish</a:t>
            </a:r>
            <a:r>
              <a:rPr lang="en-US" sz="2000" dirty="0" smtClean="0">
                <a:sym typeface="Symbol" pitchFamily="18" charset="2"/>
              </a:rPr>
              <a:t>[</a:t>
            </a:r>
            <a:r>
              <a:rPr lang="en-US" sz="2000" dirty="0" err="1" smtClean="0">
                <a:sym typeface="Symbol" pitchFamily="18" charset="2"/>
              </a:rPr>
              <a:t>i</a:t>
            </a:r>
            <a:r>
              <a:rPr lang="en-US" sz="2000" dirty="0" smtClean="0">
                <a:sym typeface="Symbol" pitchFamily="18" charset="2"/>
              </a:rPr>
              <a:t>] = </a:t>
            </a:r>
            <a:r>
              <a:rPr lang="en-US" sz="2000" dirty="0" err="1" smtClean="0">
                <a:sym typeface="Symbol" pitchFamily="18" charset="2"/>
              </a:rPr>
              <a:t>false;otherwise</a:t>
            </a:r>
            <a:r>
              <a:rPr lang="en-US" sz="2000" dirty="0" smtClean="0">
                <a:sym typeface="Symbol" pitchFamily="18" charset="2"/>
              </a:rPr>
              <a:t>, </a:t>
            </a:r>
            <a:r>
              <a:rPr lang="en-US" sz="2000" i="1" dirty="0" smtClean="0">
                <a:sym typeface="Symbol" pitchFamily="18" charset="2"/>
              </a:rPr>
              <a:t>Finish</a:t>
            </a:r>
            <a:r>
              <a:rPr lang="en-US" sz="2000" dirty="0" smtClean="0">
                <a:sym typeface="Symbol" pitchFamily="18" charset="2"/>
              </a:rPr>
              <a:t>[</a:t>
            </a:r>
            <a:r>
              <a:rPr lang="en-US" sz="2000" dirty="0" err="1" smtClean="0">
                <a:sym typeface="Symbol" pitchFamily="18" charset="2"/>
              </a:rPr>
              <a:t>i</a:t>
            </a:r>
            <a:r>
              <a:rPr lang="en-US" sz="2000" dirty="0" smtClean="0">
                <a:sym typeface="Symbol" pitchFamily="18" charset="2"/>
              </a:rPr>
              <a:t>] = </a:t>
            </a:r>
            <a:r>
              <a:rPr lang="en-US" sz="2000" i="1" dirty="0" smtClean="0">
                <a:sym typeface="Symbol" pitchFamily="18" charset="2"/>
              </a:rPr>
              <a:t>true</a:t>
            </a:r>
            <a:r>
              <a:rPr lang="en-US" sz="2000" dirty="0" smtClean="0">
                <a:sym typeface="Symbol" pitchFamily="18" charset="2"/>
              </a:rPr>
              <a:t>.</a:t>
            </a:r>
          </a:p>
          <a:p>
            <a:pPr marL="850900" lvl="1" indent="-393700" eaLnBrk="1" hangingPunct="1">
              <a:lnSpc>
                <a:spcPct val="80000"/>
              </a:lnSpc>
              <a:buFont typeface="Wingdings" pitchFamily="2" charset="2"/>
              <a:buNone/>
            </a:pPr>
            <a:endParaRPr lang="en-US" sz="2000" dirty="0" smtClean="0">
              <a:sym typeface="Symbol" pitchFamily="18" charset="2"/>
            </a:endParaRPr>
          </a:p>
          <a:p>
            <a:pPr eaLnBrk="1" hangingPunct="1">
              <a:lnSpc>
                <a:spcPct val="80000"/>
              </a:lnSpc>
              <a:buFontTx/>
              <a:buNone/>
            </a:pPr>
            <a:r>
              <a:rPr lang="en-US" sz="2000" dirty="0" smtClean="0"/>
              <a:t>2.	Find an index </a:t>
            </a:r>
            <a:r>
              <a:rPr lang="en-US" sz="2000" i="1" dirty="0" err="1" smtClean="0"/>
              <a:t>i</a:t>
            </a:r>
            <a:r>
              <a:rPr lang="en-US" sz="2000" i="1" dirty="0" smtClean="0"/>
              <a:t> </a:t>
            </a:r>
            <a:r>
              <a:rPr lang="en-US" sz="2000" dirty="0" smtClean="0"/>
              <a:t>such that both:</a:t>
            </a:r>
          </a:p>
          <a:p>
            <a:pPr marL="850900" lvl="1" indent="-393700" eaLnBrk="1" hangingPunct="1">
              <a:lnSpc>
                <a:spcPct val="80000"/>
              </a:lnSpc>
              <a:buFont typeface="Wingdings" pitchFamily="2" charset="2"/>
              <a:buNone/>
            </a:pPr>
            <a:r>
              <a:rPr lang="en-US" sz="2000" dirty="0" smtClean="0"/>
              <a:t>(a) </a:t>
            </a:r>
            <a:r>
              <a:rPr lang="en-US" sz="2000" i="1" dirty="0" smtClean="0"/>
              <a:t>Finish</a:t>
            </a:r>
            <a:r>
              <a:rPr lang="en-US" sz="2000" dirty="0" smtClean="0"/>
              <a:t>[</a:t>
            </a:r>
            <a:r>
              <a:rPr lang="en-US" sz="2000" i="1" dirty="0" err="1" smtClean="0"/>
              <a:t>i</a:t>
            </a:r>
            <a:r>
              <a:rPr lang="en-US" sz="2000" dirty="0" smtClean="0"/>
              <a:t>] == </a:t>
            </a:r>
            <a:r>
              <a:rPr lang="en-US" sz="2000" i="1" dirty="0" smtClean="0"/>
              <a:t>false</a:t>
            </a:r>
            <a:endParaRPr lang="en-US" sz="2000" dirty="0" smtClean="0"/>
          </a:p>
          <a:p>
            <a:pPr marL="850900" lvl="1" indent="-393700" eaLnBrk="1" hangingPunct="1">
              <a:lnSpc>
                <a:spcPct val="80000"/>
              </a:lnSpc>
              <a:buFont typeface="Wingdings" pitchFamily="2" charset="2"/>
              <a:buNone/>
            </a:pPr>
            <a:r>
              <a:rPr lang="en-US" sz="2000" dirty="0" smtClean="0"/>
              <a:t>(b) </a:t>
            </a:r>
            <a:r>
              <a:rPr lang="en-US" sz="2000" i="1" dirty="0" err="1" smtClean="0"/>
              <a:t>Request</a:t>
            </a:r>
            <a:r>
              <a:rPr lang="en-US" sz="2000" i="1" baseline="-25000" dirty="0" err="1" smtClean="0"/>
              <a:t>i</a:t>
            </a:r>
            <a:r>
              <a:rPr lang="en-US" sz="2000" dirty="0" smtClean="0"/>
              <a:t> </a:t>
            </a:r>
            <a:r>
              <a:rPr lang="en-US" sz="2000" dirty="0" smtClean="0">
                <a:sym typeface="Symbol" pitchFamily="18" charset="2"/>
              </a:rPr>
              <a:t> </a:t>
            </a:r>
            <a:r>
              <a:rPr lang="en-US" sz="2000" i="1" dirty="0" smtClean="0">
                <a:sym typeface="Symbol" pitchFamily="18" charset="2"/>
              </a:rPr>
              <a:t>Work      </a:t>
            </a:r>
            <a:r>
              <a:rPr lang="en-US" sz="2000" dirty="0" smtClean="0">
                <a:sym typeface="Symbol" pitchFamily="18" charset="2"/>
              </a:rPr>
              <a:t>If no such </a:t>
            </a:r>
            <a:r>
              <a:rPr lang="en-US" sz="2000" i="1" dirty="0" err="1" smtClean="0">
                <a:sym typeface="Symbol" pitchFamily="18" charset="2"/>
              </a:rPr>
              <a:t>i</a:t>
            </a:r>
            <a:r>
              <a:rPr lang="en-US" sz="2000" dirty="0" smtClean="0">
                <a:sym typeface="Symbol" pitchFamily="18" charset="2"/>
              </a:rPr>
              <a:t> exists, go to step 4.</a:t>
            </a:r>
          </a:p>
          <a:p>
            <a:pPr marL="850900" lvl="1" indent="-393700" eaLnBrk="1" hangingPunct="1">
              <a:lnSpc>
                <a:spcPct val="80000"/>
              </a:lnSpc>
              <a:buFont typeface="Wingdings" pitchFamily="2" charset="2"/>
              <a:buNone/>
            </a:pPr>
            <a:endParaRPr lang="en-US" sz="2000" dirty="0" smtClean="0">
              <a:sym typeface="Symbol" pitchFamily="18" charset="2"/>
            </a:endParaRPr>
          </a:p>
          <a:p>
            <a:pPr eaLnBrk="1" hangingPunct="1">
              <a:lnSpc>
                <a:spcPct val="80000"/>
              </a:lnSpc>
              <a:buFontTx/>
              <a:buNone/>
            </a:pPr>
            <a:r>
              <a:rPr lang="en-US" sz="2000" dirty="0" smtClean="0"/>
              <a:t>3.	</a:t>
            </a:r>
            <a:r>
              <a:rPr lang="en-US" sz="2000" i="1" dirty="0" smtClean="0"/>
              <a:t>Work</a:t>
            </a:r>
            <a:r>
              <a:rPr lang="en-US" sz="2000" dirty="0" smtClean="0"/>
              <a:t> = </a:t>
            </a:r>
            <a:r>
              <a:rPr lang="en-US" sz="2000" i="1" dirty="0" smtClean="0"/>
              <a:t>Work</a:t>
            </a:r>
            <a:r>
              <a:rPr lang="en-US" sz="2000" dirty="0" smtClean="0"/>
              <a:t> + </a:t>
            </a:r>
            <a:r>
              <a:rPr lang="en-US" sz="2000" i="1" dirty="0" err="1" smtClean="0"/>
              <a:t>Allocation</a:t>
            </a:r>
            <a:r>
              <a:rPr lang="en-US" sz="2000" i="1" baseline="-25000" dirty="0" err="1" smtClean="0"/>
              <a:t>i</a:t>
            </a:r>
            <a:r>
              <a:rPr lang="en-US" sz="2000" dirty="0" smtClean="0"/>
              <a:t/>
            </a:r>
            <a:br>
              <a:rPr lang="en-US" sz="2000" dirty="0" smtClean="0"/>
            </a:br>
            <a:r>
              <a:rPr lang="en-US" sz="2000" i="1" dirty="0" smtClean="0"/>
              <a:t>Finish</a:t>
            </a:r>
            <a:r>
              <a:rPr lang="en-US" sz="2000" dirty="0" smtClean="0"/>
              <a:t>[</a:t>
            </a:r>
            <a:r>
              <a:rPr lang="en-US" sz="2000" i="1" dirty="0" err="1" smtClean="0"/>
              <a:t>i</a:t>
            </a:r>
            <a:r>
              <a:rPr lang="en-US" sz="2000" dirty="0" smtClean="0"/>
              <a:t>] = </a:t>
            </a:r>
            <a:r>
              <a:rPr lang="en-US" sz="2000" i="1" dirty="0" smtClean="0"/>
              <a:t>true</a:t>
            </a:r>
            <a:r>
              <a:rPr lang="en-US" sz="2000" dirty="0" smtClean="0"/>
              <a:t/>
            </a:r>
            <a:br>
              <a:rPr lang="en-US" sz="2000" dirty="0" smtClean="0"/>
            </a:br>
            <a:r>
              <a:rPr lang="en-US" sz="2000" dirty="0" smtClean="0"/>
              <a:t>go to step 2.</a:t>
            </a:r>
            <a:br>
              <a:rPr lang="en-US" sz="2000" dirty="0" smtClean="0"/>
            </a:br>
            <a:endParaRPr lang="en-US" sz="2000" dirty="0" smtClean="0"/>
          </a:p>
          <a:p>
            <a:pPr eaLnBrk="1" hangingPunct="1">
              <a:lnSpc>
                <a:spcPct val="80000"/>
              </a:lnSpc>
              <a:buFontTx/>
              <a:buNone/>
            </a:pPr>
            <a:r>
              <a:rPr lang="en-US" sz="2000" dirty="0" smtClean="0"/>
              <a:t>4.	If </a:t>
            </a:r>
            <a:r>
              <a:rPr lang="en-US" sz="2000" i="1" dirty="0" smtClean="0"/>
              <a:t>Finish</a:t>
            </a:r>
            <a:r>
              <a:rPr lang="en-US" sz="2000" dirty="0" smtClean="0"/>
              <a:t>[</a:t>
            </a:r>
            <a:r>
              <a:rPr lang="en-US" sz="2000" i="1" dirty="0" err="1" smtClean="0"/>
              <a:t>i</a:t>
            </a:r>
            <a:r>
              <a:rPr lang="en-US" sz="2000" dirty="0" smtClean="0"/>
              <a:t>] == false, for some </a:t>
            </a:r>
            <a:r>
              <a:rPr lang="en-US" sz="2000" i="1" dirty="0" err="1" smtClean="0"/>
              <a:t>i</a:t>
            </a:r>
            <a:r>
              <a:rPr lang="en-US" sz="2000" dirty="0" smtClean="0"/>
              <a:t>, 1 </a:t>
            </a:r>
            <a:r>
              <a:rPr lang="en-US" sz="2000" dirty="0" smtClean="0">
                <a:sym typeface="Symbol" pitchFamily="18" charset="2"/>
              </a:rPr>
              <a:t> </a:t>
            </a:r>
            <a:r>
              <a:rPr lang="en-US" sz="2000" i="1" dirty="0" err="1" smtClean="0">
                <a:sym typeface="Symbol" pitchFamily="18" charset="2"/>
              </a:rPr>
              <a:t>i</a:t>
            </a:r>
            <a:r>
              <a:rPr lang="en-US" sz="2000" dirty="0" smtClean="0">
                <a:sym typeface="Symbol" pitchFamily="18" charset="2"/>
              </a:rPr>
              <a:t>   </a:t>
            </a:r>
            <a:r>
              <a:rPr lang="en-US" sz="2000" i="1" dirty="0" smtClean="0">
                <a:sym typeface="Symbol" pitchFamily="18" charset="2"/>
              </a:rPr>
              <a:t>n</a:t>
            </a:r>
            <a:r>
              <a:rPr lang="en-US" sz="2000" dirty="0" smtClean="0">
                <a:sym typeface="Symbol" pitchFamily="18" charset="2"/>
              </a:rPr>
              <a:t>, then the system is in deadlock state. Moreover, if </a:t>
            </a:r>
            <a:r>
              <a:rPr lang="en-US" sz="2000" i="1" dirty="0" smtClean="0">
                <a:sym typeface="Symbol" pitchFamily="18" charset="2"/>
              </a:rPr>
              <a:t>Finish</a:t>
            </a:r>
            <a:r>
              <a:rPr lang="en-US" sz="2000" dirty="0" smtClean="0">
                <a:sym typeface="Symbol" pitchFamily="18" charset="2"/>
              </a:rPr>
              <a:t>[</a:t>
            </a:r>
            <a:r>
              <a:rPr lang="en-US" sz="2000" i="1" dirty="0" err="1" smtClean="0">
                <a:sym typeface="Symbol" pitchFamily="18" charset="2"/>
              </a:rPr>
              <a:t>i</a:t>
            </a:r>
            <a:r>
              <a:rPr lang="en-US" sz="2000" dirty="0" smtClean="0">
                <a:sym typeface="Symbol" pitchFamily="18" charset="2"/>
              </a:rPr>
              <a:t>] == </a:t>
            </a:r>
            <a:r>
              <a:rPr lang="en-US" sz="2000" i="1" dirty="0" smtClean="0">
                <a:sym typeface="Symbol" pitchFamily="18" charset="2"/>
              </a:rPr>
              <a:t>false</a:t>
            </a:r>
            <a:r>
              <a:rPr lang="en-US" sz="2000" dirty="0" smtClean="0">
                <a:sym typeface="Symbol" pitchFamily="18" charset="2"/>
              </a:rPr>
              <a:t>, then </a:t>
            </a:r>
            <a:r>
              <a:rPr lang="en-US" sz="2000" i="1" dirty="0" smtClean="0">
                <a:sym typeface="Symbol" pitchFamily="18" charset="2"/>
              </a:rPr>
              <a:t>P</a:t>
            </a:r>
            <a:r>
              <a:rPr lang="en-US" sz="2000" i="1" baseline="-25000" dirty="0" smtClean="0">
                <a:sym typeface="Symbol" pitchFamily="18" charset="2"/>
              </a:rPr>
              <a:t>i</a:t>
            </a:r>
            <a:r>
              <a:rPr lang="en-US" sz="2000" dirty="0" smtClean="0">
                <a:sym typeface="Symbol" pitchFamily="18" charset="2"/>
              </a:rPr>
              <a:t> is deadlocked.</a:t>
            </a:r>
          </a:p>
          <a:p>
            <a:pPr>
              <a:lnSpc>
                <a:spcPct val="80000"/>
              </a:lnSpc>
              <a:spcBef>
                <a:spcPct val="0"/>
              </a:spcBef>
              <a:buClr>
                <a:schemeClr val="bg1"/>
              </a:buClr>
              <a:buSzTx/>
              <a:buFontTx/>
              <a:buNone/>
            </a:pPr>
            <a:endParaRPr lang="en-US" sz="2000" dirty="0" smtClean="0">
              <a:solidFill>
                <a:srgbClr val="E51707"/>
              </a:solidFill>
              <a:sym typeface="Symbol" pitchFamily="18" charset="2"/>
            </a:endParaRPr>
          </a:p>
          <a:p>
            <a:pPr>
              <a:lnSpc>
                <a:spcPct val="80000"/>
              </a:lnSpc>
              <a:spcBef>
                <a:spcPct val="0"/>
              </a:spcBef>
              <a:buClr>
                <a:schemeClr val="bg1"/>
              </a:buClr>
              <a:buSzTx/>
              <a:buFontTx/>
              <a:buNone/>
            </a:pPr>
            <a:endParaRPr lang="en-US" sz="2000" dirty="0" smtClean="0">
              <a:solidFill>
                <a:schemeClr val="tx1"/>
              </a:solidFill>
            </a:endParaRPr>
          </a:p>
          <a:p>
            <a:pPr marL="850900" lvl="1" indent="-393700" eaLnBrk="1" hangingPunct="1">
              <a:lnSpc>
                <a:spcPct val="80000"/>
              </a:lnSpc>
              <a:buFont typeface="Wingdings" pitchFamily="2" charset="2"/>
              <a:buNone/>
            </a:pPr>
            <a:endParaRPr lang="en-US" sz="1800" dirty="0" smtClean="0"/>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2762013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050"/>
          <p:cNvSpPr>
            <a:spLocks noGrp="1" noChangeArrowheads="1"/>
          </p:cNvSpPr>
          <p:nvPr>
            <p:ph type="title"/>
          </p:nvPr>
        </p:nvSpPr>
        <p:spPr>
          <a:xfrm>
            <a:off x="419100" y="0"/>
            <a:ext cx="8229600" cy="1371600"/>
          </a:xfrm>
        </p:spPr>
        <p:txBody>
          <a:bodyPr/>
          <a:lstStyle/>
          <a:p>
            <a:pPr eaLnBrk="1" hangingPunct="1">
              <a:defRPr/>
            </a:pPr>
            <a:r>
              <a:rPr lang="en-US" smtClean="0"/>
              <a:t>Bounded Buffer</a:t>
            </a:r>
          </a:p>
        </p:txBody>
      </p:sp>
      <p:sp>
        <p:nvSpPr>
          <p:cNvPr id="10245" name="Rectangle 2051"/>
          <p:cNvSpPr>
            <a:spLocks noGrp="1" noChangeArrowheads="1"/>
          </p:cNvSpPr>
          <p:nvPr>
            <p:ph type="body" idx="1"/>
          </p:nvPr>
        </p:nvSpPr>
        <p:spPr>
          <a:xfrm>
            <a:off x="0" y="1250950"/>
            <a:ext cx="9144000" cy="5157788"/>
          </a:xfrm>
        </p:spPr>
        <p:txBody>
          <a:bodyPr/>
          <a:lstStyle/>
          <a:p>
            <a:pPr marL="0" indent="0" eaLnBrk="1" hangingPunct="1">
              <a:buFontTx/>
              <a:buNone/>
            </a:pPr>
            <a:r>
              <a:rPr lang="en-US" sz="2400" smtClean="0"/>
              <a:t>Assume </a:t>
            </a:r>
            <a:r>
              <a:rPr lang="en-US" sz="2400" b="1" smtClean="0"/>
              <a:t>counter</a:t>
            </a:r>
            <a:r>
              <a:rPr lang="en-US" sz="2400" smtClean="0"/>
              <a:t> is initially 5. One interleaving of statements is:</a:t>
            </a:r>
            <a:br>
              <a:rPr lang="en-US" sz="2400" smtClean="0"/>
            </a:br>
            <a:r>
              <a:rPr lang="en-US" sz="2400" smtClean="0"/>
              <a:t/>
            </a:r>
            <a:br>
              <a:rPr lang="en-US" sz="2400" smtClean="0"/>
            </a:br>
            <a:r>
              <a:rPr lang="en-US" sz="2400" smtClean="0"/>
              <a:t>producer: </a:t>
            </a:r>
            <a:r>
              <a:rPr lang="en-US" sz="2400" b="1" smtClean="0"/>
              <a:t>register1 = counter</a:t>
            </a:r>
            <a:r>
              <a:rPr lang="en-US" sz="2400" smtClean="0"/>
              <a:t> (</a:t>
            </a:r>
            <a:r>
              <a:rPr lang="en-US" sz="2400" i="1" smtClean="0"/>
              <a:t>register1 = 5</a:t>
            </a:r>
            <a:r>
              <a:rPr lang="en-US" sz="2400" smtClean="0"/>
              <a:t>)</a:t>
            </a:r>
            <a:br>
              <a:rPr lang="en-US" sz="2400" smtClean="0"/>
            </a:br>
            <a:r>
              <a:rPr lang="en-US" sz="2400" smtClean="0"/>
              <a:t>producer: </a:t>
            </a:r>
            <a:r>
              <a:rPr lang="en-US" sz="2400" b="1" smtClean="0"/>
              <a:t>register1 = register1 + 1</a:t>
            </a:r>
            <a:r>
              <a:rPr lang="en-US" sz="2400" smtClean="0"/>
              <a:t> (</a:t>
            </a:r>
            <a:r>
              <a:rPr lang="en-US" sz="2400" i="1" smtClean="0"/>
              <a:t>register1 = 6</a:t>
            </a:r>
            <a:r>
              <a:rPr lang="en-US" sz="2400" smtClean="0"/>
              <a:t>)</a:t>
            </a:r>
          </a:p>
          <a:p>
            <a:pPr marL="0" indent="0" eaLnBrk="1" hangingPunct="1">
              <a:buFontTx/>
              <a:buNone/>
            </a:pPr>
            <a:endParaRPr lang="en-US" sz="1600" smtClean="0"/>
          </a:p>
          <a:p>
            <a:pPr marL="0" indent="0" eaLnBrk="1" hangingPunct="1">
              <a:buFontTx/>
              <a:buNone/>
            </a:pPr>
            <a:r>
              <a:rPr lang="en-US" sz="2400" smtClean="0"/>
              <a:t>	consumer: </a:t>
            </a:r>
            <a:r>
              <a:rPr lang="en-US" sz="2400" b="1" smtClean="0"/>
              <a:t>register2 = counter</a:t>
            </a:r>
            <a:r>
              <a:rPr lang="en-US" sz="2400" smtClean="0"/>
              <a:t> (</a:t>
            </a:r>
            <a:r>
              <a:rPr lang="en-US" sz="2400" i="1" smtClean="0"/>
              <a:t>register2 = 5</a:t>
            </a:r>
            <a:r>
              <a:rPr lang="en-US" sz="2400" smtClean="0"/>
              <a:t>)</a:t>
            </a:r>
            <a:br>
              <a:rPr lang="en-US" sz="2400" smtClean="0"/>
            </a:br>
            <a:r>
              <a:rPr lang="en-US" sz="2400" smtClean="0"/>
              <a:t>consumer: </a:t>
            </a:r>
            <a:r>
              <a:rPr lang="en-US" sz="2400" b="1" smtClean="0"/>
              <a:t>register2 = register2 – 1</a:t>
            </a:r>
            <a:r>
              <a:rPr lang="en-US" sz="2400" smtClean="0"/>
              <a:t> (</a:t>
            </a:r>
            <a:r>
              <a:rPr lang="en-US" sz="2400" i="1" smtClean="0"/>
              <a:t>register2 = 4</a:t>
            </a:r>
            <a:r>
              <a:rPr lang="en-US" sz="2400" smtClean="0"/>
              <a:t>)</a:t>
            </a:r>
          </a:p>
          <a:p>
            <a:pPr marL="0" indent="0" eaLnBrk="1" hangingPunct="1">
              <a:buFontTx/>
              <a:buNone/>
            </a:pPr>
            <a:r>
              <a:rPr lang="en-US" sz="1600" smtClean="0"/>
              <a:t>	</a:t>
            </a:r>
          </a:p>
          <a:p>
            <a:pPr marL="0" indent="0" eaLnBrk="1" hangingPunct="1">
              <a:buFontTx/>
              <a:buNone/>
            </a:pPr>
            <a:r>
              <a:rPr lang="en-US" sz="2400" smtClean="0"/>
              <a:t>    producer: </a:t>
            </a:r>
            <a:r>
              <a:rPr lang="en-US" sz="2400" b="1" smtClean="0"/>
              <a:t>counter = register1</a:t>
            </a:r>
            <a:r>
              <a:rPr lang="en-US" sz="2400" smtClean="0"/>
              <a:t> (</a:t>
            </a:r>
            <a:r>
              <a:rPr lang="en-US" sz="2400" i="1" smtClean="0"/>
              <a:t>counter = 6</a:t>
            </a:r>
            <a:r>
              <a:rPr lang="en-US" sz="2400" smtClean="0"/>
              <a:t>)</a:t>
            </a:r>
            <a:br>
              <a:rPr lang="en-US" sz="2400" smtClean="0"/>
            </a:br>
            <a:endParaRPr lang="en-US" sz="1600" smtClean="0"/>
          </a:p>
          <a:p>
            <a:pPr marL="0" indent="0" eaLnBrk="1" hangingPunct="1">
              <a:buFontTx/>
              <a:buNone/>
            </a:pPr>
            <a:r>
              <a:rPr lang="en-US" sz="2400" smtClean="0"/>
              <a:t>	consumer: </a:t>
            </a:r>
            <a:r>
              <a:rPr lang="en-US" sz="2400" b="1" smtClean="0"/>
              <a:t>counter = register2</a:t>
            </a:r>
            <a:r>
              <a:rPr lang="en-US" sz="2400" smtClean="0"/>
              <a:t> (</a:t>
            </a:r>
            <a:r>
              <a:rPr lang="en-US" sz="2400" i="1" smtClean="0"/>
              <a:t>counter = 4</a:t>
            </a:r>
            <a:r>
              <a:rPr lang="en-US" sz="2400" smtClean="0"/>
              <a:t>)</a:t>
            </a:r>
            <a:br>
              <a:rPr lang="en-US" sz="2400" smtClean="0"/>
            </a:br>
            <a:endParaRPr lang="en-US" sz="1600" smtClean="0"/>
          </a:p>
          <a:p>
            <a:pPr marL="0" indent="0" eaLnBrk="1" hangingPunct="1">
              <a:buFontTx/>
              <a:buNone/>
            </a:pPr>
            <a:r>
              <a:rPr lang="en-US" sz="2400" smtClean="0"/>
              <a:t>The value of </a:t>
            </a:r>
            <a:r>
              <a:rPr lang="en-US" sz="2400" b="1" smtClean="0"/>
              <a:t>counter</a:t>
            </a:r>
            <a:r>
              <a:rPr lang="en-US" sz="2400" smtClean="0"/>
              <a:t> may be either 4 or 6, where the correct result should be 5.</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90558536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17CA6F75-1F3B-40EA-9C73-EBFF68022657}" type="slidenum">
              <a:rPr lang="en-US" sz="1200" smtClean="0">
                <a:solidFill>
                  <a:srgbClr val="FFFFFF"/>
                </a:solidFill>
                <a:latin typeface="Arial Narrow" pitchFamily="34" charset="0"/>
              </a:rPr>
              <a:pPr eaLnBrk="1" hangingPunct="1"/>
              <a:t>90</a:t>
            </a:fld>
            <a:endParaRPr lang="en-US" sz="1200" smtClean="0">
              <a:solidFill>
                <a:srgbClr val="FFFFFF"/>
              </a:solidFill>
              <a:latin typeface="Arial Narrow" pitchFamily="34" charset="0"/>
            </a:endParaRPr>
          </a:p>
        </p:txBody>
      </p:sp>
      <p:sp>
        <p:nvSpPr>
          <p:cNvPr id="68610" name="Rectangle 2"/>
          <p:cNvSpPr>
            <a:spLocks noGrp="1" noChangeArrowheads="1"/>
          </p:cNvSpPr>
          <p:nvPr>
            <p:ph type="title"/>
          </p:nvPr>
        </p:nvSpPr>
        <p:spPr>
          <a:xfrm>
            <a:off x="693738" y="155575"/>
            <a:ext cx="7772400" cy="1143000"/>
          </a:xfrm>
        </p:spPr>
        <p:txBody>
          <a:bodyPr/>
          <a:lstStyle/>
          <a:p>
            <a:pPr eaLnBrk="1" hangingPunct="1">
              <a:defRPr/>
            </a:pPr>
            <a:r>
              <a:rPr lang="en-US" smtClean="0"/>
              <a:t>Example of Detection Algorithm</a:t>
            </a:r>
          </a:p>
        </p:txBody>
      </p:sp>
      <p:sp>
        <p:nvSpPr>
          <p:cNvPr id="38917" name="Rectangle 3"/>
          <p:cNvSpPr>
            <a:spLocks noGrp="1" noChangeArrowheads="1"/>
          </p:cNvSpPr>
          <p:nvPr>
            <p:ph type="body" idx="1"/>
          </p:nvPr>
        </p:nvSpPr>
        <p:spPr>
          <a:xfrm>
            <a:off x="0" y="1274763"/>
            <a:ext cx="8901113" cy="5143500"/>
          </a:xfrm>
        </p:spPr>
        <p:txBody>
          <a:bodyPr/>
          <a:lstStyle/>
          <a:p>
            <a:pPr eaLnBrk="1" hangingPunct="1">
              <a:lnSpc>
                <a:spcPct val="80000"/>
              </a:lnSpc>
              <a:tabLst>
                <a:tab pos="1428750" algn="l"/>
                <a:tab pos="2338388" algn="ctr"/>
                <a:tab pos="3594100" algn="ctr"/>
                <a:tab pos="4921250" algn="ctr"/>
              </a:tabLst>
            </a:pPr>
            <a:r>
              <a:rPr lang="en-US" sz="2200" smtClean="0"/>
              <a:t>Five processes </a:t>
            </a:r>
            <a:r>
              <a:rPr lang="en-US" sz="2200" i="1" smtClean="0"/>
              <a:t>P</a:t>
            </a:r>
            <a:r>
              <a:rPr lang="en-US" sz="2200" baseline="-25000" smtClean="0"/>
              <a:t>0</a:t>
            </a:r>
            <a:r>
              <a:rPr lang="en-US" sz="2200" smtClean="0"/>
              <a:t> through </a:t>
            </a:r>
            <a:r>
              <a:rPr lang="en-US" sz="2200" i="1" smtClean="0"/>
              <a:t>P</a:t>
            </a:r>
            <a:r>
              <a:rPr lang="en-US" sz="2200" baseline="-25000" smtClean="0"/>
              <a:t>4</a:t>
            </a:r>
            <a:r>
              <a:rPr lang="en-US" sz="2200" smtClean="0"/>
              <a:t>;</a:t>
            </a:r>
            <a:r>
              <a:rPr lang="en-US" sz="2200" baseline="-25000" smtClean="0"/>
              <a:t> </a:t>
            </a:r>
            <a:r>
              <a:rPr lang="en-US" sz="2200" smtClean="0"/>
              <a:t>three resource types </a:t>
            </a:r>
            <a:br>
              <a:rPr lang="en-US" sz="2200" smtClean="0"/>
            </a:br>
            <a:r>
              <a:rPr lang="en-US" sz="2200" smtClean="0"/>
              <a:t>A (7 instances), </a:t>
            </a:r>
            <a:r>
              <a:rPr lang="en-US" sz="2200" i="1" smtClean="0"/>
              <a:t>B </a:t>
            </a:r>
            <a:r>
              <a:rPr lang="en-US" sz="2200" smtClean="0"/>
              <a:t>(2 instances), and </a:t>
            </a:r>
            <a:r>
              <a:rPr lang="en-US" sz="2200" i="1" smtClean="0"/>
              <a:t>C</a:t>
            </a:r>
            <a:r>
              <a:rPr lang="en-US" sz="2200" smtClean="0"/>
              <a:t> (6 instances).</a:t>
            </a:r>
          </a:p>
          <a:p>
            <a:pPr eaLnBrk="1" hangingPunct="1">
              <a:lnSpc>
                <a:spcPct val="80000"/>
              </a:lnSpc>
              <a:tabLst>
                <a:tab pos="1428750" algn="l"/>
                <a:tab pos="2338388" algn="ctr"/>
                <a:tab pos="3594100" algn="ctr"/>
                <a:tab pos="4921250" algn="ctr"/>
              </a:tabLst>
            </a:pPr>
            <a:r>
              <a:rPr lang="en-US" sz="2200" smtClean="0"/>
              <a:t>Snapshot at time </a:t>
            </a:r>
            <a:r>
              <a:rPr lang="en-US" sz="2200" i="1" smtClean="0"/>
              <a:t>T</a:t>
            </a:r>
            <a:r>
              <a:rPr lang="en-US" sz="2200" baseline="-25000" smtClean="0"/>
              <a:t>0</a:t>
            </a:r>
            <a:r>
              <a:rPr lang="en-US" sz="2200" smtClean="0"/>
              <a:t>:</a:t>
            </a:r>
          </a:p>
          <a:p>
            <a:pPr eaLnBrk="1" hangingPunct="1">
              <a:lnSpc>
                <a:spcPct val="80000"/>
              </a:lnSpc>
              <a:buFontTx/>
              <a:buNone/>
              <a:tabLst>
                <a:tab pos="1428750" algn="l"/>
                <a:tab pos="2338388" algn="ctr"/>
                <a:tab pos="3594100" algn="ctr"/>
                <a:tab pos="4921250" algn="ctr"/>
              </a:tabLst>
            </a:pPr>
            <a:r>
              <a:rPr lang="en-US" sz="2200" smtClean="0"/>
              <a:t>			 </a:t>
            </a:r>
            <a:r>
              <a:rPr lang="en-US" sz="2200" i="1" u="sng" smtClean="0"/>
              <a:t>Available </a:t>
            </a:r>
          </a:p>
          <a:p>
            <a:pPr eaLnBrk="1" hangingPunct="1">
              <a:lnSpc>
                <a:spcPct val="80000"/>
              </a:lnSpc>
              <a:buFontTx/>
              <a:buNone/>
              <a:tabLst>
                <a:tab pos="1428750" algn="l"/>
                <a:tab pos="2338388" algn="ctr"/>
                <a:tab pos="3594100" algn="ctr"/>
                <a:tab pos="4921250" algn="ctr"/>
              </a:tabLst>
            </a:pPr>
            <a:r>
              <a:rPr lang="en-US" sz="2200" i="1" smtClean="0"/>
              <a:t>			A B C </a:t>
            </a:r>
          </a:p>
          <a:p>
            <a:pPr eaLnBrk="1" hangingPunct="1">
              <a:lnSpc>
                <a:spcPct val="80000"/>
              </a:lnSpc>
              <a:buFontTx/>
              <a:buNone/>
              <a:tabLst>
                <a:tab pos="1428750" algn="l"/>
                <a:tab pos="2338388" algn="ctr"/>
                <a:tab pos="3594100" algn="ctr"/>
                <a:tab pos="4921250" algn="ctr"/>
              </a:tabLst>
            </a:pPr>
            <a:r>
              <a:rPr lang="en-US" sz="2200" smtClean="0"/>
              <a:t>			0 0 0 </a:t>
            </a:r>
            <a:endParaRPr lang="en-US" sz="2200" i="1" smtClean="0"/>
          </a:p>
          <a:p>
            <a:pPr eaLnBrk="1" hangingPunct="1">
              <a:lnSpc>
                <a:spcPct val="80000"/>
              </a:lnSpc>
              <a:buFontTx/>
              <a:buNone/>
              <a:tabLst>
                <a:tab pos="1428750" algn="l"/>
                <a:tab pos="2338388" algn="ctr"/>
                <a:tab pos="3594100" algn="ctr"/>
                <a:tab pos="4921250" algn="ctr"/>
              </a:tabLst>
            </a:pPr>
            <a:r>
              <a:rPr lang="en-US" sz="2200" i="1" smtClean="0"/>
              <a:t>		   </a:t>
            </a:r>
            <a:r>
              <a:rPr lang="en-US" sz="2200" i="1" u="sng" smtClean="0"/>
              <a:t>Allocation</a:t>
            </a:r>
            <a:r>
              <a:rPr lang="en-US" sz="2200" i="1" smtClean="0"/>
              <a:t> 	Need</a:t>
            </a:r>
          </a:p>
          <a:p>
            <a:pPr eaLnBrk="1" hangingPunct="1">
              <a:lnSpc>
                <a:spcPct val="80000"/>
              </a:lnSpc>
              <a:buFontTx/>
              <a:buNone/>
              <a:tabLst>
                <a:tab pos="1428750" algn="l"/>
                <a:tab pos="2338388" algn="ctr"/>
                <a:tab pos="3594100" algn="ctr"/>
                <a:tab pos="4921250" algn="ctr"/>
              </a:tabLst>
            </a:pPr>
            <a:r>
              <a:rPr lang="en-US" sz="2200" smtClean="0"/>
              <a:t>			</a:t>
            </a:r>
            <a:r>
              <a:rPr lang="en-US" sz="2200" i="1" smtClean="0"/>
              <a:t>A B C 	A B C </a:t>
            </a:r>
          </a:p>
          <a:p>
            <a:pPr eaLnBrk="1" hangingPunct="1">
              <a:lnSpc>
                <a:spcPct val="80000"/>
              </a:lnSpc>
              <a:buFontTx/>
              <a:buNone/>
              <a:tabLst>
                <a:tab pos="1428750" algn="l"/>
                <a:tab pos="2338388" algn="ctr"/>
                <a:tab pos="3594100" algn="ctr"/>
                <a:tab pos="4921250" algn="ctr"/>
              </a:tabLst>
            </a:pPr>
            <a:r>
              <a:rPr lang="en-US" sz="2200" smtClean="0"/>
              <a:t>		</a:t>
            </a:r>
            <a:r>
              <a:rPr lang="en-US" sz="2200" i="1" smtClean="0"/>
              <a:t>P</a:t>
            </a:r>
            <a:r>
              <a:rPr lang="en-US" sz="2200" baseline="-25000" smtClean="0"/>
              <a:t>0</a:t>
            </a:r>
            <a:r>
              <a:rPr lang="en-US" sz="2200" smtClean="0"/>
              <a:t>	0 1 0 	0 0 0</a:t>
            </a:r>
          </a:p>
          <a:p>
            <a:pPr eaLnBrk="1" hangingPunct="1">
              <a:lnSpc>
                <a:spcPct val="80000"/>
              </a:lnSpc>
              <a:buFontTx/>
              <a:buNone/>
              <a:tabLst>
                <a:tab pos="1428750" algn="l"/>
                <a:tab pos="2338388" algn="ctr"/>
                <a:tab pos="3594100" algn="ctr"/>
                <a:tab pos="4921250" algn="ctr"/>
              </a:tabLst>
            </a:pPr>
            <a:r>
              <a:rPr lang="en-US" sz="2200" smtClean="0"/>
              <a:t>		</a:t>
            </a:r>
            <a:r>
              <a:rPr lang="en-US" sz="2200" i="1" smtClean="0"/>
              <a:t>P</a:t>
            </a:r>
            <a:r>
              <a:rPr lang="en-US" sz="2200" baseline="-25000" smtClean="0"/>
              <a:t>1</a:t>
            </a:r>
            <a:r>
              <a:rPr lang="en-US" sz="2200" smtClean="0"/>
              <a:t>	2 0 0 	2 0 2</a:t>
            </a:r>
          </a:p>
          <a:p>
            <a:pPr eaLnBrk="1" hangingPunct="1">
              <a:lnSpc>
                <a:spcPct val="80000"/>
              </a:lnSpc>
              <a:buFontTx/>
              <a:buNone/>
              <a:tabLst>
                <a:tab pos="1428750" algn="l"/>
                <a:tab pos="2338388" algn="ctr"/>
                <a:tab pos="3594100" algn="ctr"/>
                <a:tab pos="4921250" algn="ctr"/>
              </a:tabLst>
            </a:pPr>
            <a:r>
              <a:rPr lang="en-US" sz="2200" smtClean="0"/>
              <a:t>		</a:t>
            </a:r>
            <a:r>
              <a:rPr lang="en-US" sz="2200" i="1" smtClean="0"/>
              <a:t>P</a:t>
            </a:r>
            <a:r>
              <a:rPr lang="en-US" sz="2200" baseline="-25000" smtClean="0"/>
              <a:t>2</a:t>
            </a:r>
            <a:r>
              <a:rPr lang="en-US" sz="2200" smtClean="0"/>
              <a:t>	3 0 3	0 0 0 </a:t>
            </a:r>
          </a:p>
          <a:p>
            <a:pPr eaLnBrk="1" hangingPunct="1">
              <a:lnSpc>
                <a:spcPct val="80000"/>
              </a:lnSpc>
              <a:buFontTx/>
              <a:buNone/>
              <a:tabLst>
                <a:tab pos="1428750" algn="l"/>
                <a:tab pos="2338388" algn="ctr"/>
                <a:tab pos="3594100" algn="ctr"/>
                <a:tab pos="4921250" algn="ctr"/>
              </a:tabLst>
            </a:pPr>
            <a:r>
              <a:rPr lang="en-US" sz="2200" smtClean="0"/>
              <a:t>		</a:t>
            </a:r>
            <a:r>
              <a:rPr lang="en-US" sz="2200" i="1" smtClean="0"/>
              <a:t>P</a:t>
            </a:r>
            <a:r>
              <a:rPr lang="en-US" sz="2200" baseline="-25000" smtClean="0"/>
              <a:t>3</a:t>
            </a:r>
            <a:r>
              <a:rPr lang="en-US" sz="2200" smtClean="0"/>
              <a:t>	2 1 1 	1 0 0 </a:t>
            </a:r>
          </a:p>
          <a:p>
            <a:pPr eaLnBrk="1" hangingPunct="1">
              <a:lnSpc>
                <a:spcPct val="80000"/>
              </a:lnSpc>
              <a:buFontTx/>
              <a:buNone/>
              <a:tabLst>
                <a:tab pos="1428750" algn="l"/>
                <a:tab pos="2338388" algn="ctr"/>
                <a:tab pos="3594100" algn="ctr"/>
                <a:tab pos="4921250" algn="ctr"/>
              </a:tabLst>
            </a:pPr>
            <a:r>
              <a:rPr lang="en-US" sz="2200" smtClean="0"/>
              <a:t>		</a:t>
            </a:r>
            <a:r>
              <a:rPr lang="en-US" sz="2200" i="1" smtClean="0"/>
              <a:t>P</a:t>
            </a:r>
            <a:r>
              <a:rPr lang="en-US" sz="2200" baseline="-25000" smtClean="0"/>
              <a:t>4</a:t>
            </a:r>
            <a:r>
              <a:rPr lang="en-US" sz="2200" smtClean="0"/>
              <a:t>	0 0 2 	0 0 2</a:t>
            </a:r>
          </a:p>
          <a:p>
            <a:pPr eaLnBrk="1" hangingPunct="1">
              <a:lnSpc>
                <a:spcPct val="80000"/>
              </a:lnSpc>
              <a:tabLst>
                <a:tab pos="1428750" algn="l"/>
                <a:tab pos="2338388" algn="ctr"/>
                <a:tab pos="3594100" algn="ctr"/>
                <a:tab pos="4921250" algn="ctr"/>
              </a:tabLst>
            </a:pPr>
            <a:r>
              <a:rPr lang="en-US" sz="2200" smtClean="0"/>
              <a:t>Sequence &lt;</a:t>
            </a:r>
            <a:r>
              <a:rPr lang="en-US" sz="2200" i="1" smtClean="0"/>
              <a:t>P</a:t>
            </a:r>
            <a:r>
              <a:rPr lang="en-US" sz="2200" baseline="-25000" smtClean="0"/>
              <a:t>0</a:t>
            </a:r>
            <a:r>
              <a:rPr lang="en-US" sz="2200" smtClean="0"/>
              <a:t>, </a:t>
            </a:r>
            <a:r>
              <a:rPr lang="en-US" sz="2200" i="1" smtClean="0"/>
              <a:t>P</a:t>
            </a:r>
            <a:r>
              <a:rPr lang="en-US" sz="2200" baseline="-25000" smtClean="0"/>
              <a:t>2</a:t>
            </a:r>
            <a:r>
              <a:rPr lang="en-US" sz="2200" smtClean="0"/>
              <a:t>, </a:t>
            </a:r>
            <a:r>
              <a:rPr lang="en-US" sz="2200" i="1" smtClean="0"/>
              <a:t>P</a:t>
            </a:r>
            <a:r>
              <a:rPr lang="en-US" sz="2200" baseline="-25000" smtClean="0"/>
              <a:t>3</a:t>
            </a:r>
            <a:r>
              <a:rPr lang="en-US" sz="2200" smtClean="0"/>
              <a:t>, </a:t>
            </a:r>
            <a:r>
              <a:rPr lang="en-US" sz="2200" i="1" smtClean="0"/>
              <a:t>P</a:t>
            </a:r>
            <a:r>
              <a:rPr lang="en-US" sz="2200" baseline="-25000" smtClean="0"/>
              <a:t>1</a:t>
            </a:r>
            <a:r>
              <a:rPr lang="en-US" sz="2200" smtClean="0"/>
              <a:t>, </a:t>
            </a:r>
            <a:r>
              <a:rPr lang="en-US" sz="2200" i="1" smtClean="0"/>
              <a:t>P</a:t>
            </a:r>
            <a:r>
              <a:rPr lang="en-US" sz="2200" baseline="-25000" smtClean="0"/>
              <a:t>4</a:t>
            </a:r>
            <a:r>
              <a:rPr lang="en-US" sz="2200" smtClean="0"/>
              <a:t>&gt; will result in </a:t>
            </a:r>
            <a:r>
              <a:rPr lang="en-US" sz="2200" i="1" smtClean="0"/>
              <a:t>Finish</a:t>
            </a:r>
            <a:r>
              <a:rPr lang="en-US" sz="2200" smtClean="0"/>
              <a:t>[</a:t>
            </a:r>
            <a:r>
              <a:rPr lang="en-US" sz="2200" i="1" smtClean="0"/>
              <a:t>i</a:t>
            </a:r>
            <a:r>
              <a:rPr lang="en-US" sz="2200" smtClean="0"/>
              <a:t>] = true for all </a:t>
            </a:r>
            <a:r>
              <a:rPr lang="en-US" sz="2200" i="1" smtClean="0"/>
              <a:t>i</a:t>
            </a:r>
            <a:r>
              <a:rPr lang="en-US" sz="2200" smtClean="0"/>
              <a:t>. </a:t>
            </a:r>
          </a:p>
          <a:p>
            <a:pPr eaLnBrk="1" hangingPunct="1">
              <a:lnSpc>
                <a:spcPct val="80000"/>
              </a:lnSpc>
              <a:buFontTx/>
              <a:buNone/>
              <a:tabLst>
                <a:tab pos="1428750" algn="l"/>
                <a:tab pos="2338388" algn="ctr"/>
                <a:tab pos="3594100" algn="ctr"/>
                <a:tab pos="4921250" algn="ctr"/>
              </a:tabLst>
            </a:pPr>
            <a:endParaRPr lang="en-US" sz="2200" smtClean="0"/>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135360071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B874522C-AC2B-492B-8EB0-D6D6BF978252}" type="slidenum">
              <a:rPr lang="en-US" sz="1200" smtClean="0">
                <a:solidFill>
                  <a:srgbClr val="FFFFFF"/>
                </a:solidFill>
                <a:latin typeface="Arial Narrow" pitchFamily="34" charset="0"/>
              </a:rPr>
              <a:pPr eaLnBrk="1" hangingPunct="1"/>
              <a:t>91</a:t>
            </a:fld>
            <a:endParaRPr lang="en-US" sz="1200" smtClean="0">
              <a:solidFill>
                <a:srgbClr val="FFFFFF"/>
              </a:solidFill>
              <a:latin typeface="Arial Narrow" pitchFamily="34" charset="0"/>
            </a:endParaRPr>
          </a:p>
        </p:txBody>
      </p:sp>
      <p:sp>
        <p:nvSpPr>
          <p:cNvPr id="69634" name="Rectangle 2"/>
          <p:cNvSpPr>
            <a:spLocks noGrp="1" noChangeArrowheads="1"/>
          </p:cNvSpPr>
          <p:nvPr>
            <p:ph type="title"/>
          </p:nvPr>
        </p:nvSpPr>
        <p:spPr>
          <a:xfrm>
            <a:off x="595313" y="125413"/>
            <a:ext cx="7772400" cy="1143000"/>
          </a:xfrm>
        </p:spPr>
        <p:txBody>
          <a:bodyPr/>
          <a:lstStyle/>
          <a:p>
            <a:pPr eaLnBrk="1" hangingPunct="1">
              <a:defRPr/>
            </a:pPr>
            <a:r>
              <a:rPr lang="en-US" smtClean="0"/>
              <a:t>Example (Cont.)</a:t>
            </a:r>
          </a:p>
        </p:txBody>
      </p:sp>
      <p:sp>
        <p:nvSpPr>
          <p:cNvPr id="39941" name="Rectangle 3"/>
          <p:cNvSpPr>
            <a:spLocks noGrp="1" noChangeArrowheads="1"/>
          </p:cNvSpPr>
          <p:nvPr>
            <p:ph type="body" idx="1"/>
          </p:nvPr>
        </p:nvSpPr>
        <p:spPr>
          <a:xfrm>
            <a:off x="123825" y="1239838"/>
            <a:ext cx="9020175" cy="4856162"/>
          </a:xfrm>
        </p:spPr>
        <p:txBody>
          <a:bodyPr/>
          <a:lstStyle/>
          <a:p>
            <a:pPr eaLnBrk="1" hangingPunct="1">
              <a:tabLst>
                <a:tab pos="2800350" algn="l"/>
                <a:tab pos="3708400" algn="ctr"/>
              </a:tabLst>
            </a:pPr>
            <a:r>
              <a:rPr lang="en-US" sz="2200" i="1" smtClean="0"/>
              <a:t>P</a:t>
            </a:r>
            <a:r>
              <a:rPr lang="en-US" sz="2200" baseline="-25000" smtClean="0"/>
              <a:t>2</a:t>
            </a:r>
            <a:r>
              <a:rPr lang="en-US" sz="2200" smtClean="0"/>
              <a:t> requests an additional instance of type</a:t>
            </a:r>
            <a:r>
              <a:rPr lang="en-US" sz="2200" i="1" smtClean="0"/>
              <a:t> C</a:t>
            </a:r>
            <a:r>
              <a:rPr lang="en-US" sz="2200" smtClean="0"/>
              <a:t>.</a:t>
            </a:r>
          </a:p>
          <a:p>
            <a:pPr eaLnBrk="1" hangingPunct="1">
              <a:buFontTx/>
              <a:buNone/>
              <a:tabLst>
                <a:tab pos="2800350" algn="l"/>
                <a:tab pos="3708400" algn="ctr"/>
              </a:tabLst>
            </a:pPr>
            <a:r>
              <a:rPr lang="en-US" sz="2200" smtClean="0"/>
              <a:t>		</a:t>
            </a:r>
            <a:r>
              <a:rPr lang="en-US" sz="2100" smtClean="0"/>
              <a:t>	</a:t>
            </a:r>
            <a:r>
              <a:rPr lang="en-US" sz="2100" i="1" u="sng" smtClean="0"/>
              <a:t>Request</a:t>
            </a:r>
            <a:endParaRPr lang="en-US" sz="2100" i="1" smtClean="0"/>
          </a:p>
          <a:p>
            <a:pPr eaLnBrk="1" hangingPunct="1">
              <a:buFontTx/>
              <a:buNone/>
              <a:tabLst>
                <a:tab pos="2800350" algn="l"/>
                <a:tab pos="3708400" algn="ctr"/>
              </a:tabLst>
            </a:pPr>
            <a:r>
              <a:rPr lang="en-US" sz="2100" i="1" smtClean="0"/>
              <a:t>			A B C</a:t>
            </a:r>
          </a:p>
          <a:p>
            <a:pPr eaLnBrk="1" hangingPunct="1">
              <a:buFontTx/>
              <a:buNone/>
              <a:tabLst>
                <a:tab pos="2800350" algn="l"/>
                <a:tab pos="3708400" algn="ctr"/>
              </a:tabLst>
            </a:pPr>
            <a:r>
              <a:rPr lang="en-US" sz="2100" smtClean="0"/>
              <a:t>		</a:t>
            </a:r>
            <a:r>
              <a:rPr lang="en-US" sz="2100" i="1" smtClean="0"/>
              <a:t>P</a:t>
            </a:r>
            <a:r>
              <a:rPr lang="en-US" sz="2100" baseline="-25000" smtClean="0"/>
              <a:t>0</a:t>
            </a:r>
            <a:r>
              <a:rPr lang="en-US" sz="2100" smtClean="0"/>
              <a:t>	0 0 0</a:t>
            </a:r>
          </a:p>
          <a:p>
            <a:pPr eaLnBrk="1" hangingPunct="1">
              <a:buFontTx/>
              <a:buNone/>
              <a:tabLst>
                <a:tab pos="2800350" algn="l"/>
                <a:tab pos="3708400" algn="ctr"/>
              </a:tabLst>
            </a:pPr>
            <a:r>
              <a:rPr lang="en-US" sz="2100" smtClean="0"/>
              <a:t>		</a:t>
            </a:r>
            <a:r>
              <a:rPr lang="en-US" sz="2100" i="1" smtClean="0"/>
              <a:t>P</a:t>
            </a:r>
            <a:r>
              <a:rPr lang="en-US" sz="2100" baseline="-25000" smtClean="0"/>
              <a:t>1</a:t>
            </a:r>
            <a:r>
              <a:rPr lang="en-US" sz="2100" smtClean="0"/>
              <a:t>	2 0 2</a:t>
            </a:r>
          </a:p>
          <a:p>
            <a:pPr eaLnBrk="1" hangingPunct="1">
              <a:buFontTx/>
              <a:buNone/>
              <a:tabLst>
                <a:tab pos="2800350" algn="l"/>
                <a:tab pos="3708400" algn="ctr"/>
              </a:tabLst>
            </a:pPr>
            <a:r>
              <a:rPr lang="en-US" sz="2100" smtClean="0"/>
              <a:t>		</a:t>
            </a:r>
            <a:r>
              <a:rPr lang="en-US" sz="2100" i="1" smtClean="0"/>
              <a:t>P</a:t>
            </a:r>
            <a:r>
              <a:rPr lang="en-US" sz="2100" baseline="-25000" smtClean="0"/>
              <a:t>2</a:t>
            </a:r>
            <a:r>
              <a:rPr lang="en-US" sz="2100" smtClean="0"/>
              <a:t>	0 0 1</a:t>
            </a:r>
          </a:p>
          <a:p>
            <a:pPr eaLnBrk="1" hangingPunct="1">
              <a:buFontTx/>
              <a:buNone/>
              <a:tabLst>
                <a:tab pos="2800350" algn="l"/>
                <a:tab pos="3708400" algn="ctr"/>
              </a:tabLst>
            </a:pPr>
            <a:r>
              <a:rPr lang="en-US" sz="2100" smtClean="0"/>
              <a:t>		</a:t>
            </a:r>
            <a:r>
              <a:rPr lang="en-US" sz="2100" i="1" smtClean="0"/>
              <a:t>P</a:t>
            </a:r>
            <a:r>
              <a:rPr lang="en-US" sz="2100" baseline="-25000" smtClean="0"/>
              <a:t>3</a:t>
            </a:r>
            <a:r>
              <a:rPr lang="en-US" sz="2100" smtClean="0"/>
              <a:t>	1 0 0 </a:t>
            </a:r>
          </a:p>
          <a:p>
            <a:pPr eaLnBrk="1" hangingPunct="1">
              <a:buFontTx/>
              <a:buNone/>
              <a:tabLst>
                <a:tab pos="2800350" algn="l"/>
                <a:tab pos="3708400" algn="ctr"/>
              </a:tabLst>
            </a:pPr>
            <a:r>
              <a:rPr lang="en-US" sz="2100" smtClean="0"/>
              <a:t>		</a:t>
            </a:r>
            <a:r>
              <a:rPr lang="en-US" sz="2100" i="1" smtClean="0"/>
              <a:t>P</a:t>
            </a:r>
            <a:r>
              <a:rPr lang="en-US" sz="2100" baseline="-25000" smtClean="0"/>
              <a:t>4</a:t>
            </a:r>
            <a:r>
              <a:rPr lang="en-US" sz="2100" smtClean="0"/>
              <a:t>	0 0 2</a:t>
            </a:r>
          </a:p>
          <a:p>
            <a:pPr eaLnBrk="1" hangingPunct="1">
              <a:tabLst>
                <a:tab pos="2800350" algn="l"/>
                <a:tab pos="3708400" algn="ctr"/>
              </a:tabLst>
            </a:pPr>
            <a:r>
              <a:rPr lang="en-US" sz="2200" smtClean="0"/>
              <a:t>State of system?</a:t>
            </a:r>
          </a:p>
          <a:p>
            <a:pPr lvl="1" eaLnBrk="1" hangingPunct="1">
              <a:tabLst>
                <a:tab pos="2800350" algn="l"/>
                <a:tab pos="3708400" algn="ctr"/>
              </a:tabLst>
            </a:pPr>
            <a:r>
              <a:rPr lang="en-US" sz="2200" smtClean="0"/>
              <a:t>Can reclaim resources held by process </a:t>
            </a:r>
            <a:r>
              <a:rPr lang="en-US" sz="2200" i="1" smtClean="0"/>
              <a:t>P</a:t>
            </a:r>
            <a:r>
              <a:rPr lang="en-US" sz="2200" baseline="-25000" smtClean="0"/>
              <a:t>0</a:t>
            </a:r>
            <a:r>
              <a:rPr lang="en-US" sz="2200" smtClean="0"/>
              <a:t>, but insufficient resources to fulfill other processes; requests.</a:t>
            </a:r>
          </a:p>
          <a:p>
            <a:pPr lvl="1" eaLnBrk="1" hangingPunct="1">
              <a:tabLst>
                <a:tab pos="2800350" algn="l"/>
                <a:tab pos="3708400" algn="ctr"/>
              </a:tabLst>
            </a:pPr>
            <a:r>
              <a:rPr lang="en-US" sz="2200" smtClean="0"/>
              <a:t>Deadlock exists, consisting of processes </a:t>
            </a:r>
            <a:r>
              <a:rPr lang="en-US" sz="2200" i="1" smtClean="0"/>
              <a:t>P</a:t>
            </a:r>
            <a:r>
              <a:rPr lang="en-US" sz="2200" baseline="-25000" smtClean="0"/>
              <a:t>1</a:t>
            </a:r>
            <a:r>
              <a:rPr lang="en-US" sz="2200" smtClean="0"/>
              <a:t>, </a:t>
            </a:r>
            <a:r>
              <a:rPr lang="en-US" sz="2200" baseline="-25000" smtClean="0"/>
              <a:t> </a:t>
            </a:r>
            <a:r>
              <a:rPr lang="en-US" sz="2200" i="1" smtClean="0"/>
              <a:t>P</a:t>
            </a:r>
            <a:r>
              <a:rPr lang="en-US" sz="2200" baseline="-25000" smtClean="0"/>
              <a:t>2</a:t>
            </a:r>
            <a:r>
              <a:rPr lang="en-US" sz="2200" smtClean="0"/>
              <a:t>, </a:t>
            </a:r>
            <a:r>
              <a:rPr lang="en-US" sz="2200" i="1" smtClean="0"/>
              <a:t>P</a:t>
            </a:r>
            <a:r>
              <a:rPr lang="en-US" sz="2200" baseline="-25000" smtClean="0"/>
              <a:t>3</a:t>
            </a:r>
            <a:r>
              <a:rPr lang="en-US" sz="2200" smtClean="0"/>
              <a:t>, and </a:t>
            </a:r>
            <a:r>
              <a:rPr lang="en-US" sz="2200" i="1" smtClean="0"/>
              <a:t>P</a:t>
            </a:r>
            <a:r>
              <a:rPr lang="en-US" sz="2200" baseline="-25000" smtClean="0"/>
              <a:t>4</a:t>
            </a:r>
            <a:r>
              <a:rPr lang="en-US" sz="2200" smtClean="0"/>
              <a:t>.</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40093335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BE85DCCE-6131-472D-9F17-69640DA1AEF1}" type="slidenum">
              <a:rPr lang="en-US" sz="1200" smtClean="0">
                <a:solidFill>
                  <a:srgbClr val="FFFFFF"/>
                </a:solidFill>
                <a:latin typeface="Arial Narrow" pitchFamily="34" charset="0"/>
              </a:rPr>
              <a:pPr eaLnBrk="1" hangingPunct="1"/>
              <a:t>92</a:t>
            </a:fld>
            <a:endParaRPr lang="en-US" sz="1200" smtClean="0">
              <a:solidFill>
                <a:srgbClr val="FFFFFF"/>
              </a:solidFill>
              <a:latin typeface="Arial Narrow" pitchFamily="34" charset="0"/>
            </a:endParaRPr>
          </a:p>
        </p:txBody>
      </p:sp>
      <p:sp>
        <p:nvSpPr>
          <p:cNvPr id="70658" name="Rectangle 2"/>
          <p:cNvSpPr>
            <a:spLocks noGrp="1" noChangeArrowheads="1"/>
          </p:cNvSpPr>
          <p:nvPr>
            <p:ph type="title"/>
          </p:nvPr>
        </p:nvSpPr>
        <p:spPr>
          <a:xfrm>
            <a:off x="711200" y="300038"/>
            <a:ext cx="7772400" cy="1143000"/>
          </a:xfrm>
        </p:spPr>
        <p:txBody>
          <a:bodyPr/>
          <a:lstStyle/>
          <a:p>
            <a:pPr eaLnBrk="1" hangingPunct="1">
              <a:defRPr/>
            </a:pPr>
            <a:r>
              <a:rPr lang="en-US" smtClean="0"/>
              <a:t>Detection-Algorithm Usage</a:t>
            </a:r>
          </a:p>
        </p:txBody>
      </p:sp>
      <p:sp>
        <p:nvSpPr>
          <p:cNvPr id="40965" name="Rectangle 3"/>
          <p:cNvSpPr>
            <a:spLocks noGrp="1" noChangeArrowheads="1"/>
          </p:cNvSpPr>
          <p:nvPr>
            <p:ph type="body" idx="1"/>
          </p:nvPr>
        </p:nvSpPr>
        <p:spPr>
          <a:xfrm>
            <a:off x="196850" y="1568450"/>
            <a:ext cx="8775700" cy="4527550"/>
          </a:xfrm>
        </p:spPr>
        <p:txBody>
          <a:bodyPr/>
          <a:lstStyle/>
          <a:p>
            <a:pPr eaLnBrk="1" hangingPunct="1"/>
            <a:r>
              <a:rPr lang="en-US" smtClean="0"/>
              <a:t>When, and how often, to invoke depends on:</a:t>
            </a:r>
          </a:p>
          <a:p>
            <a:pPr lvl="1" eaLnBrk="1" hangingPunct="1"/>
            <a:r>
              <a:rPr lang="en-US" smtClean="0"/>
              <a:t>How often a deadlock is likely to occur?</a:t>
            </a:r>
          </a:p>
          <a:p>
            <a:pPr lvl="1" eaLnBrk="1" hangingPunct="1"/>
            <a:r>
              <a:rPr lang="en-US" smtClean="0"/>
              <a:t>How many processes will need to be rolled back?</a:t>
            </a:r>
          </a:p>
          <a:p>
            <a:pPr lvl="2" eaLnBrk="1" hangingPunct="1"/>
            <a:r>
              <a:rPr lang="en-US" smtClean="0"/>
              <a:t>one for each disjoint cycle</a:t>
            </a:r>
            <a:br>
              <a:rPr lang="en-US" smtClean="0"/>
            </a:br>
            <a:endParaRPr lang="en-US" smtClean="0"/>
          </a:p>
          <a:p>
            <a:pPr eaLnBrk="1" hangingPunct="1"/>
            <a:r>
              <a:rPr lang="en-US" smtClean="0"/>
              <a:t>If detection algorithm is invoked arbitrarily, there may be many cycles in the resource graph and so we would not be able to tell which of the many deadlocked processes “caused” the deadlock.</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406400101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4488F462-CB2C-4E13-94CE-D59988B77C47}" type="slidenum">
              <a:rPr lang="en-US" sz="1200" smtClean="0">
                <a:solidFill>
                  <a:srgbClr val="FFFFFF"/>
                </a:solidFill>
                <a:latin typeface="Arial Narrow" pitchFamily="34" charset="0"/>
              </a:rPr>
              <a:pPr eaLnBrk="1" hangingPunct="1"/>
              <a:t>93</a:t>
            </a:fld>
            <a:endParaRPr lang="en-US" sz="1200" smtClean="0">
              <a:solidFill>
                <a:srgbClr val="FFFFFF"/>
              </a:solidFill>
              <a:latin typeface="Arial Narrow" pitchFamily="34" charset="0"/>
            </a:endParaRPr>
          </a:p>
        </p:txBody>
      </p:sp>
      <p:sp>
        <p:nvSpPr>
          <p:cNvPr id="71682" name="Rectangle 2"/>
          <p:cNvSpPr>
            <a:spLocks noGrp="1" noChangeArrowheads="1"/>
          </p:cNvSpPr>
          <p:nvPr>
            <p:ph type="title"/>
          </p:nvPr>
        </p:nvSpPr>
        <p:spPr>
          <a:xfrm>
            <a:off x="0" y="323850"/>
            <a:ext cx="9144000" cy="728663"/>
          </a:xfrm>
        </p:spPr>
        <p:txBody>
          <a:bodyPr/>
          <a:lstStyle/>
          <a:p>
            <a:pPr eaLnBrk="1" hangingPunct="1">
              <a:defRPr/>
            </a:pPr>
            <a:r>
              <a:rPr lang="en-US" sz="3200" smtClean="0"/>
              <a:t>Recovery from Deadlock:  Process Termination</a:t>
            </a:r>
          </a:p>
        </p:txBody>
      </p:sp>
      <p:sp>
        <p:nvSpPr>
          <p:cNvPr id="41989" name="Rectangle 3"/>
          <p:cNvSpPr>
            <a:spLocks noGrp="1" noChangeArrowheads="1"/>
          </p:cNvSpPr>
          <p:nvPr>
            <p:ph type="body" idx="1"/>
          </p:nvPr>
        </p:nvSpPr>
        <p:spPr>
          <a:xfrm>
            <a:off x="196850" y="1084263"/>
            <a:ext cx="8261350" cy="5011737"/>
          </a:xfrm>
        </p:spPr>
        <p:txBody>
          <a:bodyPr>
            <a:normAutofit fontScale="92500" lnSpcReduction="20000"/>
          </a:bodyPr>
          <a:lstStyle/>
          <a:p>
            <a:pPr eaLnBrk="1" hangingPunct="1">
              <a:lnSpc>
                <a:spcPct val="90000"/>
              </a:lnSpc>
            </a:pPr>
            <a:r>
              <a:rPr lang="en-US" smtClean="0"/>
              <a:t>Abort all deadlocked processes.</a:t>
            </a:r>
            <a:br>
              <a:rPr lang="en-US" smtClean="0"/>
            </a:br>
            <a:endParaRPr lang="en-US" smtClean="0"/>
          </a:p>
          <a:p>
            <a:pPr eaLnBrk="1" hangingPunct="1">
              <a:lnSpc>
                <a:spcPct val="90000"/>
              </a:lnSpc>
            </a:pPr>
            <a:r>
              <a:rPr lang="en-US" smtClean="0"/>
              <a:t>Abort one process at a time until the deadlock cycle is eliminated.</a:t>
            </a:r>
            <a:br>
              <a:rPr lang="en-US" smtClean="0"/>
            </a:br>
            <a:endParaRPr lang="en-US" smtClean="0"/>
          </a:p>
          <a:p>
            <a:pPr eaLnBrk="1" hangingPunct="1">
              <a:lnSpc>
                <a:spcPct val="90000"/>
              </a:lnSpc>
            </a:pPr>
            <a:r>
              <a:rPr lang="en-US" smtClean="0"/>
              <a:t>In which order should we choose to abort?</a:t>
            </a:r>
          </a:p>
          <a:p>
            <a:pPr lvl="1" eaLnBrk="1" hangingPunct="1">
              <a:lnSpc>
                <a:spcPct val="90000"/>
              </a:lnSpc>
            </a:pPr>
            <a:r>
              <a:rPr lang="en-US" smtClean="0"/>
              <a:t>Priority of the process.</a:t>
            </a:r>
          </a:p>
          <a:p>
            <a:pPr lvl="1" eaLnBrk="1" hangingPunct="1">
              <a:lnSpc>
                <a:spcPct val="90000"/>
              </a:lnSpc>
            </a:pPr>
            <a:r>
              <a:rPr lang="en-US" smtClean="0"/>
              <a:t>How long process has computed, and how much longer to completion.</a:t>
            </a:r>
          </a:p>
          <a:p>
            <a:pPr lvl="1" eaLnBrk="1" hangingPunct="1">
              <a:lnSpc>
                <a:spcPct val="90000"/>
              </a:lnSpc>
            </a:pPr>
            <a:r>
              <a:rPr lang="en-US" smtClean="0"/>
              <a:t>Resources the process has used.</a:t>
            </a:r>
          </a:p>
          <a:p>
            <a:pPr lvl="1" eaLnBrk="1" hangingPunct="1">
              <a:lnSpc>
                <a:spcPct val="90000"/>
              </a:lnSpc>
            </a:pPr>
            <a:r>
              <a:rPr lang="en-US" smtClean="0"/>
              <a:t>Resources process needs to complete.</a:t>
            </a:r>
          </a:p>
          <a:p>
            <a:pPr lvl="1" eaLnBrk="1" hangingPunct="1">
              <a:lnSpc>
                <a:spcPct val="90000"/>
              </a:lnSpc>
            </a:pPr>
            <a:r>
              <a:rPr lang="en-US" smtClean="0"/>
              <a:t>How many processes will need to be terminated. </a:t>
            </a:r>
          </a:p>
          <a:p>
            <a:pPr lvl="1" eaLnBrk="1" hangingPunct="1">
              <a:lnSpc>
                <a:spcPct val="90000"/>
              </a:lnSpc>
            </a:pPr>
            <a:r>
              <a:rPr lang="en-US" smtClean="0"/>
              <a:t>Is process interactive or batch?</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2629731022"/>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11065228-7CDC-4187-B51B-36BF876D4464}" type="slidenum">
              <a:rPr lang="en-US" sz="1200" smtClean="0">
                <a:solidFill>
                  <a:srgbClr val="FFFFFF"/>
                </a:solidFill>
                <a:latin typeface="Arial Narrow" pitchFamily="34" charset="0"/>
              </a:rPr>
              <a:pPr eaLnBrk="1" hangingPunct="1"/>
              <a:t>94</a:t>
            </a:fld>
            <a:endParaRPr lang="en-US" sz="1200" smtClean="0">
              <a:solidFill>
                <a:srgbClr val="FFFFFF"/>
              </a:solidFill>
              <a:latin typeface="Arial Narrow" pitchFamily="34" charset="0"/>
            </a:endParaRPr>
          </a:p>
        </p:txBody>
      </p:sp>
      <p:sp>
        <p:nvSpPr>
          <p:cNvPr id="72706" name="Rectangle 2"/>
          <p:cNvSpPr>
            <a:spLocks noGrp="1" noChangeArrowheads="1"/>
          </p:cNvSpPr>
          <p:nvPr>
            <p:ph type="title"/>
          </p:nvPr>
        </p:nvSpPr>
        <p:spPr>
          <a:xfrm>
            <a:off x="0" y="525463"/>
            <a:ext cx="9144000" cy="457200"/>
          </a:xfrm>
        </p:spPr>
        <p:txBody>
          <a:bodyPr>
            <a:normAutofit fontScale="90000"/>
          </a:bodyPr>
          <a:lstStyle/>
          <a:p>
            <a:pPr eaLnBrk="1" hangingPunct="1">
              <a:defRPr/>
            </a:pPr>
            <a:r>
              <a:rPr lang="en-US" sz="3200" smtClean="0"/>
              <a:t>Recovery from Deadlock: Resource Preemption</a:t>
            </a:r>
          </a:p>
        </p:txBody>
      </p:sp>
      <p:sp>
        <p:nvSpPr>
          <p:cNvPr id="43013" name="Rectangle 3"/>
          <p:cNvSpPr>
            <a:spLocks noGrp="1" noChangeArrowheads="1"/>
          </p:cNvSpPr>
          <p:nvPr>
            <p:ph type="body" idx="1"/>
          </p:nvPr>
        </p:nvSpPr>
        <p:spPr/>
        <p:txBody>
          <a:bodyPr/>
          <a:lstStyle/>
          <a:p>
            <a:pPr eaLnBrk="1" hangingPunct="1"/>
            <a:r>
              <a:rPr lang="en-US" smtClean="0"/>
              <a:t>Selecting a victim – minimize cost.</a:t>
            </a:r>
            <a:br>
              <a:rPr lang="en-US" smtClean="0"/>
            </a:br>
            <a:endParaRPr lang="en-US" smtClean="0"/>
          </a:p>
          <a:p>
            <a:pPr eaLnBrk="1" hangingPunct="1"/>
            <a:r>
              <a:rPr lang="en-US" smtClean="0"/>
              <a:t>Rollback – return to some safe state, restart process for that state.</a:t>
            </a:r>
            <a:br>
              <a:rPr lang="en-US" smtClean="0"/>
            </a:br>
            <a:endParaRPr lang="en-US" smtClean="0"/>
          </a:p>
          <a:p>
            <a:pPr eaLnBrk="1" hangingPunct="1"/>
            <a:r>
              <a:rPr lang="en-US" smtClean="0"/>
              <a:t>Starvation –  same process may always be picked as victim, include number of rollback in cost factor.</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3198352533"/>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A796B24F-0543-47D4-81FA-9106314CB107}" type="slidenum">
              <a:rPr lang="en-US" sz="1200" smtClean="0">
                <a:solidFill>
                  <a:srgbClr val="FFFFFF"/>
                </a:solidFill>
                <a:latin typeface="Arial Narrow" pitchFamily="34" charset="0"/>
              </a:rPr>
              <a:pPr eaLnBrk="1" hangingPunct="1"/>
              <a:t>95</a:t>
            </a:fld>
            <a:endParaRPr lang="en-US" sz="1200" smtClean="0">
              <a:solidFill>
                <a:srgbClr val="FFFFFF"/>
              </a:solidFill>
              <a:latin typeface="Arial Narrow" pitchFamily="34" charset="0"/>
            </a:endParaRPr>
          </a:p>
        </p:txBody>
      </p:sp>
      <p:sp>
        <p:nvSpPr>
          <p:cNvPr id="73730" name="Rectangle 2"/>
          <p:cNvSpPr>
            <a:spLocks noGrp="1" noChangeArrowheads="1"/>
          </p:cNvSpPr>
          <p:nvPr>
            <p:ph type="title"/>
          </p:nvPr>
        </p:nvSpPr>
        <p:spPr>
          <a:xfrm>
            <a:off x="134938" y="587375"/>
            <a:ext cx="9009062" cy="457200"/>
          </a:xfrm>
        </p:spPr>
        <p:txBody>
          <a:bodyPr>
            <a:normAutofit fontScale="90000"/>
          </a:bodyPr>
          <a:lstStyle/>
          <a:p>
            <a:pPr eaLnBrk="1" hangingPunct="1">
              <a:defRPr/>
            </a:pPr>
            <a:r>
              <a:rPr lang="en-US" sz="3600" smtClean="0"/>
              <a:t>Combined Approach to Deadlock Handling</a:t>
            </a:r>
          </a:p>
        </p:txBody>
      </p:sp>
      <p:sp>
        <p:nvSpPr>
          <p:cNvPr id="44037" name="Rectangle 3"/>
          <p:cNvSpPr>
            <a:spLocks noGrp="1" noChangeArrowheads="1"/>
          </p:cNvSpPr>
          <p:nvPr>
            <p:ph type="body" idx="1"/>
          </p:nvPr>
        </p:nvSpPr>
        <p:spPr>
          <a:xfrm>
            <a:off x="206375" y="1211263"/>
            <a:ext cx="8777288" cy="4114800"/>
          </a:xfrm>
        </p:spPr>
        <p:txBody>
          <a:bodyPr>
            <a:normAutofit fontScale="85000" lnSpcReduction="20000"/>
          </a:bodyPr>
          <a:lstStyle/>
          <a:p>
            <a:pPr eaLnBrk="1" hangingPunct="1"/>
            <a:r>
              <a:rPr lang="en-US" smtClean="0"/>
              <a:t>Combine the three basic approaches</a:t>
            </a:r>
          </a:p>
          <a:p>
            <a:pPr lvl="1" eaLnBrk="1" hangingPunct="1"/>
            <a:r>
              <a:rPr lang="en-US" smtClean="0"/>
              <a:t>prevention</a:t>
            </a:r>
          </a:p>
          <a:p>
            <a:pPr lvl="1" eaLnBrk="1" hangingPunct="1"/>
            <a:r>
              <a:rPr lang="en-US" smtClean="0"/>
              <a:t>avoidance</a:t>
            </a:r>
          </a:p>
          <a:p>
            <a:pPr lvl="1" eaLnBrk="1" hangingPunct="1"/>
            <a:r>
              <a:rPr lang="en-US" smtClean="0"/>
              <a:t>detection</a:t>
            </a:r>
          </a:p>
          <a:p>
            <a:pPr eaLnBrk="1" hangingPunct="1">
              <a:buFontTx/>
              <a:buNone/>
            </a:pPr>
            <a:r>
              <a:rPr lang="en-US" smtClean="0"/>
              <a:t>   	allowing the use of the optimal approach for each of resources in the system.</a:t>
            </a:r>
            <a:br>
              <a:rPr lang="en-US" smtClean="0"/>
            </a:br>
            <a:endParaRPr lang="en-US" sz="1700" smtClean="0"/>
          </a:p>
          <a:p>
            <a:pPr eaLnBrk="1" hangingPunct="1"/>
            <a:r>
              <a:rPr lang="en-US" smtClean="0"/>
              <a:t>Partition resources into hierarchically ordered classes.</a:t>
            </a:r>
            <a:br>
              <a:rPr lang="en-US" smtClean="0"/>
            </a:br>
            <a:endParaRPr lang="en-US" sz="1700" smtClean="0"/>
          </a:p>
          <a:p>
            <a:pPr eaLnBrk="1" hangingPunct="1"/>
            <a:r>
              <a:rPr lang="en-US" smtClean="0"/>
              <a:t>Use most appropriate technique for handling deadlocks within each class.</a:t>
            </a:r>
          </a:p>
        </p:txBody>
      </p:sp>
      <p:sp>
        <p:nvSpPr>
          <p:cNvPr id="6"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2"/>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97281570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FFFFFF"/>
                </a:solidFill>
                <a:latin typeface="Arial Narrow" pitchFamily="34" charset="0"/>
              </a:rPr>
              <a:t>Slide </a:t>
            </a:r>
            <a:fld id="{8A578F4B-F063-479F-A7D5-4F5161F99DB8}" type="slidenum">
              <a:rPr lang="en-US" sz="1200" smtClean="0">
                <a:solidFill>
                  <a:srgbClr val="FFFFFF"/>
                </a:solidFill>
                <a:latin typeface="Arial Narrow" pitchFamily="34" charset="0"/>
              </a:rPr>
              <a:pPr eaLnBrk="1" hangingPunct="1"/>
              <a:t>96</a:t>
            </a:fld>
            <a:endParaRPr lang="en-US" sz="1200" smtClean="0">
              <a:solidFill>
                <a:srgbClr val="FFFFFF"/>
              </a:solidFill>
              <a:latin typeface="Arial Narrow" pitchFamily="34" charset="0"/>
            </a:endParaRPr>
          </a:p>
        </p:txBody>
      </p:sp>
      <p:pic>
        <p:nvPicPr>
          <p:cNvPr id="4506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919163"/>
            <a:ext cx="8377238" cy="481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ooter Placeholder 3"/>
          <p:cNvSpPr>
            <a:spLocks noGrp="1"/>
          </p:cNvSpPr>
          <p:nvPr>
            <p:ph type="ftr" sz="quarter" idx="11"/>
          </p:nvPr>
        </p:nvSpPr>
        <p:spPr>
          <a:xfrm>
            <a:off x="228600" y="6492875"/>
            <a:ext cx="8763000" cy="365125"/>
          </a:xfrm>
        </p:spPr>
        <p:txBody>
          <a:bodyPr/>
          <a:lstStyle/>
          <a:p>
            <a:r>
              <a:rPr lang="en-US" sz="1000" dirty="0" smtClean="0"/>
              <a:t>Ref: </a:t>
            </a:r>
            <a:r>
              <a:rPr lang="en-US" sz="1000" dirty="0" smtClean="0">
                <a:hlinkClick r:id="rId3"/>
              </a:rPr>
              <a:t>http://userhome.brooklyn.cuny.edu/irudowdky/OperatingSystems.htm</a:t>
            </a:r>
            <a:r>
              <a:rPr lang="en-US" sz="1000" dirty="0" smtClean="0"/>
              <a:t>  &amp; </a:t>
            </a:r>
            <a:r>
              <a:rPr lang="en-US" sz="1000" dirty="0" err="1" smtClean="0"/>
              <a:t>Silberschatz</a:t>
            </a:r>
            <a:r>
              <a:rPr lang="en-US" sz="1000" dirty="0" smtClean="0"/>
              <a:t>, Gagne, &amp; Galvin, </a:t>
            </a:r>
            <a:r>
              <a:rPr lang="en-US" sz="1000" i="1" dirty="0" smtClean="0"/>
              <a:t>Operating Systems Concepts</a:t>
            </a:r>
            <a:r>
              <a:rPr lang="en-US" sz="1000" dirty="0" smtClean="0"/>
              <a:t>, 7</a:t>
            </a:r>
            <a:r>
              <a:rPr lang="en-US" sz="1000" baseline="30000" dirty="0" smtClean="0"/>
              <a:t>th</a:t>
            </a:r>
            <a:r>
              <a:rPr lang="en-US" sz="1000" dirty="0" smtClean="0"/>
              <a:t> </a:t>
            </a:r>
            <a:r>
              <a:rPr lang="en-US" sz="1000" dirty="0" err="1" smtClean="0"/>
              <a:t>ed</a:t>
            </a:r>
            <a:r>
              <a:rPr lang="en-US" sz="1000" dirty="0" smtClean="0"/>
              <a:t>, Wiley (</a:t>
            </a:r>
            <a:r>
              <a:rPr lang="en-US" sz="1000" dirty="0" err="1" smtClean="0"/>
              <a:t>ch</a:t>
            </a:r>
            <a:r>
              <a:rPr lang="en-US" sz="1000" dirty="0" smtClean="0"/>
              <a:t> 1-3)</a:t>
            </a:r>
            <a:endParaRPr lang="en-US" sz="1000" dirty="0"/>
          </a:p>
        </p:txBody>
      </p:sp>
    </p:spTree>
    <p:extLst>
      <p:ext uri="{BB962C8B-B14F-4D97-AF65-F5344CB8AC3E}">
        <p14:creationId xmlns:p14="http://schemas.microsoft.com/office/powerpoint/2010/main" val="3789814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TotalTime>
  <Words>6239</Words>
  <Application>Microsoft Office PowerPoint</Application>
  <PresentationFormat>On-screen Show (4:3)</PresentationFormat>
  <Paragraphs>1122</Paragraphs>
  <Slides>96</Slides>
  <Notes>0</Notes>
  <HiddenSlides>0</HiddenSlides>
  <MMClips>0</MMClips>
  <ScaleCrop>false</ScaleCrop>
  <HeadingPairs>
    <vt:vector size="4" baseType="variant">
      <vt:variant>
        <vt:lpstr>Theme</vt:lpstr>
      </vt:variant>
      <vt:variant>
        <vt:i4>1</vt:i4>
      </vt:variant>
      <vt:variant>
        <vt:lpstr>Slide Titles</vt:lpstr>
      </vt:variant>
      <vt:variant>
        <vt:i4>96</vt:i4>
      </vt:variant>
    </vt:vector>
  </HeadingPairs>
  <TitlesOfParts>
    <vt:vector size="97" baseType="lpstr">
      <vt:lpstr>Office Theme</vt:lpstr>
      <vt:lpstr> Operating Systems: Process Synchronization  and Deadlocks</vt:lpstr>
      <vt:lpstr>Process Synchronization</vt:lpstr>
      <vt:lpstr>Background</vt:lpstr>
      <vt:lpstr>Bounded-Buffer n-1 solution</vt:lpstr>
      <vt:lpstr>Bounded-Buffer  n solution</vt:lpstr>
      <vt:lpstr>Bounded Buffer</vt:lpstr>
      <vt:lpstr>Bounded Buffer</vt:lpstr>
      <vt:lpstr>Bounded Buffer</vt:lpstr>
      <vt:lpstr>Bounded Buffer</vt:lpstr>
      <vt:lpstr>Race Condition</vt:lpstr>
      <vt:lpstr>PowerPoint Presentation</vt:lpstr>
      <vt:lpstr>The Critical-Section Problem</vt:lpstr>
      <vt:lpstr>Solution to Critical-Section Problem</vt:lpstr>
      <vt:lpstr>Solution to Critical-Section Problem</vt:lpstr>
      <vt:lpstr>Race Conditions in the Kernel</vt:lpstr>
      <vt:lpstr>Initial Attempts to Solve Problem</vt:lpstr>
      <vt:lpstr>Algorithm 1</vt:lpstr>
      <vt:lpstr>Algorithm 2</vt:lpstr>
      <vt:lpstr>Algorithm 3 – Peterson’s Solution</vt:lpstr>
      <vt:lpstr>Algorithm 3 – Peterson’s Solution</vt:lpstr>
      <vt:lpstr>Algorithm 3 – Peterson’s Solution</vt:lpstr>
      <vt:lpstr>Producer Consumer Unsynchronized</vt:lpstr>
      <vt:lpstr>Producer Consumer Synchronized</vt:lpstr>
      <vt:lpstr>Producer Consumer Synchronized Circular Buffer</vt:lpstr>
      <vt:lpstr>Synchronization Hardware</vt:lpstr>
      <vt:lpstr>TestAndSet() Instruction</vt:lpstr>
      <vt:lpstr>Mutual Exclusion with Test-and-Set</vt:lpstr>
      <vt:lpstr>Mutual Exclusion with Swap</vt:lpstr>
      <vt:lpstr>Hardware Synchronization</vt:lpstr>
      <vt:lpstr>Semaphores – Dijkstra (1965)</vt:lpstr>
      <vt:lpstr>Two Types of Semaphores</vt:lpstr>
      <vt:lpstr>Semaphores – Dijkstra (1965)</vt:lpstr>
      <vt:lpstr>Semaphore Implementation w/o Busy Waiting</vt:lpstr>
      <vt:lpstr>Semaphore Implementation</vt:lpstr>
      <vt:lpstr>Operations on semaphores</vt:lpstr>
      <vt:lpstr>Semaphores</vt:lpstr>
      <vt:lpstr>Critical Section of n Processes</vt:lpstr>
      <vt:lpstr>Shared Data Protected by a Semaphore</vt:lpstr>
      <vt:lpstr>Deadlock and Starvation</vt:lpstr>
      <vt:lpstr>Classical Problems of Synchronization</vt:lpstr>
      <vt:lpstr>Bounded-Buffer Problem</vt:lpstr>
      <vt:lpstr>Bounded-Buffer Problem </vt:lpstr>
      <vt:lpstr>Readers-Writers Problem</vt:lpstr>
      <vt:lpstr>Readers-Writers Problem</vt:lpstr>
      <vt:lpstr>Dining-Philosophers Problem</vt:lpstr>
      <vt:lpstr>Dining-Philosophers Problem </vt:lpstr>
      <vt:lpstr>Monitors</vt:lpstr>
      <vt:lpstr>Monitors</vt:lpstr>
      <vt:lpstr>Monitors</vt:lpstr>
      <vt:lpstr>Monitors</vt:lpstr>
      <vt:lpstr>Monitors</vt:lpstr>
      <vt:lpstr>Monitors</vt:lpstr>
      <vt:lpstr>Monitors</vt:lpstr>
      <vt:lpstr>A Solution to the Bounded-Buffer Producer/Consumer Using a Monitor</vt:lpstr>
      <vt:lpstr>A Solution to the Bounded-Buffer Producer/Consumer Using a Monitor</vt:lpstr>
      <vt:lpstr>Dining Philosophers Example</vt:lpstr>
      <vt:lpstr>Dining Philosophers Example</vt:lpstr>
      <vt:lpstr>Dining Philosophers</vt:lpstr>
      <vt:lpstr>Dining Philosophers </vt:lpstr>
      <vt:lpstr>Deadlocks</vt:lpstr>
      <vt:lpstr>The Deadlock Problem</vt:lpstr>
      <vt:lpstr>PowerPoint Presentation</vt:lpstr>
      <vt:lpstr>Bridge Crossing Example</vt:lpstr>
      <vt:lpstr>PowerPoint Presentation</vt:lpstr>
      <vt:lpstr>Deadlock Characterization</vt:lpstr>
      <vt:lpstr>Resource-Allocation Graph</vt:lpstr>
      <vt:lpstr>Resource-Allocation Graph (Cont.)</vt:lpstr>
      <vt:lpstr>Example of a Resource Allocation Graph</vt:lpstr>
      <vt:lpstr>Resource Allocation Graph With A Deadlock</vt:lpstr>
      <vt:lpstr>Resource Allocation Graph With A Cycle  But No Deadlock</vt:lpstr>
      <vt:lpstr>Basic Facts</vt:lpstr>
      <vt:lpstr>Methods for Handling Deadlocks</vt:lpstr>
      <vt:lpstr>Deadlock Prevention</vt:lpstr>
      <vt:lpstr>Deadlock Prevention (Cont.)</vt:lpstr>
      <vt:lpstr>Deadlock Avoidance</vt:lpstr>
      <vt:lpstr>Safe State</vt:lpstr>
      <vt:lpstr>Safe State</vt:lpstr>
      <vt:lpstr>Safe, Unsafe , Deadlock State </vt:lpstr>
      <vt:lpstr>Banker’s Algorithm</vt:lpstr>
      <vt:lpstr>Data Structures for the Banker’s Algorithm </vt:lpstr>
      <vt:lpstr>Safety Algorithm</vt:lpstr>
      <vt:lpstr>Example of Banker’s Algorithm</vt:lpstr>
      <vt:lpstr>Resource-Request Algorithm for Process Pi</vt:lpstr>
      <vt:lpstr>Example P1 Requests (1,0,2)</vt:lpstr>
      <vt:lpstr>Deadlock Detection</vt:lpstr>
      <vt:lpstr>Single Instance of Each Resource Type</vt:lpstr>
      <vt:lpstr>Resource-Allocation Graph and Wait-for Graph</vt:lpstr>
      <vt:lpstr>Several Instances of a Resource Type</vt:lpstr>
      <vt:lpstr>Detection Algorithm</vt:lpstr>
      <vt:lpstr>Example of Detection Algorithm</vt:lpstr>
      <vt:lpstr>Example (Cont.)</vt:lpstr>
      <vt:lpstr>Detection-Algorithm Usage</vt:lpstr>
      <vt:lpstr>Recovery from Deadlock:  Process Termination</vt:lpstr>
      <vt:lpstr>Recovery from Deadlock: Resource Preemption</vt:lpstr>
      <vt:lpstr>Combined Approach to Deadlock Handling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Systems</dc:title>
  <dc:creator>Carla C Purdy</dc:creator>
  <cp:lastModifiedBy>Carla C Purdy</cp:lastModifiedBy>
  <cp:revision>18</cp:revision>
  <dcterms:created xsi:type="dcterms:W3CDTF">2012-10-19T17:51:23Z</dcterms:created>
  <dcterms:modified xsi:type="dcterms:W3CDTF">2012-10-19T21:58:03Z</dcterms:modified>
</cp:coreProperties>
</file>