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6" r:id="rId2"/>
    <p:sldId id="297" r:id="rId3"/>
    <p:sldId id="343" r:id="rId4"/>
    <p:sldId id="344" r:id="rId5"/>
    <p:sldId id="303" r:id="rId6"/>
    <p:sldId id="298" r:id="rId7"/>
    <p:sldId id="256" r:id="rId8"/>
    <p:sldId id="299" r:id="rId9"/>
    <p:sldId id="258" r:id="rId10"/>
    <p:sldId id="300" r:id="rId11"/>
    <p:sldId id="301" r:id="rId12"/>
    <p:sldId id="265" r:id="rId13"/>
    <p:sldId id="277" r:id="rId14"/>
    <p:sldId id="282" r:id="rId15"/>
    <p:sldId id="283" r:id="rId16"/>
    <p:sldId id="285" r:id="rId17"/>
    <p:sldId id="309" r:id="rId18"/>
    <p:sldId id="310" r:id="rId19"/>
    <p:sldId id="312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02" r:id="rId45"/>
    <p:sldId id="286" r:id="rId46"/>
    <p:sldId id="287" r:id="rId47"/>
    <p:sldId id="288" r:id="rId48"/>
    <p:sldId id="28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hesis\Implementation\Result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hesis\Implementation\Results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2-bit mask</c:v>
          </c:tx>
          <c:invertIfNegative val="0"/>
          <c:cat>
            <c:numLit>
              <c:formatCode>General</c:formatCode>
              <c:ptCount val="3"/>
              <c:pt idx="0">
                <c:v>2</c:v>
              </c:pt>
              <c:pt idx="1">
                <c:v>4</c:v>
              </c:pt>
              <c:pt idx="2">
                <c:v>8</c:v>
              </c:pt>
            </c:numLit>
          </c:cat>
          <c:val>
            <c:numRef>
              <c:f>Sheet1!$G$8:$I$8</c:f>
              <c:numCache>
                <c:formatCode>General</c:formatCode>
                <c:ptCount val="3"/>
                <c:pt idx="0">
                  <c:v>63.54</c:v>
                </c:pt>
              </c:numCache>
            </c:numRef>
          </c:val>
        </c:ser>
        <c:ser>
          <c:idx val="1"/>
          <c:order val="1"/>
          <c:tx>
            <c:v>4-bit mask</c:v>
          </c:tx>
          <c:invertIfNegative val="0"/>
          <c:cat>
            <c:numLit>
              <c:formatCode>General</c:formatCode>
              <c:ptCount val="3"/>
              <c:pt idx="0">
                <c:v>2</c:v>
              </c:pt>
              <c:pt idx="1">
                <c:v>4</c:v>
              </c:pt>
              <c:pt idx="2">
                <c:v>8</c:v>
              </c:pt>
            </c:numLit>
          </c:cat>
          <c:val>
            <c:numRef>
              <c:f>Sheet1!$G$9:$I$9</c:f>
              <c:numCache>
                <c:formatCode>General</c:formatCode>
                <c:ptCount val="3"/>
                <c:pt idx="1">
                  <c:v>62.1</c:v>
                </c:pt>
              </c:numCache>
            </c:numRef>
          </c:val>
        </c:ser>
        <c:ser>
          <c:idx val="2"/>
          <c:order val="2"/>
          <c:tx>
            <c:v>8-bit mask</c:v>
          </c:tx>
          <c:invertIfNegative val="0"/>
          <c:cat>
            <c:numLit>
              <c:formatCode>General</c:formatCode>
              <c:ptCount val="3"/>
              <c:pt idx="0">
                <c:v>2</c:v>
              </c:pt>
              <c:pt idx="1">
                <c:v>4</c:v>
              </c:pt>
              <c:pt idx="2">
                <c:v>8</c:v>
              </c:pt>
            </c:numLit>
          </c:cat>
          <c:val>
            <c:numRef>
              <c:f>Sheet1!$G$10:$I$10</c:f>
              <c:numCache>
                <c:formatCode>General</c:formatCode>
                <c:ptCount val="3"/>
                <c:pt idx="2">
                  <c:v>64.22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996992"/>
        <c:axId val="188999168"/>
      </c:barChart>
      <c:catAx>
        <c:axId val="188996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Mask size</a:t>
                </a:r>
                <a:r>
                  <a:rPr lang="en-US" baseline="0"/>
                  <a:t> (bits)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8999168"/>
        <c:crosses val="autoZero"/>
        <c:auto val="1"/>
        <c:lblAlgn val="ctr"/>
        <c:lblOffset val="100"/>
        <c:noMultiLvlLbl val="0"/>
      </c:catAx>
      <c:valAx>
        <c:axId val="188999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Compression Ratio 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8996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33573928258971"/>
          <c:y val="0.16251166520851554"/>
          <c:w val="0.65658223972003493"/>
          <c:h val="0.73444808982210552"/>
        </c:manualLayout>
      </c:layout>
      <c:barChart>
        <c:barDir val="col"/>
        <c:grouping val="clustered"/>
        <c:varyColors val="0"/>
        <c:ser>
          <c:idx val="0"/>
          <c:order val="0"/>
          <c:tx>
            <c:v>2-bit mask</c:v>
          </c:tx>
          <c:invertIfNegative val="0"/>
          <c:cat>
            <c:numLit>
              <c:formatCode>General</c:formatCode>
              <c:ptCount val="3"/>
              <c:pt idx="0">
                <c:v>2</c:v>
              </c:pt>
              <c:pt idx="1">
                <c:v>4</c:v>
              </c:pt>
              <c:pt idx="2">
                <c:v>8</c:v>
              </c:pt>
            </c:numLit>
          </c:cat>
          <c:val>
            <c:numRef>
              <c:f>Sheet1!$G$83:$I$83</c:f>
              <c:numCache>
                <c:formatCode>General</c:formatCode>
                <c:ptCount val="3"/>
                <c:pt idx="0">
                  <c:v>66.849999999999994</c:v>
                </c:pt>
              </c:numCache>
            </c:numRef>
          </c:val>
        </c:ser>
        <c:ser>
          <c:idx val="1"/>
          <c:order val="1"/>
          <c:tx>
            <c:v>4-bit mask</c:v>
          </c:tx>
          <c:invertIfNegative val="0"/>
          <c:cat>
            <c:numLit>
              <c:formatCode>General</c:formatCode>
              <c:ptCount val="3"/>
              <c:pt idx="0">
                <c:v>2</c:v>
              </c:pt>
              <c:pt idx="1">
                <c:v>4</c:v>
              </c:pt>
              <c:pt idx="2">
                <c:v>8</c:v>
              </c:pt>
            </c:numLit>
          </c:cat>
          <c:val>
            <c:numRef>
              <c:f>Sheet1!$G$84:$I$84</c:f>
              <c:numCache>
                <c:formatCode>General</c:formatCode>
                <c:ptCount val="3"/>
                <c:pt idx="1">
                  <c:v>71.58</c:v>
                </c:pt>
              </c:numCache>
            </c:numRef>
          </c:val>
        </c:ser>
        <c:ser>
          <c:idx val="2"/>
          <c:order val="2"/>
          <c:tx>
            <c:v>8-bit mask</c:v>
          </c:tx>
          <c:invertIfNegative val="0"/>
          <c:cat>
            <c:numLit>
              <c:formatCode>General</c:formatCode>
              <c:ptCount val="3"/>
              <c:pt idx="0">
                <c:v>2</c:v>
              </c:pt>
              <c:pt idx="1">
                <c:v>4</c:v>
              </c:pt>
              <c:pt idx="2">
                <c:v>8</c:v>
              </c:pt>
            </c:numLit>
          </c:cat>
          <c:val>
            <c:numRef>
              <c:f>Sheet1!$G$85:$I$85</c:f>
              <c:numCache>
                <c:formatCode>General</c:formatCode>
                <c:ptCount val="3"/>
                <c:pt idx="2">
                  <c:v>68.42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842176"/>
        <c:axId val="167844096"/>
      </c:barChart>
      <c:catAx>
        <c:axId val="167842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Mask size (bits)</a:t>
                </a:r>
              </a:p>
            </c:rich>
          </c:tx>
          <c:layout>
            <c:manualLayout>
              <c:xMode val="edge"/>
              <c:yMode val="edge"/>
              <c:x val="0.34767206182560523"/>
              <c:y val="0.920347039953339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7844096"/>
        <c:crosses val="autoZero"/>
        <c:auto val="1"/>
        <c:lblAlgn val="ctr"/>
        <c:lblOffset val="100"/>
        <c:noMultiLvlLbl val="0"/>
      </c:catAx>
      <c:valAx>
        <c:axId val="167844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Compression Ratio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7842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29EE6-32C7-41B1-A621-C145649FF1A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309FB70-1102-4A88-8DC7-C57ABA4A61C9}" type="pres">
      <dgm:prSet presAssocID="{2C729EE6-32C7-41B1-A621-C145649FF1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A5837-4B19-43C3-82CC-5FAD47D125AE}" type="presOf" srcId="{2C729EE6-32C7-41B1-A621-C145649FF1A4}" destId="{3309FB70-1102-4A88-8DC7-C57ABA4A61C9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C42C95-ED1A-404E-B176-0D72A37A2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250B7-5D96-4E7D-BA06-E0567D2FF81F}" type="slidenum">
              <a:rPr lang="en-US"/>
              <a:pPr/>
              <a:t>1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B2468-E1BE-4CE1-9695-2CE910565046}" type="slidenum">
              <a:rPr lang="en-US"/>
              <a:pPr/>
              <a:t>13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548DC-77BB-4860-9DE8-3186207C96F8}" type="slidenum">
              <a:rPr lang="en-US"/>
              <a:pPr/>
              <a:t>14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D684B-90E0-421A-BE44-1F67C7EA6C8E}" type="slidenum">
              <a:rPr lang="en-US"/>
              <a:pPr/>
              <a:t>15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EC330-BB7A-45BC-A2C7-6E25C10B55AA}" type="slidenum">
              <a:rPr lang="en-US"/>
              <a:pPr/>
              <a:t>16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6EE1C1-A6A9-4281-89A6-98B90F8A11D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E6AF-3392-439F-8326-98AD6B833562}" type="slidenum">
              <a:rPr lang="en-US"/>
              <a:pPr/>
              <a:t>44</a:t>
            </a:fld>
            <a:endParaRPr 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CFEF1-0085-4731-B114-9900D34B7854}" type="slidenum">
              <a:rPr lang="en-US"/>
              <a:pPr/>
              <a:t>45</a:t>
            </a:fld>
            <a:endParaRPr lang="en-U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3A660-8B92-45E3-BA8F-BEE7F00F5078}" type="slidenum">
              <a:rPr lang="en-US"/>
              <a:pPr/>
              <a:t>46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E0CA7-F6C2-4EB3-A00A-705F97EE2141}" type="slidenum">
              <a:rPr lang="en-US"/>
              <a:pPr/>
              <a:t>47</a:t>
            </a:fld>
            <a:endParaRPr lang="en-U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08B89-C7BD-45A8-B056-AC1B2A42BE2E}" type="slidenum">
              <a:rPr lang="en-US"/>
              <a:pPr/>
              <a:t>48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FB6DF-D847-45C8-AFAB-64CD13B5A4C5}" type="slidenum">
              <a:rPr lang="en-US"/>
              <a:pPr/>
              <a:t>2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CF8E0-255F-47A6-9E71-37CC8465F769}" type="slidenum">
              <a:rPr lang="en-US"/>
              <a:pPr/>
              <a:t>6</a:t>
            </a:fld>
            <a:endParaRPr 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D6AEA-77B2-40F1-B309-F797F922B96E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ACD2A-262A-432D-BF91-6C6259F799EB}" type="slidenum">
              <a:rPr lang="en-US"/>
              <a:pPr/>
              <a:t>8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6B85B-18D0-487E-9C31-DC4FC8AE9717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9B670-105A-451D-BB27-DEFCB9158112}" type="slidenum">
              <a:rPr lang="en-US"/>
              <a:pPr/>
              <a:t>10</a:t>
            </a:fld>
            <a:endParaRPr lang="en-US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3EBE7-B415-4CCE-BADB-FF8A94FDBF36}" type="slidenum">
              <a:rPr lang="en-US"/>
              <a:pPr/>
              <a:t>11</a:t>
            </a:fld>
            <a:endParaRPr 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D5FA0-54F0-42A8-B9F5-0EB6C06AB8A5}" type="slidenum">
              <a:rPr lang="en-US"/>
              <a:pPr/>
              <a:t>12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D9BE-0FBE-4CF6-A914-128C032F3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241AA-EAC2-451F-A86B-D3AEB4DB0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2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F1D74-B771-4969-857F-31695FDB6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B449-44B1-4E1E-B54B-B9B93B089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683B1-8976-4A72-A6E6-15A7409AF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8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1EC74-BDBD-40DE-8CA8-78CCACE32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4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FE686-4BBD-4FB4-AD43-53D7987ED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4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ADBA0-B2A4-4734-B811-F69662319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6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61FAD-F435-46D6-8474-4875975620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546DD-2C42-4CB6-AE76-51C00DF7D3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B6AFB-1064-40C3-9A2B-70F3AD541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C9DF8D-255D-4BDE-B819-C88DEEAB9E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Performance Analysis and </a:t>
            </a:r>
            <a:r>
              <a:rPr lang="en-US" dirty="0" smtClean="0"/>
              <a:t>Optimization</a:t>
            </a: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(General guidelines; Some of this is review) </a:t>
            </a:r>
          </a:p>
          <a:p>
            <a:pPr algn="ctr"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			Outline: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		introduction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		evaluation methods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		timing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		space—code compression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		power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Common data structures (not dynamic):</a:t>
            </a:r>
          </a:p>
          <a:p>
            <a:pPr>
              <a:buFontTx/>
              <a:buNone/>
            </a:pPr>
            <a:r>
              <a:rPr lang="en-US" sz="2800"/>
              <a:t>Array:</a:t>
            </a:r>
          </a:p>
          <a:p>
            <a:pPr>
              <a:buFontTx/>
              <a:buNone/>
            </a:pPr>
            <a:r>
              <a:rPr lang="en-US" sz="2800"/>
              <a:t>O(n) [move]:</a:t>
            </a:r>
          </a:p>
          <a:p>
            <a:pPr>
              <a:buFontTx/>
              <a:buNone/>
            </a:pPr>
            <a:r>
              <a:rPr lang="en-US" sz="2800"/>
              <a:t>	Insert / delete at beginning </a:t>
            </a:r>
          </a:p>
          <a:p>
            <a:pPr>
              <a:buFontTx/>
              <a:buNone/>
            </a:pPr>
            <a:r>
              <a:rPr lang="en-US" sz="2800"/>
              <a:t>	Insert / delete at end</a:t>
            </a:r>
          </a:p>
          <a:p>
            <a:pPr>
              <a:buFontTx/>
              <a:buNone/>
            </a:pPr>
            <a:r>
              <a:rPr lang="en-US" sz="2800"/>
              <a:t>	Insert / delete in middle</a:t>
            </a:r>
          </a:p>
          <a:p>
            <a:pPr>
              <a:buFontTx/>
              <a:buNone/>
            </a:pPr>
            <a:r>
              <a:rPr lang="en-US" sz="2800"/>
              <a:t>O(1):</a:t>
            </a:r>
          </a:p>
          <a:p>
            <a:pPr>
              <a:buFontTx/>
              <a:buNone/>
            </a:pPr>
            <a:r>
              <a:rPr lang="en-US" sz="2800"/>
              <a:t>Access at beginning</a:t>
            </a:r>
          </a:p>
          <a:p>
            <a:pPr>
              <a:buFontTx/>
              <a:buNone/>
            </a:pPr>
            <a:r>
              <a:rPr lang="en-US" sz="2800"/>
              <a:t>Access at middle</a:t>
            </a:r>
          </a:p>
          <a:p>
            <a:pPr>
              <a:buFontTx/>
              <a:buNone/>
            </a:pPr>
            <a:r>
              <a:rPr lang="en-US" sz="2800"/>
              <a:t>Access at end</a:t>
            </a:r>
          </a:p>
          <a:p>
            <a:pPr>
              <a:buFontTx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Common data structures (not dynamic):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Linked list: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O(1):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Insert / delete at beginning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access at beginning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O(n):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insert / delete at end (or O(1) if extra pointer)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insert / delete in middle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Access at middle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Access at end (or O(1) if extra pointer)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fig_14_09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668953"/>
            <a:ext cx="8610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Flow of control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1—what is addressing mode?  How long does it take to access a variable?</a:t>
            </a:r>
          </a:p>
          <a:p>
            <a:r>
              <a:rPr lang="en-US" sz="2400" dirty="0" smtClean="0"/>
              <a:t>Common modes, relative times:</a:t>
            </a:r>
          </a:p>
          <a:p>
            <a:r>
              <a:rPr lang="en-US" sz="2400" dirty="0" smtClean="0"/>
              <a:t>Immediate  &lt; register &lt; direct &lt; indirect &lt; double indirect …</a:t>
            </a:r>
          </a:p>
          <a:p>
            <a:r>
              <a:rPr lang="en-US" sz="2400" dirty="0" smtClean="0"/>
              <a:t>Must also consider cache and virtual memory overheads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2—standard control flows: how much time is required?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sequential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loops / conditionals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function calls: context switch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(e.g., is overhead of recursion justified?)</a:t>
            </a:r>
          </a:p>
          <a:p>
            <a:r>
              <a:rPr lang="en-US" sz="2400" dirty="0" smtClean="0"/>
              <a:t>	co-routines:  e.g., 2 </a:t>
            </a:r>
            <a:r>
              <a:rPr lang="en-US" sz="2400" dirty="0" err="1" smtClean="0"/>
              <a:t>subfunctions</a:t>
            </a:r>
            <a:r>
              <a:rPr lang="en-US" sz="2400" dirty="0" smtClean="0"/>
              <a:t> operating in turn,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controlled by a “manager” function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interrupts:  similar to function call, no variables passed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_14_2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fig_14_21</a:t>
            </a:r>
          </a:p>
        </p:txBody>
      </p:sp>
      <p:sp>
        <p:nvSpPr>
          <p:cNvPr id="23556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fig_14_21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Example:  function call--what </a:t>
            </a:r>
            <a:r>
              <a:rPr lang="en-US" sz="2400" dirty="0"/>
              <a:t>happens at machine </a:t>
            </a:r>
            <a:r>
              <a:rPr lang="en-US" sz="2400" dirty="0" smtClean="0"/>
              <a:t>level: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_14_2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fig_14_26</a:t>
            </a:r>
          </a:p>
        </p:txBody>
      </p:sp>
      <p:sp>
        <p:nvSpPr>
          <p:cNvPr id="28676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fig_14_26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Response time—2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_14_2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fig_14_27</a:t>
            </a:r>
          </a:p>
        </p:txBody>
      </p:sp>
      <p:sp>
        <p:nvSpPr>
          <p:cNvPr id="2970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fig_14_27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Best and worst case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_14_2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334486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6410325" y="3357563"/>
            <a:ext cx="758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fig_14_29</a:t>
            </a:r>
          </a:p>
        </p:txBody>
      </p:sp>
      <p:sp>
        <p:nvSpPr>
          <p:cNvPr id="3174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fig_14_29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Memory:  hierarchy / response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/>
          <a:lstStyle/>
          <a:p>
            <a:pPr algn="l"/>
            <a:r>
              <a:rPr lang="en-US" sz="3200" dirty="0" smtClean="0"/>
              <a:t>Some guidelines (implementation):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11495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Use lookup tables or combinational logic (for multiplication, e.g.)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Considering using shifts for mathematical calculations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Study compiler optimization techniques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Optimize loops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 smtClean="0"/>
              <a:t>	example:  loop unrolling</a:t>
            </a:r>
          </a:p>
          <a:p>
            <a:endParaRPr lang="en-US" sz="2000" dirty="0"/>
          </a:p>
          <a:p>
            <a:r>
              <a:rPr lang="en-US" sz="2000" dirty="0" smtClean="0"/>
              <a:t>	example: 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for (j=0; j&lt;x+3;j++)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endVar</a:t>
            </a:r>
            <a:r>
              <a:rPr lang="en-US" sz="2000" dirty="0" smtClean="0">
                <a:sym typeface="Wingdings" pitchFamily="2" charset="2"/>
              </a:rPr>
              <a:t> = x+3; for (j=0; j&lt; </a:t>
            </a:r>
            <a:r>
              <a:rPr lang="en-US" sz="2000" dirty="0" err="1" smtClean="0">
                <a:sym typeface="Wingdings" pitchFamily="2" charset="2"/>
              </a:rPr>
              <a:t>endVar</a:t>
            </a:r>
            <a:r>
              <a:rPr lang="en-US" sz="2000" dirty="0" smtClean="0">
                <a:sym typeface="Wingdings" pitchFamily="2" charset="2"/>
              </a:rPr>
              <a:t>; j++)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	example:  can you replace nested loops by one loop on a 		    multidimensional array?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5.  use case instead of multiple if-else statements </a:t>
            </a:r>
            <a:endParaRPr lang="en-US" sz="2000" dirty="0" smtClean="0"/>
          </a:p>
          <a:p>
            <a:pPr marL="457200" indent="-457200">
              <a:buAutoNum type="arabicPeriod" startAt="6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056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55638"/>
          </a:xfrm>
        </p:spPr>
        <p:txBody>
          <a:bodyPr/>
          <a:lstStyle/>
          <a:p>
            <a:pPr algn="l"/>
            <a:r>
              <a:rPr lang="en-US" sz="3200" dirty="0" smtClean="0"/>
              <a:t>Some guidelines (implementation-continued):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11495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US" sz="2000" dirty="0" smtClean="0"/>
              <a:t>Use registers and caching</a:t>
            </a:r>
          </a:p>
          <a:p>
            <a:pPr marL="457200" indent="-457200">
              <a:buAutoNum type="arabicPeriod" startAt="6"/>
            </a:pPr>
            <a:endParaRPr lang="en-US" sz="2000" dirty="0"/>
          </a:p>
          <a:p>
            <a:pPr marL="457200" indent="-457200">
              <a:buAutoNum type="arabicPeriod" startAt="6"/>
            </a:pPr>
            <a:r>
              <a:rPr lang="en-US" sz="2000" dirty="0" smtClean="0"/>
              <a:t>Optimize the most frequently used code paths and code blocks</a:t>
            </a:r>
          </a:p>
          <a:p>
            <a:pPr marL="457200" indent="-457200">
              <a:buAutoNum type="arabicPeriod" startAt="6"/>
            </a:pPr>
            <a:endParaRPr lang="en-US" sz="2000" dirty="0"/>
          </a:p>
          <a:p>
            <a:pPr marL="457200" indent="-457200">
              <a:buAutoNum type="arabicPeriod" startAt="6"/>
            </a:pPr>
            <a:r>
              <a:rPr lang="en-US" sz="2000" dirty="0" smtClean="0"/>
              <a:t>Know when to choose recursion versus iteration</a:t>
            </a:r>
          </a:p>
          <a:p>
            <a:pPr marL="457200" indent="-457200">
              <a:buAutoNum type="arabicPeriod" startAt="6"/>
            </a:pPr>
            <a:endParaRPr lang="en-US" sz="2000" dirty="0"/>
          </a:p>
          <a:p>
            <a:pPr marL="457200" indent="-457200">
              <a:buAutoNum type="arabicPeriod" startAt="6"/>
            </a:pPr>
            <a:r>
              <a:rPr lang="en-US" sz="2000" dirty="0" smtClean="0"/>
              <a:t>Use macros and inline functions where appropriate</a:t>
            </a:r>
          </a:p>
        </p:txBody>
      </p:sp>
    </p:spTree>
    <p:extLst>
      <p:ext uri="{BB962C8B-B14F-4D97-AF65-F5344CB8AC3E}">
        <p14:creationId xmlns:p14="http://schemas.microsoft.com/office/powerpoint/2010/main" val="209045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772400" cy="2286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Implementation of bitmask based code compression algorithm on MSP430 </a:t>
            </a:r>
            <a:r>
              <a:rPr lang="en-US" sz="2800" dirty="0" smtClean="0"/>
              <a:t>microcontroller (excerpts)</a:t>
            </a: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7467600" cy="5334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Lijo</a:t>
            </a:r>
            <a:r>
              <a:rPr lang="en-US" sz="2800" dirty="0" smtClean="0"/>
              <a:t> </a:t>
            </a:r>
            <a:r>
              <a:rPr lang="en-US" sz="2800" dirty="0" smtClean="0"/>
              <a:t>John</a:t>
            </a: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err="1" smtClean="0"/>
              <a:t>Spcae</a:t>
            </a:r>
            <a:r>
              <a:rPr lang="en-US" sz="3200" dirty="0" smtClean="0"/>
              <a:t>--Code compression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80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3505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Performance</a:t>
            </a:r>
            <a:r>
              <a:rPr lang="en-US" sz="2800" dirty="0" smtClean="0"/>
              <a:t>: how can we optimize performance?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Time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Space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Power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(</a:t>
            </a:r>
            <a:r>
              <a:rPr lang="en-US" sz="2800" dirty="0"/>
              <a:t>cost)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(weight)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{</a:t>
            </a:r>
            <a:r>
              <a:rPr lang="en-US" sz="2800" dirty="0"/>
              <a:t>development time, ease of maintenance, extensibility}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080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Motivation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Embedded systems:</a:t>
            </a:r>
          </a:p>
          <a:p>
            <a:pPr eaLnBrk="1" hangingPunct="1"/>
            <a:r>
              <a:rPr lang="en-US" dirty="0" smtClean="0"/>
              <a:t>Real-time performance at a low cost</a:t>
            </a:r>
          </a:p>
          <a:p>
            <a:pPr eaLnBrk="1" hangingPunct="1"/>
            <a:r>
              <a:rPr lang="en-US" dirty="0" smtClean="0"/>
              <a:t>Compact in size</a:t>
            </a:r>
          </a:p>
          <a:p>
            <a:pPr eaLnBrk="1" hangingPunct="1"/>
            <a:r>
              <a:rPr lang="en-US" dirty="0" smtClean="0"/>
              <a:t>Minimal power consumption</a:t>
            </a:r>
          </a:p>
          <a:p>
            <a:pPr marL="0" indent="0" eaLnBrk="1" hangingPunct="1">
              <a:buNone/>
            </a:pPr>
            <a:r>
              <a:rPr lang="en-US" dirty="0" smtClean="0"/>
              <a:t>Embedded systems memory:  </a:t>
            </a:r>
            <a:endParaRPr lang="en-US" dirty="0" smtClean="0"/>
          </a:p>
          <a:p>
            <a:pPr lvl="1" eaLnBrk="1" hangingPunct="1"/>
            <a:r>
              <a:rPr lang="en-US" dirty="0" smtClean="0"/>
              <a:t>Major design constraint</a:t>
            </a:r>
          </a:p>
          <a:p>
            <a:pPr lvl="1" eaLnBrk="1" hangingPunct="1"/>
            <a:r>
              <a:rPr lang="en-US" dirty="0" smtClean="0"/>
              <a:t>Impacts</a:t>
            </a:r>
          </a:p>
          <a:p>
            <a:pPr lvl="2" eaLnBrk="1" hangingPunct="1"/>
            <a:r>
              <a:rPr lang="en-US" dirty="0" smtClean="0"/>
              <a:t>Cost </a:t>
            </a:r>
          </a:p>
          <a:p>
            <a:pPr lvl="2" eaLnBrk="1" hangingPunct="1"/>
            <a:r>
              <a:rPr lang="en-US" dirty="0" smtClean="0"/>
              <a:t>Size</a:t>
            </a:r>
          </a:p>
          <a:p>
            <a:pPr lvl="2" eaLnBrk="1" hangingPunct="1"/>
            <a:r>
              <a:rPr lang="en-US" dirty="0" smtClean="0"/>
              <a:t>Power Consumption</a:t>
            </a:r>
          </a:p>
          <a:p>
            <a:pPr lvl="2" eaLnBrk="1" hangingPunct="1"/>
            <a:r>
              <a:rPr lang="en-US" dirty="0" smtClean="0"/>
              <a:t>Chip area</a:t>
            </a:r>
          </a:p>
        </p:txBody>
      </p:sp>
    </p:spTree>
    <p:extLst>
      <p:ext uri="{BB962C8B-B14F-4D97-AF65-F5344CB8AC3E}">
        <p14:creationId xmlns:p14="http://schemas.microsoft.com/office/powerpoint/2010/main" val="38941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762000"/>
          </a:xfrm>
        </p:spPr>
        <p:txBody>
          <a:bodyPr/>
          <a:lstStyle/>
          <a:p>
            <a:pPr eaLnBrk="1" hangingPunct="1"/>
            <a:r>
              <a:rPr lang="en-US" smtClean="0"/>
              <a:t>Code compression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35163"/>
          <a:ext cx="7848600" cy="355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457200" y="4038600"/>
            <a:ext cx="8686800" cy="2209800"/>
          </a:xfrm>
          <a:prstGeom prst="rect">
            <a:avLst/>
          </a:prstGeom>
          <a:solidFill>
            <a:schemeClr val="accent1">
              <a:alpha val="25098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533400" y="2057400"/>
            <a:ext cx="23622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 Unicode" pitchFamily="34" charset="0"/>
              </a:rPr>
              <a:t>Application Program </a:t>
            </a:r>
          </a:p>
          <a:p>
            <a:pPr algn="ctr"/>
            <a:r>
              <a:rPr lang="en-US">
                <a:latin typeface="Lucida Sans Unicode" pitchFamily="34" charset="0"/>
              </a:rPr>
              <a:t>(Binary)</a:t>
            </a:r>
          </a:p>
        </p:txBody>
      </p:sp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4267200" y="2057400"/>
            <a:ext cx="2362200" cy="1219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 Unicode" pitchFamily="34" charset="0"/>
              </a:rPr>
              <a:t>Compression</a:t>
            </a:r>
          </a:p>
          <a:p>
            <a:pPr algn="ctr"/>
            <a:r>
              <a:rPr lang="en-US">
                <a:latin typeface="Lucida Sans Unicode" pitchFamily="34" charset="0"/>
              </a:rPr>
              <a:t>Algorithm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533400" y="4572000"/>
            <a:ext cx="2209800" cy="134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 Unicode" pitchFamily="34" charset="0"/>
              </a:rPr>
              <a:t>Processor</a:t>
            </a:r>
          </a:p>
          <a:p>
            <a:pPr algn="ctr"/>
            <a:r>
              <a:rPr lang="en-US">
                <a:latin typeface="Lucida Sans Unicode" pitchFamily="34" charset="0"/>
              </a:rPr>
              <a:t>(Fetch and Execute)</a:t>
            </a:r>
          </a:p>
        </p:txBody>
      </p:sp>
      <p:sp>
        <p:nvSpPr>
          <p:cNvPr id="9224" name="Oval 5"/>
          <p:cNvSpPr>
            <a:spLocks noChangeArrowheads="1"/>
          </p:cNvSpPr>
          <p:nvPr/>
        </p:nvSpPr>
        <p:spPr bwMode="auto">
          <a:xfrm>
            <a:off x="3276600" y="4876800"/>
            <a:ext cx="2362200" cy="1219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 Unicode" pitchFamily="34" charset="0"/>
              </a:rPr>
              <a:t>Decompression</a:t>
            </a:r>
          </a:p>
          <a:p>
            <a:pPr algn="ctr"/>
            <a:r>
              <a:rPr lang="en-US">
                <a:latin typeface="Lucida Sans Unicode" pitchFamily="34" charset="0"/>
              </a:rPr>
              <a:t>Engine</a:t>
            </a:r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6477000" y="4724400"/>
            <a:ext cx="20574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 Unicode" pitchFamily="34" charset="0"/>
              </a:rPr>
              <a:t>Compressed Code</a:t>
            </a:r>
          </a:p>
          <a:p>
            <a:pPr algn="ctr"/>
            <a:r>
              <a:rPr lang="en-US">
                <a:latin typeface="Lucida Sans Unicode" pitchFamily="34" charset="0"/>
              </a:rPr>
              <a:t>(Memory)</a:t>
            </a:r>
          </a:p>
        </p:txBody>
      </p:sp>
      <p:cxnSp>
        <p:nvCxnSpPr>
          <p:cNvPr id="9226" name="AutoShape 10"/>
          <p:cNvCxnSpPr>
            <a:cxnSpLocks noChangeShapeType="1"/>
          </p:cNvCxnSpPr>
          <p:nvPr/>
        </p:nvCxnSpPr>
        <p:spPr bwMode="auto">
          <a:xfrm>
            <a:off x="2895600" y="2708275"/>
            <a:ext cx="1371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AutoShape 11"/>
          <p:cNvCxnSpPr>
            <a:cxnSpLocks noChangeShapeType="1"/>
          </p:cNvCxnSpPr>
          <p:nvPr/>
        </p:nvCxnSpPr>
        <p:spPr bwMode="auto">
          <a:xfrm>
            <a:off x="6629400" y="2708275"/>
            <a:ext cx="800100" cy="228282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2"/>
          <p:cNvCxnSpPr>
            <a:cxnSpLocks noChangeShapeType="1"/>
            <a:endCxn id="9224" idx="6"/>
          </p:cNvCxnSpPr>
          <p:nvPr/>
        </p:nvCxnSpPr>
        <p:spPr bwMode="auto">
          <a:xfrm flipH="1">
            <a:off x="5638800" y="54864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2"/>
          </p:cNvCxnSpPr>
          <p:nvPr/>
        </p:nvCxnSpPr>
        <p:spPr bwMode="auto">
          <a:xfrm flipH="1">
            <a:off x="2743200" y="5486400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457200" y="1536700"/>
            <a:ext cx="8686800" cy="2133600"/>
          </a:xfrm>
          <a:prstGeom prst="rect">
            <a:avLst/>
          </a:prstGeom>
          <a:solidFill>
            <a:schemeClr val="accent1">
              <a:alpha val="25098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 flipH="1">
            <a:off x="6324600" y="1190625"/>
            <a:ext cx="2438400" cy="685800"/>
          </a:xfrm>
          <a:prstGeom prst="wedgeRoundRectCallout">
            <a:avLst>
              <a:gd name="adj1" fmla="val 51690"/>
              <a:gd name="adj2" fmla="val 13217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Lucida Sans Unicode" pitchFamily="34" charset="0"/>
              </a:rPr>
              <a:t>Static Encoding</a:t>
            </a:r>
          </a:p>
          <a:p>
            <a:pPr algn="ctr"/>
            <a:r>
              <a:rPr lang="en-US">
                <a:latin typeface="Lucida Sans Unicode" pitchFamily="34" charset="0"/>
              </a:rPr>
              <a:t>(Offline)</a:t>
            </a: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 flipH="1">
            <a:off x="4678363" y="3733800"/>
            <a:ext cx="2438400" cy="762000"/>
          </a:xfrm>
          <a:prstGeom prst="wedgeRoundRectCallout">
            <a:avLst>
              <a:gd name="adj1" fmla="val 51301"/>
              <a:gd name="adj2" fmla="val 146667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Lucida Sans Unicode" pitchFamily="34" charset="0"/>
              </a:rPr>
              <a:t>Dynamic Decoding</a:t>
            </a:r>
          </a:p>
          <a:p>
            <a:pPr algn="ctr"/>
            <a:r>
              <a:rPr lang="en-US">
                <a:latin typeface="Lucida Sans Unicode" pitchFamily="34" charset="0"/>
              </a:rPr>
              <a:t>(Online)</a:t>
            </a:r>
          </a:p>
        </p:txBody>
      </p:sp>
    </p:spTree>
    <p:extLst>
      <p:ext uri="{BB962C8B-B14F-4D97-AF65-F5344CB8AC3E}">
        <p14:creationId xmlns:p14="http://schemas.microsoft.com/office/powerpoint/2010/main" val="1146568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/>
              <a:t>Decompression Engine (DCE)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195388"/>
            <a:ext cx="7848600" cy="47704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Two options:</a:t>
            </a:r>
          </a:p>
          <a:p>
            <a:pPr lvl="1" eaLnBrk="1" hangingPunct="1"/>
            <a:r>
              <a:rPr lang="en-US" sz="2000" smtClean="0"/>
              <a:t>Pre-cache design</a:t>
            </a:r>
          </a:p>
          <a:p>
            <a:pPr lvl="2" eaLnBrk="1" hangingPunct="1"/>
            <a:r>
              <a:rPr lang="en-US" sz="2000" smtClean="0"/>
              <a:t>Between memory and cache</a:t>
            </a:r>
          </a:p>
          <a:p>
            <a:pPr lvl="1" eaLnBrk="1" hangingPunct="1"/>
            <a:r>
              <a:rPr lang="en-US" sz="2000" smtClean="0"/>
              <a:t>Post-cache design</a:t>
            </a:r>
          </a:p>
          <a:p>
            <a:pPr lvl="2" eaLnBrk="1" hangingPunct="1"/>
            <a:r>
              <a:rPr lang="en-US" sz="2000" smtClean="0"/>
              <a:t>Between cache and processor</a:t>
            </a:r>
          </a:p>
          <a:p>
            <a:pPr lvl="2" eaLnBrk="1" hangingPunct="1"/>
            <a:r>
              <a:rPr lang="en-US" sz="2000" smtClean="0"/>
              <a:t>Cache holds compressed data</a:t>
            </a:r>
          </a:p>
          <a:p>
            <a:pPr lvl="2" eaLnBrk="1" hangingPunct="1"/>
            <a:r>
              <a:rPr lang="en-US" sz="2000" smtClean="0"/>
              <a:t>Reduced bus bandwidth and higher cache hits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47738" y="4419600"/>
            <a:ext cx="990600" cy="219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Main</a:t>
            </a:r>
          </a:p>
          <a:p>
            <a:pPr algn="ctr"/>
            <a:r>
              <a:rPr lang="en-US" sz="1600"/>
              <a:t>Memory</a:t>
            </a:r>
          </a:p>
        </p:txBody>
      </p:sp>
      <p:grpSp>
        <p:nvGrpSpPr>
          <p:cNvPr id="10245" name="Group 25"/>
          <p:cNvGrpSpPr>
            <a:grpSpLocks/>
          </p:cNvGrpSpPr>
          <p:nvPr/>
        </p:nvGrpSpPr>
        <p:grpSpPr bwMode="auto">
          <a:xfrm>
            <a:off x="1938338" y="4343400"/>
            <a:ext cx="5248275" cy="1549400"/>
            <a:chOff x="1014" y="2736"/>
            <a:chExt cx="3306" cy="976"/>
          </a:xfrm>
        </p:grpSpPr>
        <p:sp>
          <p:nvSpPr>
            <p:cNvPr id="10256" name="AutoShape 14"/>
            <p:cNvSpPr>
              <a:spLocks noChangeArrowheads="1"/>
            </p:cNvSpPr>
            <p:nvPr/>
          </p:nvSpPr>
          <p:spPr bwMode="auto">
            <a:xfrm>
              <a:off x="1497" y="2736"/>
              <a:ext cx="360" cy="86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sz="1600" b="1"/>
                <a:t>Pre</a:t>
              </a:r>
              <a:r>
                <a:rPr lang="en-US" sz="1600"/>
                <a:t>-Cache</a:t>
              </a:r>
            </a:p>
            <a:p>
              <a:pPr algn="ctr"/>
              <a:r>
                <a:rPr lang="en-US" sz="1600"/>
                <a:t>DCE</a:t>
              </a:r>
            </a:p>
          </p:txBody>
        </p:sp>
        <p:cxnSp>
          <p:nvCxnSpPr>
            <p:cNvPr id="10257" name="AutoShape 16"/>
            <p:cNvCxnSpPr>
              <a:cxnSpLocks noChangeShapeType="1"/>
              <a:endCxn id="10256" idx="1"/>
            </p:cNvCxnSpPr>
            <p:nvPr/>
          </p:nvCxnSpPr>
          <p:spPr bwMode="auto">
            <a:xfrm flipV="1">
              <a:off x="1014" y="3168"/>
              <a:ext cx="483" cy="308"/>
            </a:xfrm>
            <a:prstGeom prst="bentConnector3">
              <a:avLst>
                <a:gd name="adj1" fmla="val 49898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AutoShape 17"/>
            <p:cNvCxnSpPr>
              <a:cxnSpLocks noChangeShapeType="1"/>
              <a:stCxn id="10256" idx="3"/>
            </p:cNvCxnSpPr>
            <p:nvPr/>
          </p:nvCxnSpPr>
          <p:spPr bwMode="auto">
            <a:xfrm>
              <a:off x="1857" y="3168"/>
              <a:ext cx="53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AutoShape 22"/>
            <p:cNvCxnSpPr>
              <a:cxnSpLocks noChangeShapeType="1"/>
            </p:cNvCxnSpPr>
            <p:nvPr/>
          </p:nvCxnSpPr>
          <p:spPr bwMode="auto">
            <a:xfrm>
              <a:off x="1014" y="3476"/>
              <a:ext cx="1377" cy="236"/>
            </a:xfrm>
            <a:prstGeom prst="bentConnector3">
              <a:avLst>
                <a:gd name="adj1" fmla="val 17431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0" name="Line 23"/>
            <p:cNvSpPr>
              <a:spLocks noChangeShapeType="1"/>
            </p:cNvSpPr>
            <p:nvPr/>
          </p:nvSpPr>
          <p:spPr bwMode="auto">
            <a:xfrm>
              <a:off x="3108" y="3468"/>
              <a:ext cx="1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124325" y="5435600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D-Cache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4114800" y="4572000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D-Cache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91400" y="5029200"/>
            <a:ext cx="990600" cy="96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Processor</a:t>
            </a:r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5919788" y="4338638"/>
            <a:ext cx="571500" cy="13843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/>
              <a:t>Post</a:t>
            </a:r>
            <a:r>
              <a:rPr lang="en-US" sz="1600"/>
              <a:t>-Cache</a:t>
            </a:r>
          </a:p>
          <a:p>
            <a:pPr algn="ctr"/>
            <a:r>
              <a:rPr lang="en-US" sz="1600"/>
              <a:t>DCE</a:t>
            </a:r>
          </a:p>
        </p:txBody>
      </p:sp>
      <p:cxnSp>
        <p:nvCxnSpPr>
          <p:cNvPr id="10250" name="AutoShape 20"/>
          <p:cNvCxnSpPr>
            <a:cxnSpLocks noChangeShapeType="1"/>
          </p:cNvCxnSpPr>
          <p:nvPr/>
        </p:nvCxnSpPr>
        <p:spPr bwMode="auto">
          <a:xfrm flipV="1">
            <a:off x="5114925" y="5511800"/>
            <a:ext cx="2238375" cy="381000"/>
          </a:xfrm>
          <a:prstGeom prst="bentConnector3">
            <a:avLst>
              <a:gd name="adj1" fmla="val 81417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AutoShape 18"/>
          <p:cNvCxnSpPr>
            <a:cxnSpLocks noChangeShapeType="1"/>
          </p:cNvCxnSpPr>
          <p:nvPr/>
        </p:nvCxnSpPr>
        <p:spPr bwMode="auto">
          <a:xfrm>
            <a:off x="5114925" y="5029200"/>
            <a:ext cx="804863" cy="1588"/>
          </a:xfrm>
          <a:prstGeom prst="bentConnector3">
            <a:avLst>
              <a:gd name="adj1" fmla="val 49903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AutoShape 19"/>
          <p:cNvCxnSpPr>
            <a:cxnSpLocks noChangeShapeType="1"/>
          </p:cNvCxnSpPr>
          <p:nvPr/>
        </p:nvCxnSpPr>
        <p:spPr bwMode="auto">
          <a:xfrm>
            <a:off x="6491288" y="5030788"/>
            <a:ext cx="862012" cy="481012"/>
          </a:xfrm>
          <a:prstGeom prst="bentConnector3">
            <a:avLst>
              <a:gd name="adj1" fmla="val 51565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53" name="Group 28"/>
          <p:cNvGrpSpPr>
            <a:grpSpLocks/>
          </p:cNvGrpSpPr>
          <p:nvPr/>
        </p:nvGrpSpPr>
        <p:grpSpPr bwMode="auto">
          <a:xfrm>
            <a:off x="2809875" y="6096000"/>
            <a:ext cx="3690938" cy="412750"/>
            <a:chOff x="1770" y="3840"/>
            <a:chExt cx="2325" cy="260"/>
          </a:xfrm>
        </p:grpSpPr>
        <p:sp>
          <p:nvSpPr>
            <p:cNvPr id="10254" name="Text Box 21"/>
            <p:cNvSpPr txBox="1">
              <a:spLocks noChangeArrowheads="1"/>
            </p:cNvSpPr>
            <p:nvPr/>
          </p:nvSpPr>
          <p:spPr bwMode="auto">
            <a:xfrm>
              <a:off x="1770" y="38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Bus</a:t>
              </a:r>
            </a:p>
          </p:txBody>
        </p:sp>
        <p:sp>
          <p:nvSpPr>
            <p:cNvPr id="10255" name="Text Box 27"/>
            <p:cNvSpPr txBox="1">
              <a:spLocks noChangeArrowheads="1"/>
            </p:cNvSpPr>
            <p:nvPr/>
          </p:nvSpPr>
          <p:spPr bwMode="auto">
            <a:xfrm>
              <a:off x="3759" y="388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8134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Compression Ratio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Compression ratio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Smaller </a:t>
            </a:r>
            <a:r>
              <a:rPr lang="en-US" dirty="0" smtClean="0"/>
              <a:t>compression ratio is better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143000" y="2743200"/>
          <a:ext cx="672782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Equation" r:id="rId3" imgW="2921000" imgH="419100" progId="Equation.DSMT4">
                  <p:embed/>
                </p:oleObj>
              </mc:Choice>
              <mc:Fallback>
                <p:oleObj name="Equation" r:id="rId3" imgW="2921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6727825" cy="1157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1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Summary of code compression algorithms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52400" y="60960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 </a:t>
            </a:r>
            <a:r>
              <a:rPr lang="en-US" dirty="0" smtClean="0"/>
              <a:t>numbers—see thesis</a:t>
            </a:r>
          </a:p>
        </p:txBody>
      </p:sp>
    </p:spTree>
    <p:extLst>
      <p:ext uri="{BB962C8B-B14F-4D97-AF65-F5344CB8AC3E}">
        <p14:creationId xmlns:p14="http://schemas.microsoft.com/office/powerpoint/2010/main" val="24452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Compression Techniques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935163"/>
            <a:ext cx="7848600" cy="44656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Dictionary based approach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400" dirty="0" smtClean="0"/>
              <a:t>Good compression ratio</a:t>
            </a:r>
          </a:p>
          <a:p>
            <a:pPr lvl="1" eaLnBrk="1" hangingPunct="1"/>
            <a:r>
              <a:rPr lang="en-US" sz="2400" dirty="0" smtClean="0"/>
              <a:t>Fast decompression scheme</a:t>
            </a:r>
          </a:p>
          <a:p>
            <a:pPr eaLnBrk="1" hangingPunct="1"/>
            <a:r>
              <a:rPr lang="en-US" sz="2400" dirty="0" smtClean="0"/>
              <a:t>Hamming distance based approach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400" dirty="0" smtClean="0"/>
              <a:t>Limited: profitable only up to 3 bit mismatches</a:t>
            </a:r>
          </a:p>
          <a:p>
            <a:pPr eaLnBrk="1" hangingPunct="1"/>
            <a:r>
              <a:rPr lang="en-US" sz="2400" b="1" dirty="0" smtClean="0"/>
              <a:t>Bitmask based approach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400" dirty="0" smtClean="0"/>
              <a:t>Uses bitmasks to maximize matching patterns</a:t>
            </a:r>
          </a:p>
          <a:p>
            <a:pPr lvl="1" eaLnBrk="1" hangingPunct="1"/>
            <a:r>
              <a:rPr lang="en-US" sz="2400" dirty="0" smtClean="0"/>
              <a:t>Improves compression ratio even further than dictionary based approach</a:t>
            </a:r>
          </a:p>
        </p:txBody>
      </p:sp>
    </p:spTree>
    <p:extLst>
      <p:ext uri="{BB962C8B-B14F-4D97-AF65-F5344CB8AC3E}">
        <p14:creationId xmlns:p14="http://schemas.microsoft.com/office/powerpoint/2010/main" val="6788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Traditional dictionary-based code compression</a:t>
            </a:r>
          </a:p>
        </p:txBody>
      </p:sp>
      <p:grpSp>
        <p:nvGrpSpPr>
          <p:cNvPr id="14339" name="Group 59"/>
          <p:cNvGrpSpPr>
            <a:grpSpLocks noGrp="1"/>
          </p:cNvGrpSpPr>
          <p:nvPr>
            <p:ph idx="1"/>
          </p:nvPr>
        </p:nvGrpSpPr>
        <p:grpSpPr bwMode="auto">
          <a:xfrm>
            <a:off x="609600" y="1371600"/>
            <a:ext cx="7848600" cy="1066800"/>
            <a:chOff x="119" y="888"/>
            <a:chExt cx="5328" cy="504"/>
          </a:xfrm>
        </p:grpSpPr>
        <p:sp>
          <p:nvSpPr>
            <p:cNvPr id="14379" name="Rectangle 49"/>
            <p:cNvSpPr>
              <a:spLocks noChangeArrowheads="1"/>
            </p:cNvSpPr>
            <p:nvPr/>
          </p:nvSpPr>
          <p:spPr bwMode="auto">
            <a:xfrm>
              <a:off x="119" y="888"/>
              <a:ext cx="5328" cy="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 sz="1400"/>
                <a:t>  </a:t>
              </a:r>
              <a:r>
                <a:rPr lang="en-US" sz="1500"/>
                <a:t>Format for Uncompressed Code (32 Bit Code)                    Format for Compressed Code</a:t>
              </a:r>
            </a:p>
            <a:p>
              <a:pPr marL="742950" lvl="1" indent="-285750">
                <a:buFontTx/>
                <a:buChar char="–"/>
              </a:pPr>
              <a:endParaRPr lang="en-US" sz="1500"/>
            </a:p>
            <a:p>
              <a:pPr marL="342900" indent="-342900"/>
              <a:endParaRPr lang="en-US" sz="1500"/>
            </a:p>
            <a:p>
              <a:pPr marL="342900" indent="-342900"/>
              <a:endParaRPr lang="en-US" sz="1400"/>
            </a:p>
          </p:txBody>
        </p:sp>
        <p:sp>
          <p:nvSpPr>
            <p:cNvPr id="14380" name="Rectangle 50"/>
            <p:cNvSpPr>
              <a:spLocks noChangeArrowheads="1"/>
            </p:cNvSpPr>
            <p:nvPr/>
          </p:nvSpPr>
          <p:spPr bwMode="auto">
            <a:xfrm>
              <a:off x="843" y="1056"/>
              <a:ext cx="218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Uncompressed Data</a:t>
              </a:r>
            </a:p>
            <a:p>
              <a:pPr algn="ctr"/>
              <a:r>
                <a:rPr lang="en-US" sz="1400"/>
                <a:t>(32 Bits)</a:t>
              </a:r>
            </a:p>
          </p:txBody>
        </p:sp>
        <p:sp>
          <p:nvSpPr>
            <p:cNvPr id="14381" name="Rectangle 51"/>
            <p:cNvSpPr>
              <a:spLocks noChangeArrowheads="1"/>
            </p:cNvSpPr>
            <p:nvPr/>
          </p:nvSpPr>
          <p:spPr bwMode="auto">
            <a:xfrm>
              <a:off x="281" y="1056"/>
              <a:ext cx="562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Decision</a:t>
              </a:r>
            </a:p>
            <a:p>
              <a:pPr algn="ctr"/>
              <a:r>
                <a:rPr lang="en-US" sz="1400"/>
                <a:t>(1 Bit)</a:t>
              </a:r>
            </a:p>
          </p:txBody>
        </p:sp>
        <p:sp>
          <p:nvSpPr>
            <p:cNvPr id="14382" name="Rectangle 53"/>
            <p:cNvSpPr>
              <a:spLocks noChangeArrowheads="1"/>
            </p:cNvSpPr>
            <p:nvPr/>
          </p:nvSpPr>
          <p:spPr bwMode="auto">
            <a:xfrm>
              <a:off x="4299" y="1056"/>
              <a:ext cx="1008" cy="28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Dictionary Index</a:t>
              </a:r>
            </a:p>
          </p:txBody>
        </p:sp>
        <p:sp>
          <p:nvSpPr>
            <p:cNvPr id="14383" name="Rectangle 55"/>
            <p:cNvSpPr>
              <a:spLocks noChangeArrowheads="1"/>
            </p:cNvSpPr>
            <p:nvPr/>
          </p:nvSpPr>
          <p:spPr bwMode="auto">
            <a:xfrm>
              <a:off x="3771" y="1056"/>
              <a:ext cx="562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Decision</a:t>
              </a:r>
            </a:p>
            <a:p>
              <a:pPr algn="ctr"/>
              <a:r>
                <a:rPr lang="en-US" sz="1400"/>
                <a:t>(1 Bit)</a:t>
              </a:r>
            </a:p>
          </p:txBody>
        </p:sp>
      </p:grp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09600" y="2919413"/>
            <a:ext cx="1447800" cy="3786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000"/>
          </a:p>
          <a:p>
            <a:pPr eaLnBrk="1" hangingPunct="1"/>
            <a:r>
              <a:rPr lang="en-US" sz="2000"/>
              <a:t>0000 0000</a:t>
            </a:r>
          </a:p>
          <a:p>
            <a:pPr eaLnBrk="1" hangingPunct="1"/>
            <a:r>
              <a:rPr lang="en-US" sz="2000"/>
              <a:t>1000 0010</a:t>
            </a:r>
          </a:p>
          <a:p>
            <a:pPr eaLnBrk="1" hangingPunct="1"/>
            <a:r>
              <a:rPr lang="en-US" sz="2000"/>
              <a:t>0000 0010</a:t>
            </a:r>
          </a:p>
          <a:p>
            <a:pPr eaLnBrk="1" hangingPunct="1"/>
            <a:r>
              <a:rPr lang="en-US" sz="2000"/>
              <a:t>0100 0010</a:t>
            </a:r>
          </a:p>
          <a:p>
            <a:pPr eaLnBrk="1" hangingPunct="1"/>
            <a:r>
              <a:rPr lang="en-US" sz="2000"/>
              <a:t>0100 1110</a:t>
            </a:r>
          </a:p>
          <a:p>
            <a:pPr eaLnBrk="1" hangingPunct="1"/>
            <a:r>
              <a:rPr lang="en-US" sz="2000"/>
              <a:t>0101 0010</a:t>
            </a:r>
          </a:p>
          <a:p>
            <a:pPr eaLnBrk="1" hangingPunct="1"/>
            <a:r>
              <a:rPr lang="en-US" sz="2000"/>
              <a:t>0000 1100</a:t>
            </a:r>
          </a:p>
          <a:p>
            <a:pPr eaLnBrk="1" hangingPunct="1"/>
            <a:r>
              <a:rPr lang="en-US" sz="2000"/>
              <a:t>0100 0010</a:t>
            </a:r>
          </a:p>
          <a:p>
            <a:pPr eaLnBrk="1" hangingPunct="1"/>
            <a:r>
              <a:rPr lang="en-US" sz="2000"/>
              <a:t>1100 0000</a:t>
            </a:r>
          </a:p>
          <a:p>
            <a:pPr eaLnBrk="1" hangingPunct="1"/>
            <a:r>
              <a:rPr lang="en-US" sz="2000"/>
              <a:t>0000 0000</a:t>
            </a:r>
          </a:p>
          <a:p>
            <a:pPr eaLnBrk="1" hangingPunct="1"/>
            <a:endParaRPr lang="en-US" sz="2000"/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381000" y="3200400"/>
            <a:ext cx="1905000" cy="381000"/>
          </a:xfrm>
          <a:prstGeom prst="rect">
            <a:avLst/>
          </a:prstGeom>
          <a:solidFill>
            <a:srgbClr val="FF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381000" y="4114800"/>
            <a:ext cx="1905000" cy="38100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381000" y="5410200"/>
            <a:ext cx="1905000" cy="38100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381000" y="6019800"/>
            <a:ext cx="1905000" cy="381000"/>
          </a:xfrm>
          <a:prstGeom prst="rect">
            <a:avLst/>
          </a:prstGeom>
          <a:solidFill>
            <a:srgbClr val="FF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343400" y="2971800"/>
            <a:ext cx="1828800" cy="37861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000"/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0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1000 0010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0000 0010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1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0100 1110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0101 0010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0000 1100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1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1100 0000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0</a:t>
            </a:r>
          </a:p>
          <a:p>
            <a:pPr eaLnBrk="1" hangingPunct="1"/>
            <a:endParaRPr lang="en-US" sz="200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381500" y="3060700"/>
            <a:ext cx="4457700" cy="3492500"/>
            <a:chOff x="2808" y="1736"/>
            <a:chExt cx="2808" cy="2200"/>
          </a:xfrm>
        </p:grpSpPr>
        <p:sp>
          <p:nvSpPr>
            <p:cNvPr id="14376" name="Rectangle 23"/>
            <p:cNvSpPr>
              <a:spLocks noChangeArrowheads="1"/>
            </p:cNvSpPr>
            <p:nvPr/>
          </p:nvSpPr>
          <p:spPr bwMode="auto">
            <a:xfrm>
              <a:off x="4176" y="3456"/>
              <a:ext cx="1440" cy="4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0 – Compressed</a:t>
              </a:r>
            </a:p>
            <a:p>
              <a:r>
                <a:rPr lang="en-US"/>
                <a:t>1 – Not Compressed</a:t>
              </a:r>
            </a:p>
          </p:txBody>
        </p:sp>
        <p:sp>
          <p:nvSpPr>
            <p:cNvPr id="14377" name="Rectangle 24"/>
            <p:cNvSpPr>
              <a:spLocks noChangeArrowheads="1"/>
            </p:cNvSpPr>
            <p:nvPr/>
          </p:nvSpPr>
          <p:spPr bwMode="auto">
            <a:xfrm>
              <a:off x="2808" y="1736"/>
              <a:ext cx="192" cy="2064"/>
            </a:xfrm>
            <a:prstGeom prst="rect">
              <a:avLst/>
            </a:prstGeom>
            <a:solidFill>
              <a:srgbClr val="FFCC99">
                <a:alpha val="25098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8" name="AutoShape 25"/>
            <p:cNvCxnSpPr>
              <a:cxnSpLocks noChangeShapeType="1"/>
              <a:stCxn id="14376" idx="2"/>
              <a:endCxn id="14377" idx="2"/>
            </p:cNvCxnSpPr>
            <p:nvPr/>
          </p:nvCxnSpPr>
          <p:spPr bwMode="auto">
            <a:xfrm rot="16200000" flipV="1">
              <a:off x="3832" y="2872"/>
              <a:ext cx="136" cy="1992"/>
            </a:xfrm>
            <a:prstGeom prst="bentConnector3">
              <a:avLst>
                <a:gd name="adj1" fmla="val -105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0" name="Group 8"/>
          <p:cNvGraphicFramePr>
            <a:graphicFrameLocks/>
          </p:cNvGraphicFramePr>
          <p:nvPr/>
        </p:nvGraphicFramePr>
        <p:xfrm>
          <a:off x="6629400" y="2971800"/>
          <a:ext cx="2057400" cy="1189038"/>
        </p:xfrm>
        <a:graphic>
          <a:graphicData uri="http://schemas.openxmlformats.org/drawingml/2006/table">
            <a:tbl>
              <a:tblPr/>
              <a:tblGrid>
                <a:gridCol w="762000"/>
                <a:gridCol w="1295400"/>
              </a:tblGrid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0000 0000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0100 0010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2438400" y="3429000"/>
            <a:ext cx="1676400" cy="2743200"/>
            <a:chOff x="1584" y="1920"/>
            <a:chExt cx="1056" cy="1728"/>
          </a:xfrm>
        </p:grpSpPr>
        <p:sp>
          <p:nvSpPr>
            <p:cNvPr id="14366" name="Line 27"/>
            <p:cNvSpPr>
              <a:spLocks noChangeShapeType="1"/>
            </p:cNvSpPr>
            <p:nvPr/>
          </p:nvSpPr>
          <p:spPr bwMode="auto">
            <a:xfrm>
              <a:off x="1584" y="192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28"/>
            <p:cNvSpPr>
              <a:spLocks noChangeShapeType="1"/>
            </p:cNvSpPr>
            <p:nvPr/>
          </p:nvSpPr>
          <p:spPr bwMode="auto">
            <a:xfrm>
              <a:off x="1584" y="211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29"/>
            <p:cNvSpPr>
              <a:spLocks noChangeShapeType="1"/>
            </p:cNvSpPr>
            <p:nvPr/>
          </p:nvSpPr>
          <p:spPr bwMode="auto">
            <a:xfrm>
              <a:off x="1584" y="2304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30"/>
            <p:cNvSpPr>
              <a:spLocks noChangeShapeType="1"/>
            </p:cNvSpPr>
            <p:nvPr/>
          </p:nvSpPr>
          <p:spPr bwMode="auto">
            <a:xfrm>
              <a:off x="1584" y="364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31"/>
            <p:cNvSpPr>
              <a:spLocks noChangeShapeType="1"/>
            </p:cNvSpPr>
            <p:nvPr/>
          </p:nvSpPr>
          <p:spPr bwMode="auto">
            <a:xfrm>
              <a:off x="1584" y="2496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32"/>
            <p:cNvSpPr>
              <a:spLocks noChangeShapeType="1"/>
            </p:cNvSpPr>
            <p:nvPr/>
          </p:nvSpPr>
          <p:spPr bwMode="auto">
            <a:xfrm>
              <a:off x="1584" y="268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33"/>
            <p:cNvSpPr>
              <a:spLocks noChangeShapeType="1"/>
            </p:cNvSpPr>
            <p:nvPr/>
          </p:nvSpPr>
          <p:spPr bwMode="auto">
            <a:xfrm>
              <a:off x="1584" y="288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34"/>
            <p:cNvSpPr>
              <a:spLocks noChangeShapeType="1"/>
            </p:cNvSpPr>
            <p:nvPr/>
          </p:nvSpPr>
          <p:spPr bwMode="auto">
            <a:xfrm>
              <a:off x="1584" y="307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35"/>
            <p:cNvSpPr>
              <a:spLocks noChangeShapeType="1"/>
            </p:cNvSpPr>
            <p:nvPr/>
          </p:nvSpPr>
          <p:spPr bwMode="auto">
            <a:xfrm>
              <a:off x="1584" y="3264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36"/>
            <p:cNvSpPr>
              <a:spLocks noChangeShapeType="1"/>
            </p:cNvSpPr>
            <p:nvPr/>
          </p:nvSpPr>
          <p:spPr bwMode="auto">
            <a:xfrm>
              <a:off x="1584" y="3456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2" name="Rectangle 4"/>
          <p:cNvSpPr>
            <a:spLocks noChangeArrowheads="1"/>
          </p:cNvSpPr>
          <p:nvPr/>
        </p:nvSpPr>
        <p:spPr bwMode="auto">
          <a:xfrm>
            <a:off x="381000" y="2514600"/>
            <a:ext cx="20574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Original Program</a:t>
            </a:r>
          </a:p>
        </p:txBody>
      </p:sp>
      <p:sp>
        <p:nvSpPr>
          <p:cNvPr id="14363" name="Rectangle 5"/>
          <p:cNvSpPr>
            <a:spLocks noChangeArrowheads="1"/>
          </p:cNvSpPr>
          <p:nvPr/>
        </p:nvSpPr>
        <p:spPr bwMode="auto">
          <a:xfrm>
            <a:off x="4038600" y="2514600"/>
            <a:ext cx="2362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Compressed Program</a:t>
            </a:r>
          </a:p>
        </p:txBody>
      </p:sp>
      <p:sp>
        <p:nvSpPr>
          <p:cNvPr id="14364" name="Rectangle 6"/>
          <p:cNvSpPr>
            <a:spLocks noChangeArrowheads="1"/>
          </p:cNvSpPr>
          <p:nvPr/>
        </p:nvSpPr>
        <p:spPr bwMode="auto">
          <a:xfrm>
            <a:off x="6553200" y="2514600"/>
            <a:ext cx="20574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Dictionary</a:t>
            </a:r>
          </a:p>
        </p:txBody>
      </p:sp>
      <p:sp>
        <p:nvSpPr>
          <p:cNvPr id="57" name="AutoShape 43"/>
          <p:cNvSpPr>
            <a:spLocks noChangeArrowheads="1"/>
          </p:cNvSpPr>
          <p:nvPr/>
        </p:nvSpPr>
        <p:spPr bwMode="auto">
          <a:xfrm>
            <a:off x="1371600" y="2438400"/>
            <a:ext cx="6248400" cy="3886200"/>
          </a:xfrm>
          <a:prstGeom prst="horizontalScroll">
            <a:avLst>
              <a:gd name="adj" fmla="val 12500"/>
            </a:avLst>
          </a:prstGeom>
          <a:solidFill>
            <a:schemeClr val="accent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Original code size = 80 bits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Compressed code size = 62 bits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Dictionary size = 16 bits</a:t>
            </a: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Compression ratio = (62+16)/80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= 97.5%</a:t>
            </a:r>
          </a:p>
        </p:txBody>
      </p:sp>
    </p:spTree>
    <p:extLst>
      <p:ext uri="{BB962C8B-B14F-4D97-AF65-F5344CB8AC3E}">
        <p14:creationId xmlns:p14="http://schemas.microsoft.com/office/powerpoint/2010/main" val="7493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Mismatch based code compression</a:t>
            </a:r>
            <a:br>
              <a:rPr lang="en-US" sz="3600" smtClean="0"/>
            </a:br>
            <a:r>
              <a:rPr lang="en-US" sz="3600" smtClean="0"/>
              <a:t>(also dictionary)</a:t>
            </a:r>
          </a:p>
        </p:txBody>
      </p:sp>
      <p:grpSp>
        <p:nvGrpSpPr>
          <p:cNvPr id="15363" name="Group 180"/>
          <p:cNvGrpSpPr>
            <a:grpSpLocks noGrp="1"/>
          </p:cNvGrpSpPr>
          <p:nvPr>
            <p:ph idx="1"/>
          </p:nvPr>
        </p:nvGrpSpPr>
        <p:grpSpPr bwMode="auto">
          <a:xfrm>
            <a:off x="685800" y="1219200"/>
            <a:ext cx="7848600" cy="838200"/>
            <a:chOff x="60" y="624"/>
            <a:chExt cx="5664" cy="576"/>
          </a:xfrm>
        </p:grpSpPr>
        <p:sp>
          <p:nvSpPr>
            <p:cNvPr id="15411" name="Rectangle 175"/>
            <p:cNvSpPr>
              <a:spLocks noChangeArrowheads="1"/>
            </p:cNvSpPr>
            <p:nvPr/>
          </p:nvSpPr>
          <p:spPr bwMode="auto">
            <a:xfrm>
              <a:off x="60" y="624"/>
              <a:ext cx="5664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 sz="1400"/>
                <a:t>  </a:t>
              </a:r>
              <a:r>
                <a:rPr lang="en-US" sz="1500"/>
                <a:t>Format for Uncompressed Code                 Format for Compressed Code</a:t>
              </a:r>
            </a:p>
            <a:p>
              <a:pPr marL="742950" lvl="1" indent="-285750">
                <a:buFontTx/>
                <a:buChar char="–"/>
              </a:pPr>
              <a:endParaRPr lang="en-US" sz="1500"/>
            </a:p>
            <a:p>
              <a:pPr marL="342900" indent="-342900"/>
              <a:endParaRPr lang="en-US" sz="1500"/>
            </a:p>
            <a:p>
              <a:pPr marL="342900" indent="-342900"/>
              <a:endParaRPr lang="en-US" sz="1400"/>
            </a:p>
          </p:txBody>
        </p:sp>
        <p:sp>
          <p:nvSpPr>
            <p:cNvPr id="15412" name="Rectangle 176"/>
            <p:cNvSpPr>
              <a:spLocks noChangeArrowheads="1"/>
            </p:cNvSpPr>
            <p:nvPr/>
          </p:nvSpPr>
          <p:spPr bwMode="auto">
            <a:xfrm>
              <a:off x="687" y="864"/>
              <a:ext cx="144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Uncompressed Data</a:t>
              </a:r>
            </a:p>
            <a:p>
              <a:pPr algn="ctr"/>
              <a:r>
                <a:rPr lang="en-US" sz="1400"/>
                <a:t>(32 Bits)</a:t>
              </a:r>
            </a:p>
          </p:txBody>
        </p:sp>
        <p:sp>
          <p:nvSpPr>
            <p:cNvPr id="15413" name="Rectangle 177"/>
            <p:cNvSpPr>
              <a:spLocks noChangeArrowheads="1"/>
            </p:cNvSpPr>
            <p:nvPr/>
          </p:nvSpPr>
          <p:spPr bwMode="auto">
            <a:xfrm>
              <a:off x="125" y="864"/>
              <a:ext cx="562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Decision</a:t>
              </a:r>
            </a:p>
            <a:p>
              <a:pPr algn="ctr"/>
              <a:r>
                <a:rPr lang="en-US" sz="1400"/>
                <a:t>(1 Bit)</a:t>
              </a:r>
            </a:p>
          </p:txBody>
        </p:sp>
        <p:sp>
          <p:nvSpPr>
            <p:cNvPr id="15414" name="Rectangle 165"/>
            <p:cNvSpPr>
              <a:spLocks noChangeArrowheads="1"/>
            </p:cNvSpPr>
            <p:nvPr/>
          </p:nvSpPr>
          <p:spPr bwMode="auto">
            <a:xfrm>
              <a:off x="2463" y="864"/>
              <a:ext cx="528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Decision</a:t>
              </a:r>
            </a:p>
            <a:p>
              <a:pPr algn="ctr"/>
              <a:r>
                <a:rPr lang="en-US" sz="1400"/>
                <a:t>(1 Bit)</a:t>
              </a:r>
            </a:p>
          </p:txBody>
        </p:sp>
        <p:sp>
          <p:nvSpPr>
            <p:cNvPr id="15415" name="Rectangle 166"/>
            <p:cNvSpPr>
              <a:spLocks noChangeArrowheads="1"/>
            </p:cNvSpPr>
            <p:nvPr/>
          </p:nvSpPr>
          <p:spPr bwMode="auto">
            <a:xfrm>
              <a:off x="2991" y="864"/>
              <a:ext cx="606" cy="28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# of Bit </a:t>
              </a:r>
            </a:p>
            <a:p>
              <a:pPr algn="ctr"/>
              <a:r>
                <a:rPr lang="en-US" sz="1400" b="1"/>
                <a:t>Changes </a:t>
              </a:r>
            </a:p>
          </p:txBody>
        </p:sp>
        <p:sp>
          <p:nvSpPr>
            <p:cNvPr id="15416" name="Rectangle 167"/>
            <p:cNvSpPr>
              <a:spLocks noChangeArrowheads="1"/>
            </p:cNvSpPr>
            <p:nvPr/>
          </p:nvSpPr>
          <p:spPr bwMode="auto">
            <a:xfrm>
              <a:off x="4986" y="864"/>
              <a:ext cx="64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Dictionary</a:t>
              </a:r>
            </a:p>
            <a:p>
              <a:pPr algn="ctr"/>
              <a:r>
                <a:rPr lang="en-US" sz="1400" b="1"/>
                <a:t>Index</a:t>
              </a:r>
              <a:endParaRPr lang="en-US" sz="1400"/>
            </a:p>
          </p:txBody>
        </p:sp>
        <p:sp>
          <p:nvSpPr>
            <p:cNvPr id="15417" name="Rectangle 168"/>
            <p:cNvSpPr>
              <a:spLocks noChangeArrowheads="1"/>
            </p:cNvSpPr>
            <p:nvPr/>
          </p:nvSpPr>
          <p:spPr bwMode="auto">
            <a:xfrm>
              <a:off x="3612" y="864"/>
              <a:ext cx="52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Location</a:t>
              </a:r>
            </a:p>
            <a:p>
              <a:pPr algn="ctr"/>
              <a:r>
                <a:rPr lang="en-US" sz="1400"/>
                <a:t>(5 Bits)</a:t>
              </a:r>
            </a:p>
          </p:txBody>
        </p:sp>
        <p:sp>
          <p:nvSpPr>
            <p:cNvPr id="15418" name="Rectangle 169"/>
            <p:cNvSpPr>
              <a:spLocks noChangeArrowheads="1"/>
            </p:cNvSpPr>
            <p:nvPr/>
          </p:nvSpPr>
          <p:spPr bwMode="auto">
            <a:xfrm>
              <a:off x="4407" y="864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Location</a:t>
              </a:r>
            </a:p>
            <a:p>
              <a:pPr algn="ctr"/>
              <a:r>
                <a:rPr lang="en-US" sz="1400"/>
                <a:t>(5 Bits)</a:t>
              </a:r>
            </a:p>
          </p:txBody>
        </p:sp>
        <p:sp>
          <p:nvSpPr>
            <p:cNvPr id="15419" name="Rectangle 170"/>
            <p:cNvSpPr>
              <a:spLocks noChangeArrowheads="1"/>
            </p:cNvSpPr>
            <p:nvPr/>
          </p:nvSpPr>
          <p:spPr bwMode="auto">
            <a:xfrm>
              <a:off x="4119" y="864"/>
              <a:ext cx="311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… …</a:t>
              </a:r>
              <a:endParaRPr lang="en-US" sz="1400"/>
            </a:p>
          </p:txBody>
        </p:sp>
      </p:grp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2698750"/>
            <a:ext cx="1447800" cy="375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000"/>
          </a:p>
          <a:p>
            <a:pPr eaLnBrk="1" hangingPunct="1"/>
            <a:r>
              <a:rPr lang="en-US" sz="2000"/>
              <a:t>0000 0000</a:t>
            </a:r>
          </a:p>
          <a:p>
            <a:pPr eaLnBrk="1" hangingPunct="1"/>
            <a:r>
              <a:rPr lang="en-US" sz="2000"/>
              <a:t>1000 0010</a:t>
            </a:r>
          </a:p>
          <a:p>
            <a:pPr eaLnBrk="1" hangingPunct="1"/>
            <a:r>
              <a:rPr lang="en-US" sz="2000"/>
              <a:t>0000 0010</a:t>
            </a:r>
          </a:p>
          <a:p>
            <a:pPr eaLnBrk="1" hangingPunct="1"/>
            <a:r>
              <a:rPr lang="en-US" sz="2000"/>
              <a:t>0100 0010</a:t>
            </a:r>
          </a:p>
          <a:p>
            <a:pPr eaLnBrk="1" hangingPunct="1"/>
            <a:r>
              <a:rPr lang="en-US" sz="2000"/>
              <a:t>0100 1110</a:t>
            </a:r>
          </a:p>
          <a:p>
            <a:pPr eaLnBrk="1" hangingPunct="1"/>
            <a:r>
              <a:rPr lang="en-US" sz="2000"/>
              <a:t>0101 0010</a:t>
            </a:r>
          </a:p>
          <a:p>
            <a:pPr eaLnBrk="1" hangingPunct="1"/>
            <a:r>
              <a:rPr lang="en-US" sz="2000"/>
              <a:t>0000 1100</a:t>
            </a:r>
          </a:p>
          <a:p>
            <a:pPr eaLnBrk="1" hangingPunct="1"/>
            <a:r>
              <a:rPr lang="en-US" sz="2000"/>
              <a:t>0100 0010</a:t>
            </a:r>
          </a:p>
          <a:p>
            <a:pPr eaLnBrk="1" hangingPunct="1"/>
            <a:r>
              <a:rPr lang="en-US" sz="2000"/>
              <a:t>1100 0000</a:t>
            </a:r>
          </a:p>
          <a:p>
            <a:pPr eaLnBrk="1" hangingPunct="1"/>
            <a:r>
              <a:rPr lang="en-US" sz="2000"/>
              <a:t>0000 0000</a:t>
            </a:r>
          </a:p>
          <a:p>
            <a:pPr eaLnBrk="1" hangingPunct="1"/>
            <a:endParaRPr lang="en-US" sz="2000"/>
          </a:p>
        </p:txBody>
      </p:sp>
      <p:sp>
        <p:nvSpPr>
          <p:cNvPr id="22" name="Rectangle 142"/>
          <p:cNvSpPr>
            <a:spLocks noChangeArrowheads="1"/>
          </p:cNvSpPr>
          <p:nvPr/>
        </p:nvSpPr>
        <p:spPr bwMode="auto">
          <a:xfrm>
            <a:off x="622300" y="3003550"/>
            <a:ext cx="1905000" cy="381000"/>
          </a:xfrm>
          <a:prstGeom prst="rect">
            <a:avLst/>
          </a:prstGeom>
          <a:solidFill>
            <a:srgbClr val="FF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45"/>
          <p:cNvSpPr>
            <a:spLocks noChangeArrowheads="1"/>
          </p:cNvSpPr>
          <p:nvPr/>
        </p:nvSpPr>
        <p:spPr bwMode="auto">
          <a:xfrm>
            <a:off x="609600" y="3917950"/>
            <a:ext cx="1905000" cy="38100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46"/>
          <p:cNvSpPr>
            <a:spLocks noChangeArrowheads="1"/>
          </p:cNvSpPr>
          <p:nvPr/>
        </p:nvSpPr>
        <p:spPr bwMode="auto">
          <a:xfrm>
            <a:off x="609600" y="5137150"/>
            <a:ext cx="1905000" cy="38100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43"/>
          <p:cNvSpPr>
            <a:spLocks noChangeArrowheads="1"/>
          </p:cNvSpPr>
          <p:nvPr/>
        </p:nvSpPr>
        <p:spPr bwMode="auto">
          <a:xfrm>
            <a:off x="609600" y="5772150"/>
            <a:ext cx="1905000" cy="381000"/>
          </a:xfrm>
          <a:prstGeom prst="rect">
            <a:avLst/>
          </a:prstGeom>
          <a:solidFill>
            <a:srgbClr val="FF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419600" y="2698750"/>
            <a:ext cx="1828800" cy="3759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000"/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1             0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1000 0010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0   110    0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1             1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0100 1110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0   001    0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0000 1100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1             1</a:t>
            </a:r>
          </a:p>
          <a:p>
            <a:pPr eaLnBrk="1" hangingPunct="1"/>
            <a:r>
              <a:rPr lang="en-US" sz="2000" b="1"/>
              <a:t>1</a:t>
            </a:r>
            <a:r>
              <a:rPr lang="en-US" sz="2000"/>
              <a:t>   1100 0000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 1             0</a:t>
            </a:r>
          </a:p>
          <a:p>
            <a:pPr eaLnBrk="1" hangingPunct="1"/>
            <a:endParaRPr lang="en-US" sz="2000"/>
          </a:p>
        </p:txBody>
      </p: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4457700" y="3613150"/>
            <a:ext cx="4457700" cy="2819400"/>
            <a:chOff x="2808" y="2160"/>
            <a:chExt cx="2808" cy="1776"/>
          </a:xfrm>
        </p:grpSpPr>
        <p:sp>
          <p:nvSpPr>
            <p:cNvPr id="15408" name="Rectangle 122"/>
            <p:cNvSpPr>
              <a:spLocks noChangeArrowheads="1"/>
            </p:cNvSpPr>
            <p:nvPr/>
          </p:nvSpPr>
          <p:spPr bwMode="auto">
            <a:xfrm>
              <a:off x="4176" y="3456"/>
              <a:ext cx="1440" cy="4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0 – Compressed</a:t>
              </a:r>
            </a:p>
            <a:p>
              <a:r>
                <a:rPr lang="en-US"/>
                <a:t>1 – Not Compressed</a:t>
              </a:r>
            </a:p>
          </p:txBody>
        </p:sp>
        <p:sp>
          <p:nvSpPr>
            <p:cNvPr id="15409" name="Rectangle 126"/>
            <p:cNvSpPr>
              <a:spLocks noChangeArrowheads="1"/>
            </p:cNvSpPr>
            <p:nvPr/>
          </p:nvSpPr>
          <p:spPr bwMode="auto">
            <a:xfrm>
              <a:off x="2808" y="2160"/>
              <a:ext cx="192" cy="240"/>
            </a:xfrm>
            <a:prstGeom prst="rect">
              <a:avLst/>
            </a:prstGeom>
            <a:solidFill>
              <a:srgbClr val="FFCC99">
                <a:alpha val="25098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410" name="AutoShape 127"/>
            <p:cNvCxnSpPr>
              <a:cxnSpLocks noChangeShapeType="1"/>
              <a:stCxn id="15408" idx="2"/>
              <a:endCxn id="15409" idx="2"/>
            </p:cNvCxnSpPr>
            <p:nvPr/>
          </p:nvCxnSpPr>
          <p:spPr bwMode="auto">
            <a:xfrm rot="16200000" flipV="1">
              <a:off x="3132" y="2172"/>
              <a:ext cx="1536" cy="1992"/>
            </a:xfrm>
            <a:prstGeom prst="bentConnector3">
              <a:avLst>
                <a:gd name="adj1" fmla="val -9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47"/>
          <p:cNvGrpSpPr>
            <a:grpSpLocks/>
          </p:cNvGrpSpPr>
          <p:nvPr/>
        </p:nvGrpSpPr>
        <p:grpSpPr bwMode="auto">
          <a:xfrm>
            <a:off x="2667000" y="3200400"/>
            <a:ext cx="1676400" cy="2743200"/>
            <a:chOff x="1584" y="1920"/>
            <a:chExt cx="1056" cy="1728"/>
          </a:xfrm>
        </p:grpSpPr>
        <p:sp>
          <p:nvSpPr>
            <p:cNvPr id="15398" name="Line 128"/>
            <p:cNvSpPr>
              <a:spLocks noChangeShapeType="1"/>
            </p:cNvSpPr>
            <p:nvPr/>
          </p:nvSpPr>
          <p:spPr bwMode="auto">
            <a:xfrm>
              <a:off x="1584" y="192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129"/>
            <p:cNvSpPr>
              <a:spLocks noChangeShapeType="1"/>
            </p:cNvSpPr>
            <p:nvPr/>
          </p:nvSpPr>
          <p:spPr bwMode="auto">
            <a:xfrm>
              <a:off x="1584" y="211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130"/>
            <p:cNvSpPr>
              <a:spLocks noChangeShapeType="1"/>
            </p:cNvSpPr>
            <p:nvPr/>
          </p:nvSpPr>
          <p:spPr bwMode="auto">
            <a:xfrm>
              <a:off x="1584" y="2304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131"/>
            <p:cNvSpPr>
              <a:spLocks noChangeShapeType="1"/>
            </p:cNvSpPr>
            <p:nvPr/>
          </p:nvSpPr>
          <p:spPr bwMode="auto">
            <a:xfrm>
              <a:off x="1584" y="364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132"/>
            <p:cNvSpPr>
              <a:spLocks noChangeShapeType="1"/>
            </p:cNvSpPr>
            <p:nvPr/>
          </p:nvSpPr>
          <p:spPr bwMode="auto">
            <a:xfrm>
              <a:off x="1584" y="2496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133"/>
            <p:cNvSpPr>
              <a:spLocks noChangeShapeType="1"/>
            </p:cNvSpPr>
            <p:nvPr/>
          </p:nvSpPr>
          <p:spPr bwMode="auto">
            <a:xfrm>
              <a:off x="1584" y="268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134"/>
            <p:cNvSpPr>
              <a:spLocks noChangeShapeType="1"/>
            </p:cNvSpPr>
            <p:nvPr/>
          </p:nvSpPr>
          <p:spPr bwMode="auto">
            <a:xfrm>
              <a:off x="1584" y="288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35"/>
            <p:cNvSpPr>
              <a:spLocks noChangeShapeType="1"/>
            </p:cNvSpPr>
            <p:nvPr/>
          </p:nvSpPr>
          <p:spPr bwMode="auto">
            <a:xfrm>
              <a:off x="1584" y="307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136"/>
            <p:cNvSpPr>
              <a:spLocks noChangeShapeType="1"/>
            </p:cNvSpPr>
            <p:nvPr/>
          </p:nvSpPr>
          <p:spPr bwMode="auto">
            <a:xfrm>
              <a:off x="1584" y="3264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137"/>
            <p:cNvSpPr>
              <a:spLocks noChangeShapeType="1"/>
            </p:cNvSpPr>
            <p:nvPr/>
          </p:nvSpPr>
          <p:spPr bwMode="auto">
            <a:xfrm>
              <a:off x="1584" y="3456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4876800" y="3613150"/>
            <a:ext cx="3886200" cy="1857375"/>
            <a:chOff x="3072" y="2160"/>
            <a:chExt cx="2448" cy="1170"/>
          </a:xfrm>
        </p:grpSpPr>
        <p:sp>
          <p:nvSpPr>
            <p:cNvPr id="15395" name="Rectangle 153"/>
            <p:cNvSpPr>
              <a:spLocks noChangeArrowheads="1"/>
            </p:cNvSpPr>
            <p:nvPr/>
          </p:nvSpPr>
          <p:spPr bwMode="auto">
            <a:xfrm>
              <a:off x="4320" y="2898"/>
              <a:ext cx="1200" cy="4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 – Mismatch</a:t>
              </a:r>
            </a:p>
            <a:p>
              <a:pPr algn="ctr"/>
              <a:r>
                <a:rPr lang="en-US"/>
                <a:t>1 – No Action</a:t>
              </a:r>
            </a:p>
          </p:txBody>
        </p:sp>
        <p:cxnSp>
          <p:nvCxnSpPr>
            <p:cNvPr id="15396" name="AutoShape 154"/>
            <p:cNvCxnSpPr>
              <a:cxnSpLocks noChangeShapeType="1"/>
              <a:stCxn id="15395" idx="1"/>
              <a:endCxn id="15397" idx="2"/>
            </p:cNvCxnSpPr>
            <p:nvPr/>
          </p:nvCxnSpPr>
          <p:spPr bwMode="auto">
            <a:xfrm flipH="1" flipV="1">
              <a:off x="3128" y="2400"/>
              <a:ext cx="1192" cy="7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7" name="Rectangle 155"/>
            <p:cNvSpPr>
              <a:spLocks noChangeArrowheads="1"/>
            </p:cNvSpPr>
            <p:nvPr/>
          </p:nvSpPr>
          <p:spPr bwMode="auto">
            <a:xfrm>
              <a:off x="3072" y="2160"/>
              <a:ext cx="112" cy="240"/>
            </a:xfrm>
            <a:prstGeom prst="rect">
              <a:avLst/>
            </a:prstGeom>
            <a:solidFill>
              <a:srgbClr val="FFCC99">
                <a:alpha val="25098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4" name="Group 58"/>
          <p:cNvGraphicFramePr>
            <a:graphicFrameLocks/>
          </p:cNvGraphicFramePr>
          <p:nvPr/>
        </p:nvGraphicFramePr>
        <p:xfrm>
          <a:off x="6705600" y="2851150"/>
          <a:ext cx="2057400" cy="1189038"/>
        </p:xfrm>
        <a:graphic>
          <a:graphicData uri="http://schemas.openxmlformats.org/drawingml/2006/table">
            <a:tbl>
              <a:tblPr/>
              <a:tblGrid>
                <a:gridCol w="762000"/>
                <a:gridCol w="1295400"/>
              </a:tblGrid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0000 0000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0100 0010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157"/>
          <p:cNvGrpSpPr>
            <a:grpSpLocks/>
          </p:cNvGrpSpPr>
          <p:nvPr/>
        </p:nvGrpSpPr>
        <p:grpSpPr bwMode="auto">
          <a:xfrm>
            <a:off x="5243513" y="3627438"/>
            <a:ext cx="3519487" cy="976312"/>
            <a:chOff x="3303" y="2169"/>
            <a:chExt cx="2217" cy="615"/>
          </a:xfrm>
        </p:grpSpPr>
        <p:sp>
          <p:nvSpPr>
            <p:cNvPr id="15392" name="Rectangle 150"/>
            <p:cNvSpPr>
              <a:spLocks noChangeArrowheads="1"/>
            </p:cNvSpPr>
            <p:nvPr/>
          </p:nvSpPr>
          <p:spPr bwMode="auto">
            <a:xfrm>
              <a:off x="3303" y="2169"/>
              <a:ext cx="272" cy="240"/>
            </a:xfrm>
            <a:prstGeom prst="rect">
              <a:avLst/>
            </a:prstGeom>
            <a:solidFill>
              <a:srgbClr val="FFCC99">
                <a:alpha val="25098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Rectangle 151"/>
            <p:cNvSpPr>
              <a:spLocks noChangeArrowheads="1"/>
            </p:cNvSpPr>
            <p:nvPr/>
          </p:nvSpPr>
          <p:spPr bwMode="auto">
            <a:xfrm>
              <a:off x="4320" y="2544"/>
              <a:ext cx="1200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Mismatch Position</a:t>
              </a:r>
            </a:p>
          </p:txBody>
        </p:sp>
        <p:cxnSp>
          <p:nvCxnSpPr>
            <p:cNvPr id="15394" name="AutoShape 152"/>
            <p:cNvCxnSpPr>
              <a:cxnSpLocks noChangeShapeType="1"/>
              <a:stCxn id="15393" idx="1"/>
              <a:endCxn id="15392" idx="3"/>
            </p:cNvCxnSpPr>
            <p:nvPr/>
          </p:nvCxnSpPr>
          <p:spPr bwMode="auto">
            <a:xfrm flipH="1" flipV="1">
              <a:off x="3575" y="2289"/>
              <a:ext cx="745" cy="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88" name="Rectangle 6"/>
          <p:cNvSpPr>
            <a:spLocks noChangeArrowheads="1"/>
          </p:cNvSpPr>
          <p:nvPr/>
        </p:nvSpPr>
        <p:spPr bwMode="auto">
          <a:xfrm>
            <a:off x="685800" y="2241550"/>
            <a:ext cx="20574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Original Program</a:t>
            </a:r>
          </a:p>
        </p:txBody>
      </p:sp>
      <p:sp>
        <p:nvSpPr>
          <p:cNvPr id="15389" name="Rectangle 10"/>
          <p:cNvSpPr>
            <a:spLocks noChangeArrowheads="1"/>
          </p:cNvSpPr>
          <p:nvPr/>
        </p:nvSpPr>
        <p:spPr bwMode="auto">
          <a:xfrm>
            <a:off x="4114800" y="2241550"/>
            <a:ext cx="2362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Compressed Program</a:t>
            </a:r>
          </a:p>
        </p:txBody>
      </p:sp>
      <p:sp>
        <p:nvSpPr>
          <p:cNvPr id="15390" name="Rectangle 12"/>
          <p:cNvSpPr>
            <a:spLocks noChangeArrowheads="1"/>
          </p:cNvSpPr>
          <p:nvPr/>
        </p:nvSpPr>
        <p:spPr bwMode="auto">
          <a:xfrm>
            <a:off x="6629400" y="2241550"/>
            <a:ext cx="20574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Dictionary</a:t>
            </a:r>
          </a:p>
        </p:txBody>
      </p:sp>
      <p:sp>
        <p:nvSpPr>
          <p:cNvPr id="88" name="AutoShape 139"/>
          <p:cNvSpPr>
            <a:spLocks noChangeArrowheads="1"/>
          </p:cNvSpPr>
          <p:nvPr/>
        </p:nvSpPr>
        <p:spPr bwMode="auto">
          <a:xfrm>
            <a:off x="1524000" y="2514600"/>
            <a:ext cx="6248400" cy="3886200"/>
          </a:xfrm>
          <a:prstGeom prst="horizontalScroll">
            <a:avLst>
              <a:gd name="adj" fmla="val 12500"/>
            </a:avLst>
          </a:prstGeom>
          <a:solidFill>
            <a:schemeClr val="accent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Original code size = 80 bits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Compressed code size = 60 bits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Dictionary size = 16 bits</a:t>
            </a: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Compression ratio = 95%</a:t>
            </a:r>
          </a:p>
        </p:txBody>
      </p:sp>
    </p:spTree>
    <p:extLst>
      <p:ext uri="{BB962C8B-B14F-4D97-AF65-F5344CB8AC3E}">
        <p14:creationId xmlns:p14="http://schemas.microsoft.com/office/powerpoint/2010/main" val="7483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1295400"/>
          </a:xfrm>
        </p:spPr>
        <p:txBody>
          <a:bodyPr/>
          <a:lstStyle/>
          <a:p>
            <a:pPr eaLnBrk="1" hangingPunct="1"/>
            <a:r>
              <a:rPr lang="en-US" smtClean="0"/>
              <a:t>Bitmask Technique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Generate repeating patterns aggressively</a:t>
            </a:r>
          </a:p>
          <a:p>
            <a:pPr eaLnBrk="1" hangingPunct="1"/>
            <a:r>
              <a:rPr lang="en-US" sz="2800" smtClean="0"/>
              <a:t>Traditional dictionary and mismatch based techniques are inefficient!</a:t>
            </a:r>
          </a:p>
          <a:p>
            <a:pPr eaLnBrk="1" hangingPunct="1"/>
            <a:r>
              <a:rPr lang="en-US" sz="2800" smtClean="0"/>
              <a:t>XOR operation: simple and fast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685800" y="3886200"/>
            <a:ext cx="2971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0000 0000 0010 1101</a:t>
            </a: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685800" y="5410200"/>
            <a:ext cx="2971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1111 0100 0010 0001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4267200" y="3886200"/>
            <a:ext cx="4572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7415" name="Rectangle 18"/>
          <p:cNvSpPr>
            <a:spLocks noChangeArrowheads="1"/>
          </p:cNvSpPr>
          <p:nvPr/>
        </p:nvSpPr>
        <p:spPr bwMode="auto">
          <a:xfrm>
            <a:off x="4191000" y="4648200"/>
            <a:ext cx="6096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0001</a:t>
            </a:r>
          </a:p>
        </p:txBody>
      </p:sp>
      <p:sp>
        <p:nvSpPr>
          <p:cNvPr id="17416" name="Rectangle 19"/>
          <p:cNvSpPr>
            <a:spLocks noChangeArrowheads="1"/>
          </p:cNvSpPr>
          <p:nvPr/>
        </p:nvSpPr>
        <p:spPr bwMode="auto">
          <a:xfrm>
            <a:off x="4038600" y="5334000"/>
            <a:ext cx="8382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111101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5562600" y="4114800"/>
            <a:ext cx="25146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In Dictionary</a:t>
            </a:r>
          </a:p>
          <a:p>
            <a:pPr algn="ctr"/>
            <a:endParaRPr lang="en-US" sz="800"/>
          </a:p>
          <a:p>
            <a:pPr algn="ctr"/>
            <a:r>
              <a:rPr lang="en-US"/>
              <a:t>0000 0000 0010 0001</a:t>
            </a:r>
          </a:p>
        </p:txBody>
      </p:sp>
      <p:cxnSp>
        <p:nvCxnSpPr>
          <p:cNvPr id="17418" name="AutoShape 24"/>
          <p:cNvCxnSpPr>
            <a:cxnSpLocks noChangeShapeType="1"/>
            <a:stCxn id="17414" idx="3"/>
          </p:cNvCxnSpPr>
          <p:nvPr/>
        </p:nvCxnSpPr>
        <p:spPr bwMode="auto">
          <a:xfrm>
            <a:off x="4724400" y="4114800"/>
            <a:ext cx="876300" cy="152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25"/>
          <p:cNvCxnSpPr>
            <a:cxnSpLocks noChangeShapeType="1"/>
          </p:cNvCxnSpPr>
          <p:nvPr/>
        </p:nvCxnSpPr>
        <p:spPr bwMode="auto">
          <a:xfrm flipV="1">
            <a:off x="4800600" y="4267200"/>
            <a:ext cx="800100" cy="5524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27"/>
          <p:cNvCxnSpPr>
            <a:cxnSpLocks noChangeShapeType="1"/>
          </p:cNvCxnSpPr>
          <p:nvPr/>
        </p:nvCxnSpPr>
        <p:spPr bwMode="auto">
          <a:xfrm flipV="1">
            <a:off x="4876800" y="4267200"/>
            <a:ext cx="723900" cy="1257300"/>
          </a:xfrm>
          <a:prstGeom prst="bentConnector3">
            <a:avLst>
              <a:gd name="adj1" fmla="val 460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21"/>
          <p:cNvCxnSpPr>
            <a:cxnSpLocks noChangeShapeType="1"/>
            <a:endCxn id="17414" idx="1"/>
          </p:cNvCxnSpPr>
          <p:nvPr/>
        </p:nvCxnSpPr>
        <p:spPr bwMode="auto">
          <a:xfrm>
            <a:off x="3657600" y="41148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22"/>
          <p:cNvCxnSpPr>
            <a:cxnSpLocks noChangeShapeType="1"/>
          </p:cNvCxnSpPr>
          <p:nvPr/>
        </p:nvCxnSpPr>
        <p:spPr bwMode="auto">
          <a:xfrm>
            <a:off x="3657600" y="49530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23"/>
          <p:cNvCxnSpPr>
            <a:cxnSpLocks noChangeShapeType="1"/>
          </p:cNvCxnSpPr>
          <p:nvPr/>
        </p:nvCxnSpPr>
        <p:spPr bwMode="auto">
          <a:xfrm>
            <a:off x="3657600" y="5638800"/>
            <a:ext cx="3810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2743200" y="3886200"/>
            <a:ext cx="242888" cy="457200"/>
          </a:xfrm>
          <a:prstGeom prst="rect">
            <a:avLst/>
          </a:prstGeom>
          <a:solidFill>
            <a:srgbClr val="FF99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13"/>
          <p:cNvSpPr>
            <a:spLocks noChangeArrowheads="1"/>
          </p:cNvSpPr>
          <p:nvPr/>
        </p:nvSpPr>
        <p:spPr bwMode="auto">
          <a:xfrm>
            <a:off x="2133600" y="4724400"/>
            <a:ext cx="609600" cy="457200"/>
          </a:xfrm>
          <a:prstGeom prst="rect">
            <a:avLst/>
          </a:prstGeom>
          <a:solidFill>
            <a:srgbClr val="FF99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Rectangle 7"/>
          <p:cNvSpPr>
            <a:spLocks noChangeArrowheads="1"/>
          </p:cNvSpPr>
          <p:nvPr/>
        </p:nvSpPr>
        <p:spPr bwMode="auto">
          <a:xfrm>
            <a:off x="685800" y="4648200"/>
            <a:ext cx="2971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0000 0000 0011 0001</a:t>
            </a:r>
          </a:p>
        </p:txBody>
      </p:sp>
      <p:sp>
        <p:nvSpPr>
          <p:cNvPr id="17427" name="Rectangle 13"/>
          <p:cNvSpPr>
            <a:spLocks noChangeArrowheads="1"/>
          </p:cNvSpPr>
          <p:nvPr/>
        </p:nvSpPr>
        <p:spPr bwMode="auto">
          <a:xfrm>
            <a:off x="2133600" y="4648200"/>
            <a:ext cx="609600" cy="457200"/>
          </a:xfrm>
          <a:prstGeom prst="rect">
            <a:avLst/>
          </a:prstGeom>
          <a:solidFill>
            <a:srgbClr val="FF99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1066800" y="5410200"/>
            <a:ext cx="762000" cy="457200"/>
          </a:xfrm>
          <a:prstGeom prst="rect">
            <a:avLst/>
          </a:prstGeom>
          <a:solidFill>
            <a:srgbClr val="FF99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Bitmask encoding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32-bit instructions</a:t>
            </a:r>
          </a:p>
          <a:p>
            <a:pPr eaLnBrk="1" hangingPunct="1"/>
            <a:r>
              <a:rPr lang="en-US" smtClean="0"/>
              <a:t>Format for uncompressed code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Format for compressed code</a:t>
            </a:r>
          </a:p>
          <a:p>
            <a:pPr eaLnBrk="1" hangingPunct="1"/>
            <a:endParaRPr lang="en-US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05000" y="3276600"/>
            <a:ext cx="472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Uncompressed Data</a:t>
            </a:r>
          </a:p>
          <a:p>
            <a:pPr algn="ctr"/>
            <a:r>
              <a:rPr lang="en-US" sz="1400"/>
              <a:t>(32 Bits)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90600" y="3276600"/>
            <a:ext cx="9017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Decision</a:t>
            </a:r>
          </a:p>
          <a:p>
            <a:pPr algn="ctr"/>
            <a:r>
              <a:rPr lang="en-US" sz="1400"/>
              <a:t>(1 Bit)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90600" y="4953000"/>
            <a:ext cx="8890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Decision</a:t>
            </a:r>
          </a:p>
          <a:p>
            <a:pPr algn="ctr"/>
            <a:r>
              <a:rPr lang="en-US" sz="1400"/>
              <a:t>(1 Bit)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828800" y="4953000"/>
            <a:ext cx="8890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Mask</a:t>
            </a:r>
          </a:p>
          <a:p>
            <a:pPr algn="ctr"/>
            <a:r>
              <a:rPr lang="en-US" sz="1400"/>
              <a:t>(1 Bit)</a:t>
            </a:r>
          </a:p>
        </p:txBody>
      </p:sp>
      <p:grpSp>
        <p:nvGrpSpPr>
          <p:cNvPr id="18440" name="Group 9"/>
          <p:cNvGrpSpPr>
            <a:grpSpLocks/>
          </p:cNvGrpSpPr>
          <p:nvPr/>
        </p:nvGrpSpPr>
        <p:grpSpPr bwMode="auto">
          <a:xfrm>
            <a:off x="2667000" y="4953000"/>
            <a:ext cx="4876800" cy="533400"/>
            <a:chOff x="1728" y="3360"/>
            <a:chExt cx="3072" cy="336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28" y="3360"/>
              <a:ext cx="3072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grpSp>
          <p:nvGrpSpPr>
            <p:cNvPr id="18443" name="Group 11"/>
            <p:cNvGrpSpPr>
              <a:grpSpLocks/>
            </p:cNvGrpSpPr>
            <p:nvPr/>
          </p:nvGrpSpPr>
          <p:grpSpPr bwMode="auto">
            <a:xfrm>
              <a:off x="1768" y="3384"/>
              <a:ext cx="1384" cy="288"/>
              <a:chOff x="1768" y="3384"/>
              <a:chExt cx="1384" cy="288"/>
            </a:xfrm>
          </p:grpSpPr>
          <p:sp>
            <p:nvSpPr>
              <p:cNvPr id="18448" name="Rectangle 12"/>
              <p:cNvSpPr>
                <a:spLocks noChangeArrowheads="1"/>
              </p:cNvSpPr>
              <p:nvPr/>
            </p:nvSpPr>
            <p:spPr bwMode="auto">
              <a:xfrm>
                <a:off x="1768" y="3384"/>
                <a:ext cx="39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Mask</a:t>
                </a:r>
              </a:p>
              <a:p>
                <a:pPr algn="ctr"/>
                <a:r>
                  <a:rPr lang="en-US" sz="1400"/>
                  <a:t>Type</a:t>
                </a:r>
              </a:p>
            </p:txBody>
          </p:sp>
          <p:sp>
            <p:nvSpPr>
              <p:cNvPr id="18449" name="Rectangle 13"/>
              <p:cNvSpPr>
                <a:spLocks noChangeArrowheads="1"/>
              </p:cNvSpPr>
              <p:nvPr/>
            </p:nvSpPr>
            <p:spPr bwMode="auto">
              <a:xfrm>
                <a:off x="2160" y="3384"/>
                <a:ext cx="464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Location</a:t>
                </a:r>
              </a:p>
            </p:txBody>
          </p:sp>
          <p:sp>
            <p:nvSpPr>
              <p:cNvPr id="18450" name="Rectangle 14"/>
              <p:cNvSpPr>
                <a:spLocks noChangeArrowheads="1"/>
              </p:cNvSpPr>
              <p:nvPr/>
            </p:nvSpPr>
            <p:spPr bwMode="auto">
              <a:xfrm>
                <a:off x="2624" y="3384"/>
                <a:ext cx="52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Mask</a:t>
                </a:r>
              </a:p>
              <a:p>
                <a:pPr algn="ctr"/>
                <a:r>
                  <a:rPr lang="en-US" sz="1400"/>
                  <a:t>Pattern</a:t>
                </a:r>
              </a:p>
            </p:txBody>
          </p:sp>
        </p:grpSp>
        <p:grpSp>
          <p:nvGrpSpPr>
            <p:cNvPr id="18444" name="Group 15"/>
            <p:cNvGrpSpPr>
              <a:grpSpLocks/>
            </p:cNvGrpSpPr>
            <p:nvPr/>
          </p:nvGrpSpPr>
          <p:grpSpPr bwMode="auto">
            <a:xfrm>
              <a:off x="3384" y="3384"/>
              <a:ext cx="1384" cy="288"/>
              <a:chOff x="3384" y="3384"/>
              <a:chExt cx="1384" cy="288"/>
            </a:xfrm>
          </p:grpSpPr>
          <p:sp>
            <p:nvSpPr>
              <p:cNvPr id="18445" name="Rectangle 16"/>
              <p:cNvSpPr>
                <a:spLocks noChangeArrowheads="1"/>
              </p:cNvSpPr>
              <p:nvPr/>
            </p:nvSpPr>
            <p:spPr bwMode="auto">
              <a:xfrm>
                <a:off x="3384" y="3384"/>
                <a:ext cx="39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Mask</a:t>
                </a:r>
              </a:p>
              <a:p>
                <a:pPr algn="ctr"/>
                <a:r>
                  <a:rPr lang="en-US" sz="1400"/>
                  <a:t>Type</a:t>
                </a:r>
              </a:p>
            </p:txBody>
          </p:sp>
          <p:sp>
            <p:nvSpPr>
              <p:cNvPr id="18446" name="Rectangle 17"/>
              <p:cNvSpPr>
                <a:spLocks noChangeArrowheads="1"/>
              </p:cNvSpPr>
              <p:nvPr/>
            </p:nvSpPr>
            <p:spPr bwMode="auto">
              <a:xfrm>
                <a:off x="3776" y="3384"/>
                <a:ext cx="464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Location</a:t>
                </a:r>
              </a:p>
            </p:txBody>
          </p:sp>
          <p:sp>
            <p:nvSpPr>
              <p:cNvPr id="18447" name="Rectangle 18"/>
              <p:cNvSpPr>
                <a:spLocks noChangeArrowheads="1"/>
              </p:cNvSpPr>
              <p:nvPr/>
            </p:nvSpPr>
            <p:spPr bwMode="auto">
              <a:xfrm>
                <a:off x="4240" y="3384"/>
                <a:ext cx="52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Mask</a:t>
                </a:r>
              </a:p>
              <a:p>
                <a:pPr algn="ctr"/>
                <a:r>
                  <a:rPr lang="en-US" sz="1400"/>
                  <a:t>Pattern</a:t>
                </a:r>
              </a:p>
            </p:txBody>
          </p:sp>
        </p:grpSp>
      </p:grp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7543800" y="4953000"/>
            <a:ext cx="1066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Dictionary</a:t>
            </a:r>
          </a:p>
          <a:p>
            <a:pPr algn="ctr"/>
            <a:r>
              <a:rPr lang="en-US" sz="1400" b="1"/>
              <a:t>Index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215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Methods for analyzing performance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Instruction counting </a:t>
            </a:r>
          </a:p>
          <a:p>
            <a:endParaRPr lang="en-US" sz="2400" dirty="0"/>
          </a:p>
          <a:p>
            <a:r>
              <a:rPr lang="en-US" sz="2400" dirty="0" smtClean="0"/>
              <a:t>Simulation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Measurement of actual system in action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25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1066800"/>
          </a:xfrm>
        </p:spPr>
        <p:txBody>
          <a:bodyPr/>
          <a:lstStyle/>
          <a:p>
            <a:pPr eaLnBrk="1" hangingPunct="1"/>
            <a:r>
              <a:rPr lang="en-US" sz="4000" smtClean="0"/>
              <a:t>Bitmask based code compression</a:t>
            </a:r>
          </a:p>
        </p:txBody>
      </p:sp>
      <p:sp>
        <p:nvSpPr>
          <p:cNvPr id="19459" name="Text Box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1524000" cy="3786188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0000 0000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1000 0010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0000 0010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0100 0010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0100 1110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0101 0010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0000 1100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0100 0010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1100 0000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0000 0000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smtClean="0"/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533400" y="2667000"/>
            <a:ext cx="1905000" cy="381000"/>
          </a:xfrm>
          <a:prstGeom prst="rect">
            <a:avLst/>
          </a:prstGeom>
          <a:solidFill>
            <a:srgbClr val="FF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6"/>
          <p:cNvSpPr>
            <a:spLocks noChangeArrowheads="1"/>
          </p:cNvSpPr>
          <p:nvPr/>
        </p:nvSpPr>
        <p:spPr bwMode="auto">
          <a:xfrm>
            <a:off x="533400" y="3581400"/>
            <a:ext cx="1905000" cy="38100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533400" y="4800600"/>
            <a:ext cx="1905000" cy="38100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5"/>
          <p:cNvSpPr>
            <a:spLocks noChangeArrowheads="1"/>
          </p:cNvSpPr>
          <p:nvPr/>
        </p:nvSpPr>
        <p:spPr bwMode="auto">
          <a:xfrm>
            <a:off x="533400" y="5410200"/>
            <a:ext cx="1905000" cy="381000"/>
          </a:xfrm>
          <a:prstGeom prst="rect">
            <a:avLst/>
          </a:prstGeom>
          <a:solidFill>
            <a:srgbClr val="FF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19600" y="2362200"/>
            <a:ext cx="1828800" cy="3759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000"/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1              0</a:t>
            </a:r>
          </a:p>
          <a:p>
            <a:pPr eaLnBrk="1" hangingPunct="1"/>
            <a:r>
              <a:rPr lang="en-US" sz="2000" b="1"/>
              <a:t>0 </a:t>
            </a:r>
            <a:r>
              <a:rPr lang="en-US" sz="2000"/>
              <a:t> 0  00  11  1</a:t>
            </a:r>
          </a:p>
          <a:p>
            <a:pPr eaLnBrk="1" hangingPunct="1"/>
            <a:r>
              <a:rPr lang="en-US" sz="2000"/>
              <a:t>0  0  11  10  0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1              1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0  10  11  1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0  01  01  1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0  10  11  0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1              1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0  00  11  0</a:t>
            </a:r>
          </a:p>
          <a:p>
            <a:pPr eaLnBrk="1" hangingPunct="1"/>
            <a:r>
              <a:rPr lang="en-US" sz="2000" b="1"/>
              <a:t>0</a:t>
            </a:r>
            <a:r>
              <a:rPr lang="en-US" sz="2000"/>
              <a:t>  1              0</a:t>
            </a:r>
          </a:p>
          <a:p>
            <a:pPr eaLnBrk="1" hangingPunct="1"/>
            <a:endParaRPr lang="en-US" sz="2000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4495800" y="2590800"/>
            <a:ext cx="4445000" cy="3581400"/>
            <a:chOff x="2816" y="1968"/>
            <a:chExt cx="2800" cy="2256"/>
          </a:xfrm>
        </p:grpSpPr>
        <p:sp>
          <p:nvSpPr>
            <p:cNvPr id="19507" name="Rectangle 22"/>
            <p:cNvSpPr>
              <a:spLocks noChangeArrowheads="1"/>
            </p:cNvSpPr>
            <p:nvPr/>
          </p:nvSpPr>
          <p:spPr bwMode="auto">
            <a:xfrm>
              <a:off x="4176" y="3744"/>
              <a:ext cx="1440" cy="4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0 – Compressed</a:t>
              </a:r>
            </a:p>
            <a:p>
              <a:r>
                <a:rPr lang="en-US"/>
                <a:t>1 – Not Compressed</a:t>
              </a:r>
            </a:p>
          </p:txBody>
        </p:sp>
        <p:sp>
          <p:nvSpPr>
            <p:cNvPr id="19508" name="Rectangle 23"/>
            <p:cNvSpPr>
              <a:spLocks noChangeArrowheads="1"/>
            </p:cNvSpPr>
            <p:nvPr/>
          </p:nvSpPr>
          <p:spPr bwMode="auto">
            <a:xfrm>
              <a:off x="2816" y="1968"/>
              <a:ext cx="160" cy="240"/>
            </a:xfrm>
            <a:prstGeom prst="rect">
              <a:avLst/>
            </a:prstGeom>
            <a:solidFill>
              <a:srgbClr val="FFCC99">
                <a:alpha val="25098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509" name="AutoShape 24"/>
            <p:cNvCxnSpPr>
              <a:cxnSpLocks noChangeShapeType="1"/>
              <a:stCxn id="19507" idx="2"/>
              <a:endCxn id="19508" idx="2"/>
            </p:cNvCxnSpPr>
            <p:nvPr/>
          </p:nvCxnSpPr>
          <p:spPr bwMode="auto">
            <a:xfrm rot="5400000" flipH="1">
              <a:off x="2888" y="2216"/>
              <a:ext cx="2016" cy="2000"/>
            </a:xfrm>
            <a:prstGeom prst="bentConnector3">
              <a:avLst>
                <a:gd name="adj1" fmla="val -714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775200" y="2590800"/>
            <a:ext cx="4140200" cy="2438400"/>
            <a:chOff x="3008" y="1968"/>
            <a:chExt cx="2608" cy="1536"/>
          </a:xfrm>
        </p:grpSpPr>
        <p:sp>
          <p:nvSpPr>
            <p:cNvPr id="19504" name="Rectangle 36"/>
            <p:cNvSpPr>
              <a:spLocks noChangeArrowheads="1"/>
            </p:cNvSpPr>
            <p:nvPr/>
          </p:nvSpPr>
          <p:spPr bwMode="auto">
            <a:xfrm>
              <a:off x="3008" y="1968"/>
              <a:ext cx="160" cy="240"/>
            </a:xfrm>
            <a:prstGeom prst="rect">
              <a:avLst/>
            </a:prstGeom>
            <a:solidFill>
              <a:srgbClr val="FFCC99">
                <a:alpha val="25098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Rectangle 37"/>
            <p:cNvSpPr>
              <a:spLocks noChangeArrowheads="1"/>
            </p:cNvSpPr>
            <p:nvPr/>
          </p:nvSpPr>
          <p:spPr bwMode="auto">
            <a:xfrm>
              <a:off x="4176" y="3024"/>
              <a:ext cx="1440" cy="4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0 – Bit Mask Used</a:t>
              </a:r>
            </a:p>
            <a:p>
              <a:r>
                <a:rPr lang="en-US"/>
                <a:t>1 – No Bit Mask Used</a:t>
              </a:r>
            </a:p>
          </p:txBody>
        </p:sp>
        <p:cxnSp>
          <p:nvCxnSpPr>
            <p:cNvPr id="19506" name="AutoShape 39"/>
            <p:cNvCxnSpPr>
              <a:cxnSpLocks noChangeShapeType="1"/>
              <a:stCxn id="19505" idx="1"/>
              <a:endCxn id="19504" idx="2"/>
            </p:cNvCxnSpPr>
            <p:nvPr/>
          </p:nvCxnSpPr>
          <p:spPr bwMode="auto">
            <a:xfrm rot="10800000">
              <a:off x="3088" y="2208"/>
              <a:ext cx="1088" cy="105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5" name="Group 8"/>
          <p:cNvGraphicFramePr>
            <a:graphicFrameLocks/>
          </p:cNvGraphicFramePr>
          <p:nvPr/>
        </p:nvGraphicFramePr>
        <p:xfrm>
          <a:off x="6705600" y="2438400"/>
          <a:ext cx="2057400" cy="1189038"/>
        </p:xfrm>
        <a:graphic>
          <a:graphicData uri="http://schemas.openxmlformats.org/drawingml/2006/table">
            <a:tbl>
              <a:tblPr/>
              <a:tblGrid>
                <a:gridCol w="762000"/>
                <a:gridCol w="1295400"/>
              </a:tblGrid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0000 0000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0100 0010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9481" name="Rectangle 6"/>
          <p:cNvSpPr>
            <a:spLocks noChangeArrowheads="1"/>
          </p:cNvSpPr>
          <p:nvPr/>
        </p:nvSpPr>
        <p:spPr bwMode="auto">
          <a:xfrm>
            <a:off x="6705600" y="1828800"/>
            <a:ext cx="20574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Dictionary</a:t>
            </a:r>
          </a:p>
        </p:txBody>
      </p:sp>
      <p:sp>
        <p:nvSpPr>
          <p:cNvPr id="19482" name="Rectangle 5"/>
          <p:cNvSpPr>
            <a:spLocks noChangeArrowheads="1"/>
          </p:cNvSpPr>
          <p:nvPr/>
        </p:nvSpPr>
        <p:spPr bwMode="auto">
          <a:xfrm>
            <a:off x="4114800" y="1828800"/>
            <a:ext cx="2362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Compressed Program</a:t>
            </a:r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3429000" y="1295400"/>
            <a:ext cx="1905000" cy="1981200"/>
            <a:chOff x="2208" y="960"/>
            <a:chExt cx="1200" cy="1248"/>
          </a:xfrm>
        </p:grpSpPr>
        <p:sp>
          <p:nvSpPr>
            <p:cNvPr id="19501" name="Rectangle 40"/>
            <p:cNvSpPr>
              <a:spLocks noChangeArrowheads="1"/>
            </p:cNvSpPr>
            <p:nvPr/>
          </p:nvSpPr>
          <p:spPr bwMode="auto">
            <a:xfrm>
              <a:off x="3200" y="1968"/>
              <a:ext cx="192" cy="240"/>
            </a:xfrm>
            <a:prstGeom prst="rect">
              <a:avLst/>
            </a:prstGeom>
            <a:solidFill>
              <a:srgbClr val="FFCC99">
                <a:alpha val="25098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Rectangle 49"/>
            <p:cNvSpPr>
              <a:spLocks noChangeArrowheads="1"/>
            </p:cNvSpPr>
            <p:nvPr/>
          </p:nvSpPr>
          <p:spPr bwMode="auto">
            <a:xfrm>
              <a:off x="2208" y="960"/>
              <a:ext cx="1200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Bit Mask Position</a:t>
              </a:r>
            </a:p>
          </p:txBody>
        </p:sp>
        <p:cxnSp>
          <p:nvCxnSpPr>
            <p:cNvPr id="19503" name="AutoShape 51"/>
            <p:cNvCxnSpPr>
              <a:cxnSpLocks noChangeShapeType="1"/>
              <a:stCxn id="19502" idx="2"/>
              <a:endCxn id="19501" idx="0"/>
            </p:cNvCxnSpPr>
            <p:nvPr/>
          </p:nvCxnSpPr>
          <p:spPr bwMode="auto">
            <a:xfrm>
              <a:off x="2808" y="1200"/>
              <a:ext cx="488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5410200" y="1295400"/>
            <a:ext cx="1905000" cy="1981200"/>
            <a:chOff x="3456" y="960"/>
            <a:chExt cx="1200" cy="1248"/>
          </a:xfrm>
        </p:grpSpPr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3464" y="1968"/>
              <a:ext cx="192" cy="240"/>
            </a:xfrm>
            <a:prstGeom prst="rect">
              <a:avLst/>
            </a:prstGeom>
            <a:solidFill>
              <a:srgbClr val="FFCC99">
                <a:alpha val="25098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50"/>
            <p:cNvSpPr>
              <a:spLocks noChangeArrowheads="1"/>
            </p:cNvSpPr>
            <p:nvPr/>
          </p:nvSpPr>
          <p:spPr bwMode="auto">
            <a:xfrm>
              <a:off x="3456" y="960"/>
              <a:ext cx="1200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Bit Mask Value</a:t>
              </a:r>
            </a:p>
          </p:txBody>
        </p:sp>
        <p:cxnSp>
          <p:nvCxnSpPr>
            <p:cNvPr id="19500" name="AutoShape 52"/>
            <p:cNvCxnSpPr>
              <a:cxnSpLocks noChangeShapeType="1"/>
              <a:stCxn id="19499" idx="2"/>
              <a:endCxn id="19498" idx="0"/>
            </p:cNvCxnSpPr>
            <p:nvPr/>
          </p:nvCxnSpPr>
          <p:spPr bwMode="auto">
            <a:xfrm flipH="1">
              <a:off x="3560" y="1200"/>
              <a:ext cx="496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2514600" y="2895600"/>
            <a:ext cx="1676400" cy="2743200"/>
            <a:chOff x="1584" y="1920"/>
            <a:chExt cx="1056" cy="1728"/>
          </a:xfrm>
        </p:grpSpPr>
        <p:sp>
          <p:nvSpPr>
            <p:cNvPr id="19488" name="Line 25"/>
            <p:cNvSpPr>
              <a:spLocks noChangeShapeType="1"/>
            </p:cNvSpPr>
            <p:nvPr/>
          </p:nvSpPr>
          <p:spPr bwMode="auto">
            <a:xfrm>
              <a:off x="1584" y="192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26"/>
            <p:cNvSpPr>
              <a:spLocks noChangeShapeType="1"/>
            </p:cNvSpPr>
            <p:nvPr/>
          </p:nvSpPr>
          <p:spPr bwMode="auto">
            <a:xfrm>
              <a:off x="1584" y="211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27"/>
            <p:cNvSpPr>
              <a:spLocks noChangeShapeType="1"/>
            </p:cNvSpPr>
            <p:nvPr/>
          </p:nvSpPr>
          <p:spPr bwMode="auto">
            <a:xfrm>
              <a:off x="1584" y="2304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28"/>
            <p:cNvSpPr>
              <a:spLocks noChangeShapeType="1"/>
            </p:cNvSpPr>
            <p:nvPr/>
          </p:nvSpPr>
          <p:spPr bwMode="auto">
            <a:xfrm>
              <a:off x="1584" y="364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29"/>
            <p:cNvSpPr>
              <a:spLocks noChangeShapeType="1"/>
            </p:cNvSpPr>
            <p:nvPr/>
          </p:nvSpPr>
          <p:spPr bwMode="auto">
            <a:xfrm>
              <a:off x="1584" y="2496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0"/>
            <p:cNvSpPr>
              <a:spLocks noChangeShapeType="1"/>
            </p:cNvSpPr>
            <p:nvPr/>
          </p:nvSpPr>
          <p:spPr bwMode="auto">
            <a:xfrm>
              <a:off x="1584" y="268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1"/>
            <p:cNvSpPr>
              <a:spLocks noChangeShapeType="1"/>
            </p:cNvSpPr>
            <p:nvPr/>
          </p:nvSpPr>
          <p:spPr bwMode="auto">
            <a:xfrm>
              <a:off x="1584" y="288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2"/>
            <p:cNvSpPr>
              <a:spLocks noChangeShapeType="1"/>
            </p:cNvSpPr>
            <p:nvPr/>
          </p:nvSpPr>
          <p:spPr bwMode="auto">
            <a:xfrm>
              <a:off x="1584" y="307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33"/>
            <p:cNvSpPr>
              <a:spLocks noChangeShapeType="1"/>
            </p:cNvSpPr>
            <p:nvPr/>
          </p:nvSpPr>
          <p:spPr bwMode="auto">
            <a:xfrm>
              <a:off x="1584" y="3264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34"/>
            <p:cNvSpPr>
              <a:spLocks noChangeShapeType="1"/>
            </p:cNvSpPr>
            <p:nvPr/>
          </p:nvSpPr>
          <p:spPr bwMode="auto">
            <a:xfrm>
              <a:off x="1584" y="3456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6" name="Rectangle 4"/>
          <p:cNvSpPr>
            <a:spLocks noChangeArrowheads="1"/>
          </p:cNvSpPr>
          <p:nvPr/>
        </p:nvSpPr>
        <p:spPr bwMode="auto">
          <a:xfrm>
            <a:off x="533400" y="1828800"/>
            <a:ext cx="20574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Original Program</a:t>
            </a:r>
          </a:p>
        </p:txBody>
      </p:sp>
      <p:sp>
        <p:nvSpPr>
          <p:cNvPr id="69" name="AutoShape 35"/>
          <p:cNvSpPr>
            <a:spLocks noChangeArrowheads="1"/>
          </p:cNvSpPr>
          <p:nvPr/>
        </p:nvSpPr>
        <p:spPr bwMode="auto">
          <a:xfrm>
            <a:off x="1600200" y="2209800"/>
            <a:ext cx="6477000" cy="3886200"/>
          </a:xfrm>
          <a:prstGeom prst="horizontalScroll">
            <a:avLst>
              <a:gd name="adj" fmla="val 12500"/>
            </a:avLst>
          </a:prstGeom>
          <a:solidFill>
            <a:schemeClr val="accent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Original code size = 80 bits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Compressed code size = 54 bits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Dictionary size = 16 bits</a:t>
            </a: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Compression ratio = (54+16)/80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= 87.5%</a:t>
            </a:r>
          </a:p>
        </p:txBody>
      </p:sp>
    </p:spTree>
    <p:extLst>
      <p:ext uri="{BB962C8B-B14F-4D97-AF65-F5344CB8AC3E}">
        <p14:creationId xmlns:p14="http://schemas.microsoft.com/office/powerpoint/2010/main" val="26579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1066800"/>
          </a:xfrm>
        </p:spPr>
        <p:txBody>
          <a:bodyPr/>
          <a:lstStyle/>
          <a:p>
            <a:pPr eaLnBrk="1" hangingPunct="1"/>
            <a:r>
              <a:rPr lang="en-US" smtClean="0"/>
              <a:t>Compression algorithm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b="1" smtClean="0"/>
              <a:t>Algorithm:</a:t>
            </a:r>
            <a:r>
              <a:rPr lang="en-US" sz="2400" smtClean="0"/>
              <a:t> Bitmask based code compression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b="1" smtClean="0"/>
              <a:t>Input:</a:t>
            </a:r>
            <a:r>
              <a:rPr lang="en-US" sz="2400" smtClean="0"/>
              <a:t> Original code (binary) divided into 16-bit vectors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b="1" smtClean="0"/>
              <a:t>Output:</a:t>
            </a:r>
            <a:r>
              <a:rPr lang="en-US" sz="2400" smtClean="0"/>
              <a:t> Compressed code and dictionary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Begin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</a:t>
            </a:r>
            <a:r>
              <a:rPr lang="en-US" sz="2400" b="1" smtClean="0"/>
              <a:t>Step1:  </a:t>
            </a:r>
            <a:r>
              <a:rPr lang="en-US" sz="2400" smtClean="0"/>
              <a:t>Create the frequency distribution of the 		  16-bit vectors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</a:t>
            </a:r>
            <a:r>
              <a:rPr lang="en-US" sz="2400" b="1" smtClean="0"/>
              <a:t>Step 2</a:t>
            </a:r>
            <a:r>
              <a:rPr lang="en-US" sz="2400" smtClean="0"/>
              <a:t>: Create the dictionary based on Step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</a:t>
            </a:r>
            <a:r>
              <a:rPr lang="en-US" sz="2400" b="1" smtClean="0"/>
              <a:t>Step 3: </a:t>
            </a:r>
            <a:r>
              <a:rPr lang="en-US" sz="2400" smtClean="0"/>
              <a:t>Compress each 16-bit vector using 			  bitmask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</a:t>
            </a:r>
            <a:r>
              <a:rPr lang="en-US" sz="2400" b="1" smtClean="0"/>
              <a:t>Step 4: </a:t>
            </a:r>
            <a:r>
              <a:rPr lang="en-US" sz="2400" smtClean="0"/>
              <a:t>Handle and adjust branch targets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</a:t>
            </a:r>
            <a:r>
              <a:rPr lang="en-US" sz="2400" b="1" smtClean="0"/>
              <a:t>return</a:t>
            </a:r>
            <a:r>
              <a:rPr lang="en-US" sz="2400" smtClean="0"/>
              <a:t>  Compressed code and dictionary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End</a:t>
            </a:r>
          </a:p>
          <a:p>
            <a:pPr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1206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 targets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Approach for handling branch targets</a:t>
            </a:r>
          </a:p>
          <a:p>
            <a:pPr lvl="1" eaLnBrk="1" hangingPunct="1"/>
            <a:r>
              <a:rPr lang="en-US" sz="3200" smtClean="0"/>
              <a:t>Map the branch target addresses in the original code onto new target addresses in the compressed code</a:t>
            </a:r>
          </a:p>
          <a:p>
            <a:pPr lvl="1" eaLnBrk="1" hangingPunct="1"/>
            <a:r>
              <a:rPr lang="en-US" sz="3200" smtClean="0"/>
              <a:t>Fast retrieval of the new target address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88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Decompression </a:t>
            </a:r>
            <a:r>
              <a:rPr lang="en-US" dirty="0" smtClean="0"/>
              <a:t>core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64008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4449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600" cy="914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Evaluation: Target </a:t>
            </a:r>
            <a:r>
              <a:rPr lang="en-US" sz="3200" dirty="0" smtClean="0"/>
              <a:t>Architecture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Texas Instrument’s 16-bit MSP430 microcontroller</a:t>
            </a:r>
          </a:p>
          <a:p>
            <a:pPr lvl="1" eaLnBrk="1" hangingPunct="1"/>
            <a:r>
              <a:rPr lang="en-US" sz="2400" dirty="0" smtClean="0"/>
              <a:t>Designed for a wide range of low power and portable applications</a:t>
            </a:r>
          </a:p>
          <a:p>
            <a:pPr lvl="1" eaLnBrk="1" hangingPunct="1"/>
            <a:r>
              <a:rPr lang="en-US" sz="2400" dirty="0" smtClean="0"/>
              <a:t>Applications include metering devices, portable medical devices, data logging and wireless communications, capacitive touch-sense IOs, energy harvesting, motor control and security and safety devices</a:t>
            </a:r>
          </a:p>
          <a:p>
            <a:pPr lvl="1" eaLnBrk="1" hangingPunct="1"/>
            <a:r>
              <a:rPr lang="en-US" sz="2400" dirty="0" smtClean="0"/>
              <a:t>Compression not implemented for this processor previously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03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838200"/>
          </a:xfrm>
        </p:spPr>
        <p:txBody>
          <a:bodyPr/>
          <a:lstStyle/>
          <a:p>
            <a:pPr eaLnBrk="1" hangingPunct="1"/>
            <a:r>
              <a:rPr lang="en-US" smtClean="0"/>
              <a:t>Code Outline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38200"/>
            <a:ext cx="6400800" cy="5791200"/>
          </a:xfrm>
          <a:noFill/>
        </p:spPr>
      </p:pic>
    </p:spTree>
    <p:extLst>
      <p:ext uri="{BB962C8B-B14F-4D97-AF65-F5344CB8AC3E}">
        <p14:creationId xmlns:p14="http://schemas.microsoft.com/office/powerpoint/2010/main" val="4783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1066800"/>
          </a:xfrm>
        </p:spPr>
        <p:txBody>
          <a:bodyPr/>
          <a:lstStyle/>
          <a:p>
            <a:pPr eaLnBrk="1" hangingPunct="1"/>
            <a:r>
              <a:rPr lang="en-US" smtClean="0"/>
              <a:t>Experimental setup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5410200"/>
          </a:xfrm>
        </p:spPr>
        <p:txBody>
          <a:bodyPr/>
          <a:lstStyle/>
          <a:p>
            <a:pPr eaLnBrk="1" hangingPunct="1"/>
            <a:r>
              <a:rPr lang="en-US" smtClean="0"/>
              <a:t>Code developed in C++ and compiled using gcc compiler</a:t>
            </a:r>
          </a:p>
          <a:p>
            <a:pPr eaLnBrk="1" hangingPunct="1"/>
            <a:r>
              <a:rPr lang="en-US" smtClean="0"/>
              <a:t>Collected sample code programs for MSP430 microcontroller from TI website </a:t>
            </a:r>
            <a:r>
              <a:rPr lang="en-US" smtClean="0">
                <a:solidFill>
                  <a:srgbClr val="FF0000"/>
                </a:solidFill>
              </a:rPr>
              <a:t>(website address)</a:t>
            </a:r>
          </a:p>
          <a:p>
            <a:pPr eaLnBrk="1" hangingPunct="1"/>
            <a:r>
              <a:rPr lang="en-US" smtClean="0"/>
              <a:t>Compiled programs using TI Code Composer Studio v4.0</a:t>
            </a:r>
          </a:p>
          <a:p>
            <a:pPr eaLnBrk="1" hangingPunct="1"/>
            <a:r>
              <a:rPr lang="en-US" smtClean="0"/>
              <a:t>Implemented the bitmask based code compression algorithm on the binary files generated after compilation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setup cont.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541838"/>
          </a:xfrm>
        </p:spPr>
        <p:txBody>
          <a:bodyPr/>
          <a:lstStyle/>
          <a:p>
            <a:pPr eaLnBrk="1" hangingPunct="1"/>
            <a:r>
              <a:rPr lang="en-US" smtClean="0"/>
              <a:t>In our experiments, we implemented three test cases</a:t>
            </a:r>
          </a:p>
          <a:p>
            <a:pPr lvl="1" eaLnBrk="1" hangingPunct="1"/>
            <a:r>
              <a:rPr lang="en-US" smtClean="0"/>
              <a:t>Test case 1: Applied a 2-bit mask</a:t>
            </a:r>
          </a:p>
          <a:p>
            <a:pPr lvl="1" eaLnBrk="1" hangingPunct="1"/>
            <a:r>
              <a:rPr lang="en-US" smtClean="0"/>
              <a:t>Test case 2: Applied a 4-bit mask</a:t>
            </a:r>
          </a:p>
          <a:p>
            <a:pPr lvl="1" eaLnBrk="1" hangingPunct="1"/>
            <a:r>
              <a:rPr lang="en-US" smtClean="0"/>
              <a:t>Test case 3: Applied a 8-bit mask</a:t>
            </a:r>
          </a:p>
          <a:p>
            <a:pPr eaLnBrk="1" hangingPunct="1"/>
            <a:r>
              <a:rPr lang="en-US" smtClean="0"/>
              <a:t>We computed the compression ratio for all three test cases</a:t>
            </a:r>
          </a:p>
          <a:p>
            <a:pPr eaLnBrk="1" hangingPunct="1"/>
            <a:r>
              <a:rPr lang="en-US" smtClean="0"/>
              <a:t>20 programs, 5 omitted because they were very similar to other programs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7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848600" cy="609600"/>
          </a:xfrm>
        </p:spPr>
        <p:txBody>
          <a:bodyPr/>
          <a:lstStyle/>
          <a:p>
            <a:pPr eaLnBrk="1" hangingPunct="1"/>
            <a:r>
              <a:rPr lang="en-US" smtClean="0"/>
              <a:t>Sample code programs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" y="762000"/>
            <a:ext cx="7767638" cy="5867400"/>
          </a:xfrm>
          <a:noFill/>
        </p:spPr>
      </p:pic>
    </p:spTree>
    <p:extLst>
      <p:ext uri="{BB962C8B-B14F-4D97-AF65-F5344CB8AC3E}">
        <p14:creationId xmlns:p14="http://schemas.microsoft.com/office/powerpoint/2010/main" val="4043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Experimental results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5029200"/>
          </a:xfrm>
        </p:spPr>
        <p:txBody>
          <a:bodyPr/>
          <a:lstStyle/>
          <a:p>
            <a:pPr eaLnBrk="1" hangingPunct="1"/>
            <a:r>
              <a:rPr lang="en-US" smtClean="0"/>
              <a:t>Achieved a compression ratio of 62 -76%</a:t>
            </a:r>
          </a:p>
        </p:txBody>
      </p:sp>
      <p:graphicFrame>
        <p:nvGraphicFramePr>
          <p:cNvPr id="28676" name="Chart 4"/>
          <p:cNvGraphicFramePr>
            <a:graphicFrameLocks/>
          </p:cNvGraphicFramePr>
          <p:nvPr/>
        </p:nvGraphicFramePr>
        <p:xfrm>
          <a:off x="787400" y="2057400"/>
          <a:ext cx="74168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r:id="rId3" imgW="7419475" imgH="3834716" progId="Excel.Chart.8">
                  <p:embed/>
                </p:oleObj>
              </mc:Choice>
              <mc:Fallback>
                <p:oleObj r:id="rId3" imgW="7419475" imgH="38347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057400"/>
                        <a:ext cx="7416800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2514600" y="5486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(from [1])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5181600" y="44958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Min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5105400" y="25908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Max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38800" y="277495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467995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0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/>
          <a:lstStyle/>
          <a:p>
            <a:pPr algn="l"/>
            <a:r>
              <a:rPr lang="en-US" sz="3200" dirty="0" smtClean="0"/>
              <a:t>Some guidelines (evaluation):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11495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Don’t spend a lot of time optimizing a feature which contributes little to overall system performance</a:t>
            </a:r>
          </a:p>
          <a:p>
            <a:endParaRPr lang="en-US" sz="2000" dirty="0"/>
          </a:p>
          <a:p>
            <a:pPr marL="457200" indent="-457200">
              <a:buAutoNum type="arabicPeriod" startAt="2"/>
            </a:pPr>
            <a:r>
              <a:rPr lang="en-US" sz="2000" dirty="0" smtClean="0"/>
              <a:t>Don’t use hardware-independent metrics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ex:  code size:  inline functions will increase code size but can make 	the code faster because you are avoiding function calls</a:t>
            </a:r>
          </a:p>
          <a:p>
            <a:endParaRPr lang="en-US" sz="2000" dirty="0" smtClean="0"/>
          </a:p>
          <a:p>
            <a:pPr marL="457200" indent="-457200">
              <a:buAutoNum type="arabicPeriod" startAt="3"/>
            </a:pPr>
            <a:r>
              <a:rPr lang="en-US" sz="2000" dirty="0" smtClean="0"/>
              <a:t>Remember that “peak performance” is only a boundary value; it may not be achievable under normal conditions</a:t>
            </a:r>
          </a:p>
          <a:p>
            <a:pPr marL="457200" indent="-457200">
              <a:buAutoNum type="arabicPeriod" startAt="3"/>
            </a:pPr>
            <a:endParaRPr lang="en-US" sz="2000" dirty="0"/>
          </a:p>
          <a:p>
            <a:pPr marL="457200" indent="-457200">
              <a:buAutoNum type="arabicPeriod" startAt="3"/>
            </a:pPr>
            <a:r>
              <a:rPr lang="en-US" sz="2000" dirty="0" smtClean="0"/>
              <a:t>Don’t use just one metric, e.g., higher clock rate—this may not tell the whole story</a:t>
            </a:r>
          </a:p>
          <a:p>
            <a:pPr marL="457200" indent="-457200">
              <a:buAutoNum type="arabicPeriod" startAt="3"/>
            </a:pPr>
            <a:endParaRPr lang="en-US" sz="2000" dirty="0"/>
          </a:p>
          <a:p>
            <a:pPr marL="457200" indent="-457200">
              <a:buAutoNum type="arabicPeriod" startAt="3"/>
            </a:pPr>
            <a:r>
              <a:rPr lang="en-US" sz="2000" dirty="0" smtClean="0"/>
              <a:t>Don’t use “synthetic” benchmarks, use REAL benchmarks from the problem  domain you are in               </a:t>
            </a:r>
          </a:p>
          <a:p>
            <a:r>
              <a:rPr lang="en-US" sz="2000" dirty="0" smtClean="0"/>
              <a:t>       ex:  “random” graphs are not “circuit” graphs</a:t>
            </a:r>
          </a:p>
        </p:txBody>
      </p:sp>
    </p:spTree>
    <p:extLst>
      <p:ext uri="{BB962C8B-B14F-4D97-AF65-F5344CB8AC3E}">
        <p14:creationId xmlns:p14="http://schemas.microsoft.com/office/powerpoint/2010/main" val="2088592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914400"/>
          </a:xfrm>
        </p:spPr>
        <p:txBody>
          <a:bodyPr/>
          <a:lstStyle/>
          <a:p>
            <a:pPr eaLnBrk="1" hangingPunct="1"/>
            <a:r>
              <a:rPr lang="en-US" smtClean="0"/>
              <a:t>Experimental results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Compression ratio for ADC10_ex1</a:t>
            </a:r>
          </a:p>
          <a:p>
            <a:pPr lvl="1" eaLnBrk="1" hangingPunct="1">
              <a:defRPr/>
            </a:pPr>
            <a:r>
              <a:rPr lang="en-US" dirty="0" smtClean="0"/>
              <a:t>For code size below 10000 bytes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8" name="Chart 7"/>
          <p:cNvGraphicFramePr/>
          <p:nvPr/>
        </p:nvGraphicFramePr>
        <p:xfrm>
          <a:off x="838200" y="2895600"/>
          <a:ext cx="7086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2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pPr eaLnBrk="1" hangingPunct="1"/>
            <a:r>
              <a:rPr lang="en-US" smtClean="0"/>
              <a:t>Experimental results cont.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/>
              <a:t>Compression ratio for crc_ex1_DCOSetup</a:t>
            </a:r>
          </a:p>
          <a:p>
            <a:pPr lvl="1" eaLnBrk="1" hangingPunct="1"/>
            <a:r>
              <a:rPr lang="en-US" smtClean="0"/>
              <a:t>For code size above 10000 bytes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762000" y="2209800"/>
          <a:ext cx="7391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33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762000"/>
          </a:xfrm>
        </p:spPr>
        <p:txBody>
          <a:bodyPr/>
          <a:lstStyle/>
          <a:p>
            <a:pPr eaLnBrk="1" hangingPunct="1"/>
            <a:r>
              <a:rPr lang="en-US" smtClean="0"/>
              <a:t>Result summary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6705600" cy="5410200"/>
          </a:xfrm>
          <a:noFill/>
        </p:spPr>
      </p:pic>
    </p:spTree>
    <p:extLst>
      <p:ext uri="{BB962C8B-B14F-4D97-AF65-F5344CB8AC3E}">
        <p14:creationId xmlns:p14="http://schemas.microsoft.com/office/powerpoint/2010/main" val="30081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1066800"/>
          </a:xfrm>
        </p:spPr>
        <p:txBody>
          <a:bodyPr/>
          <a:lstStyle/>
          <a:p>
            <a:pPr eaLnBrk="1" hangingPunct="1"/>
            <a:r>
              <a:rPr lang="en-US" smtClean="0"/>
              <a:t>Result summary cont.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6781800" cy="2971800"/>
          </a:xfrm>
          <a:noFill/>
        </p:spPr>
      </p:pic>
    </p:spTree>
    <p:extLst>
      <p:ext uri="{BB962C8B-B14F-4D97-AF65-F5344CB8AC3E}">
        <p14:creationId xmlns:p14="http://schemas.microsoft.com/office/powerpoint/2010/main" val="32262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table_14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table_14_03</a:t>
            </a:r>
          </a:p>
        </p:txBody>
      </p:sp>
      <p:sp>
        <p:nvSpPr>
          <p:cNvPr id="14029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table_14_03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Power:</a:t>
            </a:r>
          </a:p>
          <a:p>
            <a:endParaRPr lang="en-US" sz="2400" dirty="0"/>
          </a:p>
          <a:p>
            <a:r>
              <a:rPr lang="en-US" sz="2400" dirty="0" smtClean="0"/>
              <a:t>Power </a:t>
            </a:r>
            <a:r>
              <a:rPr lang="en-US" sz="2400" dirty="0"/>
              <a:t>usage for some common </a:t>
            </a:r>
            <a:r>
              <a:rPr lang="en-US" sz="2400" dirty="0" smtClean="0"/>
              <a:t>operations: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_14_30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fig_14_30</a:t>
            </a:r>
          </a:p>
        </p:txBody>
      </p:sp>
      <p:sp>
        <p:nvSpPr>
          <p:cNvPr id="3277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fig_14_30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Power—sophisticated management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g_14_3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467600" cy="55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fig_14_31</a:t>
            </a:r>
          </a:p>
        </p:txBody>
      </p:sp>
      <p:sp>
        <p:nvSpPr>
          <p:cNvPr id="33796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fig_14_31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Using a power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_14_3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fig_14_32</a:t>
            </a:r>
          </a:p>
        </p:txBody>
      </p:sp>
      <p:sp>
        <p:nvSpPr>
          <p:cNvPr id="3482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fig_14_32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Power management schemes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_14_3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fig_14_33</a:t>
            </a:r>
          </a:p>
        </p:txBody>
      </p:sp>
      <p:sp>
        <p:nvSpPr>
          <p:cNvPr id="35844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fig_14_33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Standard power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4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7630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Arithmetic—basic algorithms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Hierarchy of time complexity: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	increment </a:t>
            </a:r>
            <a:r>
              <a:rPr lang="en-US" sz="2400" dirty="0"/>
              <a:t>/ </a:t>
            </a:r>
            <a:r>
              <a:rPr lang="en-US" sz="2400" dirty="0" smtClean="0"/>
              <a:t>decrement   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addition / subtraction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</a:t>
            </a:r>
            <a:r>
              <a:rPr lang="en-US" sz="2400" dirty="0" smtClean="0"/>
              <a:t>multiplication			increasing execution time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</a:t>
            </a:r>
            <a:r>
              <a:rPr lang="en-US" sz="2400" dirty="0" smtClean="0"/>
              <a:t>division </a:t>
            </a:r>
            <a:r>
              <a:rPr lang="en-US" sz="2400" dirty="0"/>
              <a:t>/ square root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</a:t>
            </a:r>
            <a:r>
              <a:rPr lang="en-US" sz="2400" dirty="0" smtClean="0"/>
              <a:t>other </a:t>
            </a:r>
            <a:r>
              <a:rPr lang="en-US" sz="2400" dirty="0"/>
              <a:t>operations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can </a:t>
            </a:r>
            <a:r>
              <a:rPr lang="en-US" sz="2400" dirty="0" smtClean="0"/>
              <a:t>often </a:t>
            </a:r>
            <a:r>
              <a:rPr lang="en-US" sz="2400" dirty="0"/>
              <a:t>trade off time for space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Example:  addition of 2 16-bit numbers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              	carry-ripple adder: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	   time - 31 gate delays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	   space - 16 full adders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	carry </a:t>
            </a:r>
            <a:r>
              <a:rPr lang="en-US" sz="2400" dirty="0" err="1"/>
              <a:t>lookahead</a:t>
            </a:r>
            <a:r>
              <a:rPr lang="en-US" sz="2400" dirty="0"/>
              <a:t> adder (4-bit units):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	   time – 8 gate delays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	   space – 4 4-bit CLA units—more gates,  routing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1295400"/>
            <a:ext cx="0" cy="1676400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_14_00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635500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3300" y="6642100"/>
            <a:ext cx="71389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fig_14_00</a:t>
            </a:r>
          </a:p>
        </p:txBody>
      </p:sp>
      <p:sp>
        <p:nvSpPr>
          <p:cNvPr id="205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fig_14_00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Example: summing array elements—linear in size of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table_14_00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table_14_00</a:t>
            </a:r>
          </a:p>
        </p:txBody>
      </p:sp>
      <p:sp>
        <p:nvSpPr>
          <p:cNvPr id="13210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table_14_00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How to analyze performance and </a:t>
            </a:r>
          </a:p>
          <a:p>
            <a:r>
              <a:rPr lang="en-US" sz="2400"/>
              <a:t>Do optimizations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_14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7" y="838964"/>
            <a:ext cx="3962400" cy="297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640513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fig_14_02</a:t>
            </a:r>
          </a:p>
        </p:txBody>
      </p:sp>
      <p:sp>
        <p:nvSpPr>
          <p:cNvPr id="410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fig_14_02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25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Time complexity:  </a:t>
            </a:r>
            <a:r>
              <a:rPr lang="en-US" sz="2400" dirty="0" smtClean="0"/>
              <a:t>loops--examples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19388" y="1371600"/>
            <a:ext cx="39624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7" y="3433362"/>
            <a:ext cx="4405467" cy="330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9388" y="4114800"/>
            <a:ext cx="4405466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24400" y="195515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Execution time proportional to 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2026" y="467493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Execution time proportional to 100—easier to analyze time but not so flexible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1321</Words>
  <Application>Microsoft Office PowerPoint</Application>
  <PresentationFormat>On-screen Show (4:3)</PresentationFormat>
  <Paragraphs>489</Paragraphs>
  <Slides>48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Default Design</vt:lpstr>
      <vt:lpstr>MathType 5.0 Equation</vt:lpstr>
      <vt:lpstr>Microsoft Office Excel Chart</vt:lpstr>
      <vt:lpstr>PowerPoint Presentation</vt:lpstr>
      <vt:lpstr>PowerPoint Presentation</vt:lpstr>
      <vt:lpstr>Methods for analyzing performance</vt:lpstr>
      <vt:lpstr>Some guidelines (evaluation):</vt:lpstr>
      <vt:lpstr>Timing</vt:lpstr>
      <vt:lpstr>PowerPoint Presentation</vt:lpstr>
      <vt:lpstr>fig_14_00</vt:lpstr>
      <vt:lpstr>table_14_00</vt:lpstr>
      <vt:lpstr>fig_14_02</vt:lpstr>
      <vt:lpstr>PowerPoint Presentation</vt:lpstr>
      <vt:lpstr>PowerPoint Presentation</vt:lpstr>
      <vt:lpstr>fig_14_09</vt:lpstr>
      <vt:lpstr>fig_14_21</vt:lpstr>
      <vt:lpstr>fig_14_26</vt:lpstr>
      <vt:lpstr>fig_14_27</vt:lpstr>
      <vt:lpstr>fig_14_29</vt:lpstr>
      <vt:lpstr>Some guidelines (implementation):</vt:lpstr>
      <vt:lpstr>Some guidelines (implementation-continued):</vt:lpstr>
      <vt:lpstr>Implementation of bitmask based code compression algorithm on MSP430 microcontroller (excerpts)</vt:lpstr>
      <vt:lpstr>Motivation</vt:lpstr>
      <vt:lpstr>Code compression</vt:lpstr>
      <vt:lpstr>Decompression Engine (DCE)</vt:lpstr>
      <vt:lpstr>Compression Ratio</vt:lpstr>
      <vt:lpstr>Summary of code compression algorithms</vt:lpstr>
      <vt:lpstr>Compression Techniques</vt:lpstr>
      <vt:lpstr>Traditional dictionary-based code compression</vt:lpstr>
      <vt:lpstr>Mismatch based code compression (also dictionary)</vt:lpstr>
      <vt:lpstr>Bitmask Technique</vt:lpstr>
      <vt:lpstr>Bitmask encoding</vt:lpstr>
      <vt:lpstr>Bitmask based code compression</vt:lpstr>
      <vt:lpstr>Compression algorithm</vt:lpstr>
      <vt:lpstr>Branch targets</vt:lpstr>
      <vt:lpstr>Decompression core</vt:lpstr>
      <vt:lpstr>Evaluation: Target Architecture</vt:lpstr>
      <vt:lpstr>Code Outline</vt:lpstr>
      <vt:lpstr>Experimental setup</vt:lpstr>
      <vt:lpstr>Experimental setup cont.</vt:lpstr>
      <vt:lpstr>Sample code programs</vt:lpstr>
      <vt:lpstr>Experimental results</vt:lpstr>
      <vt:lpstr>Experimental results cont.</vt:lpstr>
      <vt:lpstr>Experimental results cont.</vt:lpstr>
      <vt:lpstr>Result summary</vt:lpstr>
      <vt:lpstr>Result summary cont.</vt:lpstr>
      <vt:lpstr>table_14_03</vt:lpstr>
      <vt:lpstr>fig_14_30</vt:lpstr>
      <vt:lpstr>fig_14_31</vt:lpstr>
      <vt:lpstr>fig_14_32</vt:lpstr>
      <vt:lpstr>fig_14_33</vt:lpstr>
    </vt:vector>
  </TitlesOfParts>
  <Company>JWS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Legaspi</dc:creator>
  <cp:lastModifiedBy>Carla C Purdy</cp:lastModifiedBy>
  <cp:revision>12</cp:revision>
  <dcterms:created xsi:type="dcterms:W3CDTF">2007-09-26T18:18:50Z</dcterms:created>
  <dcterms:modified xsi:type="dcterms:W3CDTF">2012-11-30T19:02:12Z</dcterms:modified>
</cp:coreProperties>
</file>