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227FB-2056-45AC-B1AF-9F96D4EC7D4C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0074C-E1FF-4CFC-9A60-2307E259B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24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C7A13-1FFF-4BDF-9F9E-3E77E0564559}" type="slidenum">
              <a:rPr lang="en-US"/>
              <a:pPr/>
              <a:t>2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02386-52AA-4897-821B-5A1896D14F02}" type="slidenum">
              <a:rPr lang="en-US"/>
              <a:pPr/>
              <a:t>3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123036-BDF8-491A-A70F-568C263DEEE1}" type="slidenum">
              <a:rPr lang="en-US"/>
              <a:pPr/>
              <a:t>4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5062F8-BED3-44CD-884B-9ACB2238BD29}" type="slidenum">
              <a:rPr lang="en-US"/>
              <a:pPr/>
              <a:t>5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3944E-E3B7-467A-BA90-5CA1F4B09E82}" type="slidenum">
              <a:rPr lang="en-US"/>
              <a:pPr/>
              <a:t>16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F584-5F87-4930-A61F-602D30B7133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4EE-F736-4F3F-BDEC-075F929A1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3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F584-5F87-4930-A61F-602D30B7133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4EE-F736-4F3F-BDEC-075F929A1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3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F584-5F87-4930-A61F-602D30B7133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4EE-F736-4F3F-BDEC-075F929A1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F584-5F87-4930-A61F-602D30B7133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4EE-F736-4F3F-BDEC-075F929A1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8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F584-5F87-4930-A61F-602D30B7133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4EE-F736-4F3F-BDEC-075F929A1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3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F584-5F87-4930-A61F-602D30B7133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4EE-F736-4F3F-BDEC-075F929A1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3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F584-5F87-4930-A61F-602D30B7133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4EE-F736-4F3F-BDEC-075F929A1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5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F584-5F87-4930-A61F-602D30B7133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4EE-F736-4F3F-BDEC-075F929A1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9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F584-5F87-4930-A61F-602D30B7133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4EE-F736-4F3F-BDEC-075F929A1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9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F584-5F87-4930-A61F-602D30B7133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4EE-F736-4F3F-BDEC-075F929A1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0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F584-5F87-4930-A61F-602D30B7133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F4EE-F736-4F3F-BDEC-075F929A1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2F584-5F87-4930-A61F-602D30B7133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F4EE-F736-4F3F-BDEC-075F929A1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5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"/>
            <a:ext cx="7772400" cy="403225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Computer Arithmetic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7772400" cy="5029200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Integers: signed / unsigned (can overflow)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Fixed point (can overflow)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Floating point (can overflow, underflow)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(Boolean / Character)</a:t>
            </a:r>
          </a:p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Note: most embedded systems deal with physical input and output (medical data, mechanical quantities, temperature, concentration of a material in a mixture, etc.)</a:t>
            </a:r>
          </a:p>
          <a:p>
            <a:pPr algn="l">
              <a:spcBef>
                <a:spcPts val="0"/>
              </a:spcBef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Data is typically analog and so has fractional part and a measured precision (or error range).   Typically analog data will be converted to digital form for processing and then digital results are converted back to analog form. </a:t>
            </a:r>
          </a:p>
          <a:p>
            <a:pPr algn="l">
              <a:spcBef>
                <a:spcPts val="0"/>
              </a:spcBef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Fixed point representation is convenient and efficient if the ranges for data / results / errors are easily represented in this form.  It is well-suited to FPGA implementation.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4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94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ALU: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09600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 faster but more complex:  “carry </a:t>
            </a:r>
            <a:r>
              <a:rPr lang="en-US" sz="2400" dirty="0" err="1" smtClean="0"/>
              <a:t>lookahead</a:t>
            </a:r>
            <a:r>
              <a:rPr lang="en-US" sz="2400" dirty="0" smtClean="0"/>
              <a:t>”</a:t>
            </a:r>
          </a:p>
          <a:p>
            <a:r>
              <a:rPr lang="en-US" sz="2400" dirty="0" smtClean="0">
                <a:sym typeface="Wingdings" pitchFamily="2" charset="2"/>
              </a:rPr>
              <a:t>		</a:t>
            </a:r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In bit i:  define Pi “propagate” and </a:t>
            </a:r>
            <a:r>
              <a:rPr lang="en-US" sz="2400" dirty="0" err="1" smtClean="0">
                <a:sym typeface="Wingdings" pitchFamily="2" charset="2"/>
              </a:rPr>
              <a:t>Gi</a:t>
            </a:r>
            <a:r>
              <a:rPr lang="en-US" sz="2400" dirty="0" smtClean="0">
                <a:sym typeface="Wingdings" pitchFamily="2" charset="2"/>
              </a:rPr>
              <a:t> “generate: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Inputs		Pi	</a:t>
            </a:r>
            <a:r>
              <a:rPr lang="en-US" sz="2400" dirty="0" err="1" smtClean="0">
                <a:sym typeface="Wingdings" pitchFamily="2" charset="2"/>
              </a:rPr>
              <a:t>Gi</a:t>
            </a:r>
            <a:r>
              <a:rPr lang="en-US" sz="2400" dirty="0" smtClean="0">
                <a:sym typeface="Wingdings" pitchFamily="2" charset="2"/>
              </a:rPr>
              <a:t> 	c1 = g0 + c0p0</a:t>
            </a:r>
          </a:p>
          <a:p>
            <a:r>
              <a:rPr lang="en-US" sz="2400" dirty="0" smtClean="0">
                <a:sym typeface="Wingdings" pitchFamily="2" charset="2"/>
              </a:rPr>
              <a:t>0   0		0	0	c2 = g1 + c1p1 = g1 + (g0 + c0p0)p1</a:t>
            </a:r>
          </a:p>
          <a:p>
            <a:r>
              <a:rPr lang="en-US" sz="2400" dirty="0" smtClean="0">
                <a:sym typeface="Wingdings" pitchFamily="2" charset="2"/>
              </a:rPr>
              <a:t>0   1		1	0		etc.</a:t>
            </a:r>
          </a:p>
          <a:p>
            <a:pPr marL="457200" indent="-457200">
              <a:buAutoNum type="arabicPlain"/>
            </a:pPr>
            <a:r>
              <a:rPr lang="en-US" sz="2400" dirty="0" smtClean="0">
                <a:sym typeface="Wingdings" pitchFamily="2" charset="2"/>
              </a:rPr>
              <a:t>1		1	1</a:t>
            </a:r>
          </a:p>
          <a:p>
            <a:pPr marL="457200" indent="-457200">
              <a:buAutoNum type="arabicPlain"/>
            </a:pPr>
            <a:endParaRPr lang="en-US" sz="2400" dirty="0">
              <a:sym typeface="Wingdings" pitchFamily="2" charset="2"/>
            </a:endParaRPr>
          </a:p>
          <a:p>
            <a:pPr marL="4114800" lvl="8" indent="-457200">
              <a:buAutoNum type="arabicPlain"/>
            </a:pPr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</p:txBody>
      </p:sp>
      <p:pic>
        <p:nvPicPr>
          <p:cNvPr id="2050" name="Picture 2" descr="full_CL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25920"/>
            <a:ext cx="512445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6045221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</a:t>
            </a:r>
            <a:r>
              <a:rPr lang="en-US" dirty="0"/>
              <a:t>: http://fourier.eng.hmc.edu/e85/lectures/arithmetic_html/node7.html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3178076"/>
            <a:ext cx="2133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why is it that: </a:t>
            </a:r>
          </a:p>
          <a:p>
            <a:r>
              <a:rPr lang="en-US" dirty="0" smtClean="0"/>
              <a:t>1.in theory can propagate carries as far as we want to get O(log n) time; </a:t>
            </a:r>
          </a:p>
          <a:p>
            <a:r>
              <a:rPr lang="en-US" dirty="0" smtClean="0"/>
              <a:t>2.in practice we will only propagate the carry a fixed number of bits, e.g., 4.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ALU (integers):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457200"/>
            <a:ext cx="861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Fundamental operation:  </a:t>
            </a:r>
            <a:r>
              <a:rPr lang="en-US" sz="2400" dirty="0" smtClean="0">
                <a:sym typeface="Wingdings" pitchFamily="2" charset="2"/>
              </a:rPr>
              <a:t>Multiplication</a:t>
            </a:r>
          </a:p>
          <a:p>
            <a:r>
              <a:rPr lang="en-US" sz="2400" dirty="0" smtClean="0">
                <a:sym typeface="Wingdings" pitchFamily="2" charset="2"/>
              </a:rPr>
              <a:t>Product of 2 n-bit numbers can be stored in 2n bits</a:t>
            </a:r>
          </a:p>
          <a:p>
            <a:r>
              <a:rPr lang="en-US" sz="2400" dirty="0" smtClean="0">
                <a:sym typeface="Wingdings" pitchFamily="2" charset="2"/>
              </a:rPr>
              <a:t>Simplest solution:  add n times:  time O(n</a:t>
            </a:r>
            <a:r>
              <a:rPr lang="en-US" sz="2400" baseline="30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Another possible solution:  “carry-save” addition:  each adder computes a sum and a carry; 3 inputs generate 2 outputs; time O(n)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Inputs:  Sum	Carry</a:t>
            </a:r>
          </a:p>
          <a:p>
            <a:r>
              <a:rPr lang="en-US" sz="2400" dirty="0" smtClean="0">
                <a:sym typeface="Wingdings" pitchFamily="2" charset="2"/>
              </a:rPr>
              <a:t>000	  0	0</a:t>
            </a:r>
          </a:p>
          <a:p>
            <a:r>
              <a:rPr lang="en-US" sz="2400" dirty="0" smtClean="0">
                <a:sym typeface="Wingdings" pitchFamily="2" charset="2"/>
              </a:rPr>
              <a:t>001   	  1	0	</a:t>
            </a:r>
          </a:p>
          <a:p>
            <a:r>
              <a:rPr lang="en-US" sz="2400" dirty="0" smtClean="0">
                <a:sym typeface="Wingdings" pitchFamily="2" charset="2"/>
              </a:rPr>
              <a:t>011	  0	1</a:t>
            </a:r>
          </a:p>
          <a:p>
            <a:r>
              <a:rPr lang="en-US" sz="2400" dirty="0" smtClean="0">
                <a:sym typeface="Wingdings" pitchFamily="2" charset="2"/>
              </a:rPr>
              <a:t>111	  1	1</a:t>
            </a:r>
          </a:p>
          <a:p>
            <a:endParaRPr lang="en-US" sz="2400" dirty="0" smtClean="0">
              <a:sym typeface="Wingdings" pitchFamily="2" charset="2"/>
            </a:endParaRPr>
          </a:p>
        </p:txBody>
      </p:sp>
      <p:pic>
        <p:nvPicPr>
          <p:cNvPr id="3074" name="Picture 2" descr="http://www.cs.cmu.edu/afs/cs.cmu.edu/academic/class/15828-s98/lectures/0121/img01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4" b="16772"/>
          <a:stretch/>
        </p:blipFill>
        <p:spPr bwMode="auto">
          <a:xfrm>
            <a:off x="2950128" y="2743200"/>
            <a:ext cx="6096000" cy="371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6443246"/>
            <a:ext cx="8759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Source:http</a:t>
            </a:r>
            <a:r>
              <a:rPr lang="en-US" sz="1600" dirty="0"/>
              <a:t>://www.cs.cmu.edu/afs/cs.cmu.edu/academic/class/15828-s98/lectures/0121/sld018.htm </a:t>
            </a:r>
          </a:p>
        </p:txBody>
      </p:sp>
    </p:spTree>
    <p:extLst>
      <p:ext uri="{BB962C8B-B14F-4D97-AF65-F5344CB8AC3E}">
        <p14:creationId xmlns:p14="http://schemas.microsoft.com/office/powerpoint/2010/main" val="1645056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2"/>
            <a:ext cx="8229600" cy="5794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ALU (integers):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757535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Multiplication: Other commonly used techniques:</a:t>
            </a:r>
          </a:p>
          <a:p>
            <a:endParaRPr lang="en-US" sz="2400" dirty="0" smtClean="0"/>
          </a:p>
          <a:p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Wallace trees for arranging computations more efficiently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	Booth encoding for reducing the number of steps: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		example:  </a:t>
            </a:r>
          </a:p>
          <a:p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if we need to multiply by 15 = 1111 we can</a:t>
            </a:r>
          </a:p>
          <a:p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instead multiply by 16 (which is just a shift)</a:t>
            </a:r>
          </a:p>
          <a:p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and then subtract the multiplicand</a:t>
            </a:r>
          </a:p>
          <a:p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(15 = 16 – 1)</a:t>
            </a:r>
          </a:p>
          <a:p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typically we would do this by using digits</a:t>
            </a:r>
          </a:p>
          <a:p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1, 0, -1 instead of 1, 0</a:t>
            </a:r>
          </a:p>
          <a:p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181383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2"/>
            <a:ext cx="8229600" cy="5794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ALU (integers):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757535"/>
            <a:ext cx="8610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Fundamental operation: division: X = Q*D + R, R &lt; D (all positive)</a:t>
            </a:r>
          </a:p>
          <a:p>
            <a:endParaRPr lang="en-US" sz="2400" dirty="0"/>
          </a:p>
          <a:p>
            <a:r>
              <a:rPr lang="en-US" sz="2400" dirty="0" smtClean="0"/>
              <a:t>Division, like most “inverse” problems, is more difficult than multiplication</a:t>
            </a:r>
          </a:p>
          <a:p>
            <a:endParaRPr lang="en-US" sz="2400" dirty="0" smtClean="0"/>
          </a:p>
          <a:p>
            <a:r>
              <a:rPr lang="en-US" sz="2400" dirty="0" smtClean="0">
                <a:sym typeface="Wingdings" pitchFamily="2" charset="2"/>
              </a:rPr>
              <a:t>Simplest method:  multiple subtractions; dividend in a “register pair”; shift the double register left, subtract D from the left-most register if possible and shift in 1, else shift in 0; note that overflow can occur 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Example:  compare the result of 6/2 with the result of 18/2</a:t>
            </a:r>
          </a:p>
          <a:p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			R1, R2: 6/2	R1, R2: 18/2</a:t>
            </a:r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Initial:					0000, 0110	0001, 0010</a:t>
            </a:r>
          </a:p>
          <a:p>
            <a:r>
              <a:rPr lang="en-US" sz="2400" dirty="0" smtClean="0">
                <a:sym typeface="Wingdings" pitchFamily="2" charset="2"/>
              </a:rPr>
              <a:t>Shift R1,R2, compute </a:t>
            </a:r>
            <a:r>
              <a:rPr lang="en-US" sz="2400" dirty="0" err="1" smtClean="0">
                <a:sym typeface="Wingdings" pitchFamily="2" charset="2"/>
              </a:rPr>
              <a:t>lsb</a:t>
            </a:r>
            <a:r>
              <a:rPr lang="en-US" sz="2400" dirty="0" smtClean="0">
                <a:sym typeface="Wingdings" pitchFamily="2" charset="2"/>
              </a:rPr>
              <a:t> of quotient  0000, 1100	0010,  0100</a:t>
            </a:r>
          </a:p>
          <a:p>
            <a:r>
              <a:rPr lang="en-US" sz="2400" dirty="0" smtClean="0">
                <a:sym typeface="Wingdings" pitchFamily="2" charset="2"/>
              </a:rPr>
              <a:t>Shift R1,R2, compute </a:t>
            </a:r>
            <a:r>
              <a:rPr lang="en-US" sz="2400" dirty="0" err="1" smtClean="0">
                <a:sym typeface="Wingdings" pitchFamily="2" charset="2"/>
              </a:rPr>
              <a:t>lsb</a:t>
            </a:r>
            <a:r>
              <a:rPr lang="en-US" sz="2400" dirty="0" smtClean="0">
                <a:sym typeface="Wingdings" pitchFamily="2" charset="2"/>
              </a:rPr>
              <a:t> of quotient  0001, 1000	0100,  1001</a:t>
            </a:r>
          </a:p>
          <a:p>
            <a:r>
              <a:rPr lang="en-US" sz="2400" dirty="0">
                <a:sym typeface="Wingdings" pitchFamily="2" charset="2"/>
              </a:rPr>
              <a:t>Shift R1,R2, compute </a:t>
            </a:r>
            <a:r>
              <a:rPr lang="en-US" sz="2400" dirty="0" err="1">
                <a:sym typeface="Wingdings" pitchFamily="2" charset="2"/>
              </a:rPr>
              <a:t>lsb</a:t>
            </a:r>
            <a:r>
              <a:rPr lang="en-US" sz="2400" dirty="0">
                <a:sym typeface="Wingdings" pitchFamily="2" charset="2"/>
              </a:rPr>
              <a:t> of quotient </a:t>
            </a:r>
            <a:r>
              <a:rPr lang="en-US" sz="2400" dirty="0" smtClean="0">
                <a:sym typeface="Wingdings" pitchFamily="2" charset="2"/>
              </a:rPr>
              <a:t>	0011,  0000      1001,   0011</a:t>
            </a:r>
          </a:p>
          <a:p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				 </a:t>
            </a:r>
          </a:p>
        </p:txBody>
      </p:sp>
    </p:spTree>
    <p:extLst>
      <p:ext uri="{BB962C8B-B14F-4D97-AF65-F5344CB8AC3E}">
        <p14:creationId xmlns:p14="http://schemas.microsoft.com/office/powerpoint/2010/main" val="3430713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2"/>
            <a:ext cx="8229600" cy="5794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ALU (integers):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609600"/>
            <a:ext cx="861060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Fundamental operation: division</a:t>
            </a:r>
          </a:p>
          <a:p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dirty="0" smtClean="0"/>
              <a:t>Some other methods commonly used for division:</a:t>
            </a:r>
          </a:p>
          <a:p>
            <a:pPr marL="457200" indent="-457200">
              <a:spcAft>
                <a:spcPts val="900"/>
              </a:spcAft>
              <a:buFont typeface="+mj-lt"/>
              <a:buAutoNum type="arabicPeriod"/>
            </a:pPr>
            <a:r>
              <a:rPr lang="en-US" sz="2000" dirty="0" smtClean="0"/>
              <a:t>“restoring”; always subtract; if result is negative, add back in</a:t>
            </a:r>
          </a:p>
          <a:p>
            <a:pPr marL="457200" indent="-457200">
              <a:spcAft>
                <a:spcPts val="900"/>
              </a:spcAft>
              <a:buFont typeface="+mj-lt"/>
              <a:buAutoNum type="arabicPeriod"/>
            </a:pPr>
            <a:r>
              <a:rPr lang="en-US" sz="2000" dirty="0" smtClean="0">
                <a:sym typeface="Wingdings" pitchFamily="2" charset="2"/>
              </a:rPr>
              <a:t>“</a:t>
            </a:r>
            <a:r>
              <a:rPr lang="en-US" sz="2000" dirty="0" err="1" smtClean="0">
                <a:sym typeface="Wingdings" pitchFamily="2" charset="2"/>
              </a:rPr>
              <a:t>nonrestoring</a:t>
            </a:r>
            <a:r>
              <a:rPr lang="en-US" sz="2000" dirty="0" smtClean="0">
                <a:sym typeface="Wingdings" pitchFamily="2" charset="2"/>
              </a:rPr>
              <a:t>”:  use digits +1, -1 for quotient.  If the partial remainder is negative, the quotient digit is -1, and we add the divisor back in on the next step</a:t>
            </a:r>
          </a:p>
          <a:p>
            <a:pPr marL="457200" indent="-457200">
              <a:spcAft>
                <a:spcPts val="900"/>
              </a:spcAft>
              <a:buFont typeface="+mj-lt"/>
              <a:buAutoNum type="arabicPeriod"/>
            </a:pPr>
            <a:r>
              <a:rPr lang="en-US" sz="2000" dirty="0" smtClean="0">
                <a:sym typeface="Wingdings" pitchFamily="2" charset="2"/>
              </a:rPr>
              <a:t>SRT division:  “guess” the quotient digit; use a look-up table to help choose an accurate digit</a:t>
            </a:r>
          </a:p>
          <a:p>
            <a:pPr marL="457200" indent="-457200">
              <a:spcAft>
                <a:spcPts val="900"/>
              </a:spcAft>
              <a:buFont typeface="+mj-lt"/>
              <a:buAutoNum type="arabicPeriod"/>
            </a:pPr>
            <a:r>
              <a:rPr lang="en-US" sz="2000" dirty="0" smtClean="0">
                <a:sym typeface="Wingdings" pitchFamily="2" charset="2"/>
              </a:rPr>
              <a:t>Series methods, e.g.,  1/b = 1/(1 + X) = 1 – X + X</a:t>
            </a:r>
            <a:r>
              <a:rPr lang="en-US" sz="2000" baseline="30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– X</a:t>
            </a:r>
            <a:r>
              <a:rPr lang="en-US" sz="2000" baseline="30000" dirty="0" smtClean="0">
                <a:sym typeface="Wingdings" pitchFamily="2" charset="2"/>
              </a:rPr>
              <a:t>3</a:t>
            </a:r>
            <a:r>
              <a:rPr lang="en-US" sz="2000" dirty="0" smtClean="0">
                <a:sym typeface="Wingdings" pitchFamily="2" charset="2"/>
              </a:rPr>
              <a:t> + …(</a:t>
            </a:r>
            <a:r>
              <a:rPr lang="en-US" sz="2000" dirty="0" err="1" smtClean="0">
                <a:sym typeface="Wingdings" pitchFamily="2" charset="2"/>
              </a:rPr>
              <a:t>Maclaurin</a:t>
            </a:r>
            <a:r>
              <a:rPr lang="en-US" sz="2000" dirty="0" smtClean="0">
                <a:sym typeface="Wingdings" pitchFamily="2" charset="2"/>
              </a:rPr>
              <a:t> series) </a:t>
            </a:r>
          </a:p>
          <a:p>
            <a:pPr marL="457200" indent="-457200">
              <a:spcAft>
                <a:spcPts val="900"/>
              </a:spcAft>
              <a:buFont typeface="+mj-lt"/>
              <a:buAutoNum type="arabicPeriod"/>
            </a:pPr>
            <a:r>
              <a:rPr lang="en-US" sz="2000" dirty="0" smtClean="0">
                <a:sym typeface="Wingdings" pitchFamily="2" charset="2"/>
              </a:rPr>
              <a:t>Use approximations, e.g., Newton’s method for f(X) = 1/ X  - b and compute approximation X</a:t>
            </a:r>
            <a:r>
              <a:rPr lang="en-US" sz="2000" baseline="-25000" dirty="0" smtClean="0">
                <a:sym typeface="Wingdings" pitchFamily="2" charset="2"/>
              </a:rPr>
              <a:t>i+1</a:t>
            </a:r>
            <a:r>
              <a:rPr lang="en-US" sz="2000" dirty="0" smtClean="0">
                <a:sym typeface="Wingdings" pitchFamily="2" charset="2"/>
              </a:rPr>
              <a:t> = X</a:t>
            </a:r>
            <a:r>
              <a:rPr lang="en-US" sz="2000" baseline="-25000" dirty="0" smtClean="0"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 – f(X</a:t>
            </a:r>
            <a:r>
              <a:rPr lang="en-US" sz="2000" baseline="-25000" dirty="0" smtClean="0"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)/f’(X</a:t>
            </a:r>
            <a:r>
              <a:rPr lang="en-US" sz="2000" baseline="-25000" dirty="0" smtClean="0">
                <a:sym typeface="Wingdings" pitchFamily="2" charset="2"/>
              </a:rPr>
              <a:t>i</a:t>
            </a:r>
            <a:r>
              <a:rPr lang="en-US" sz="2000" dirty="0" smtClean="0">
                <a:sym typeface="Wingdings" pitchFamily="2" charset="2"/>
              </a:rPr>
              <a:t>).  .  This is considered a “fast” method, since it gives two digits per iteration.</a:t>
            </a:r>
          </a:p>
          <a:p>
            <a:pPr>
              <a:spcAft>
                <a:spcPts val="900"/>
              </a:spcAft>
            </a:pPr>
            <a:r>
              <a:rPr lang="en-US" sz="2000" dirty="0" smtClean="0">
                <a:sym typeface="Wingdings" pitchFamily="2" charset="2"/>
              </a:rPr>
              <a:t>Note:  square root can be computed by methods similar to division since the “pencil &amp; paper” method to find square roots is based on(X+Y)</a:t>
            </a:r>
            <a:r>
              <a:rPr lang="en-US" sz="2000" baseline="30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= X</a:t>
            </a:r>
            <a:r>
              <a:rPr lang="en-US" sz="2000" baseline="30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+ 2XY + Y</a:t>
            </a:r>
            <a:r>
              <a:rPr lang="en-US" sz="2000" baseline="30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</a:t>
            </a:r>
          </a:p>
          <a:p>
            <a:pPr>
              <a:spcAft>
                <a:spcPts val="900"/>
              </a:spcAft>
            </a:pPr>
            <a:r>
              <a:rPr lang="en-US" sz="2000" dirty="0" smtClean="0">
                <a:sym typeface="Wingdings" pitchFamily="2" charset="2"/>
              </a:rPr>
              <a:t>Example:  square root of 2731:  5</a:t>
            </a:r>
            <a:r>
              <a:rPr lang="en-US" sz="2000" baseline="30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= 25, so 2731 = (5*10 + Y)</a:t>
            </a:r>
            <a:r>
              <a:rPr lang="en-US" sz="2000" baseline="30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= 2500 + 2*50Y + Y</a:t>
            </a:r>
            <a:r>
              <a:rPr lang="en-US" sz="2000" baseline="30000" dirty="0" smtClean="0">
                <a:sym typeface="Wingdings" pitchFamily="2" charset="2"/>
              </a:rPr>
              <a:t>2</a:t>
            </a:r>
            <a:endParaRPr lang="en-US" sz="2000" dirty="0" smtClean="0">
              <a:sym typeface="Wingdings" pitchFamily="2" charset="2"/>
            </a:endParaRPr>
          </a:p>
          <a:p>
            <a:pPr>
              <a:spcAft>
                <a:spcPts val="900"/>
              </a:spcAft>
            </a:pPr>
            <a:r>
              <a:rPr lang="en-US" sz="2000" dirty="0" smtClean="0">
                <a:sym typeface="Wingdings" pitchFamily="2" charset="2"/>
              </a:rPr>
              <a:t>(etc.)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				 </a:t>
            </a:r>
          </a:p>
        </p:txBody>
      </p:sp>
    </p:spTree>
    <p:extLst>
      <p:ext uri="{BB962C8B-B14F-4D97-AF65-F5344CB8AC3E}">
        <p14:creationId xmlns:p14="http://schemas.microsoft.com/office/powerpoint/2010/main" val="1608429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2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More complex functions:  e</a:t>
            </a:r>
            <a:r>
              <a:rPr lang="en-US" sz="3200" baseline="30000" dirty="0" smtClean="0"/>
              <a:t>x</a:t>
            </a:r>
            <a:r>
              <a:rPr lang="en-US" sz="3200" dirty="0" smtClean="0"/>
              <a:t>, log x, sin x, </a:t>
            </a:r>
            <a:r>
              <a:rPr lang="en-US" sz="3200" dirty="0" err="1" smtClean="0"/>
              <a:t>cos</a:t>
            </a:r>
            <a:r>
              <a:rPr lang="en-US" sz="3200" dirty="0" smtClean="0"/>
              <a:t> x, ….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833735"/>
            <a:ext cx="8610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aseline="30000" dirty="0">
              <a:sym typeface="Wingdings" pitchFamily="2" charset="2"/>
            </a:endParaRPr>
          </a:p>
          <a:p>
            <a:r>
              <a:rPr lang="en-US" sz="2400" baseline="30000" dirty="0" smtClean="0">
                <a:sym typeface="Wingdings" pitchFamily="2" charset="2"/>
              </a:rPr>
              <a:t>	</a:t>
            </a:r>
          </a:p>
          <a:p>
            <a:endParaRPr lang="en-US" sz="2400" baseline="30000" dirty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		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243212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Can use series expansion (e.g., Taylor or </a:t>
            </a:r>
            <a:r>
              <a:rPr lang="en-US" sz="2400" dirty="0" err="1" smtClean="0"/>
              <a:t>Maclaurin</a:t>
            </a:r>
            <a:r>
              <a:rPr lang="en-US" sz="2400" dirty="0" smtClean="0"/>
              <a:t> series)</a:t>
            </a:r>
          </a:p>
          <a:p>
            <a:endParaRPr lang="en-US" sz="2400" dirty="0"/>
          </a:p>
          <a:p>
            <a:r>
              <a:rPr lang="en-US" sz="2400" dirty="0" smtClean="0"/>
              <a:t>2. can use a fixed set of polynomials (e.g., </a:t>
            </a:r>
            <a:r>
              <a:rPr lang="en-US" sz="2400" dirty="0" err="1" smtClean="0"/>
              <a:t>Chebyshev</a:t>
            </a:r>
            <a:r>
              <a:rPr lang="en-US" sz="2400" dirty="0" smtClean="0"/>
              <a:t> polynomials) to approximate the desired function</a:t>
            </a:r>
          </a:p>
          <a:p>
            <a:endParaRPr lang="en-US" sz="2400" dirty="0"/>
          </a:p>
          <a:p>
            <a:r>
              <a:rPr lang="en-US" sz="2400" dirty="0" smtClean="0"/>
              <a:t>3. Can store a table and do table look-up</a:t>
            </a:r>
          </a:p>
          <a:p>
            <a:endParaRPr lang="en-US" sz="2400" dirty="0"/>
          </a:p>
          <a:p>
            <a:r>
              <a:rPr lang="en-US" sz="2400" dirty="0" smtClean="0"/>
              <a:t>4.  Can use cubic polynomials</a:t>
            </a:r>
          </a:p>
          <a:p>
            <a:endParaRPr lang="en-US" sz="2400" dirty="0"/>
          </a:p>
          <a:p>
            <a:r>
              <a:rPr lang="en-US" sz="2400" dirty="0" smtClean="0"/>
              <a:t>Example: (Hauser and Purdy, </a:t>
            </a:r>
            <a:r>
              <a:rPr lang="en-US" sz="2400" i="1" dirty="0" smtClean="0"/>
              <a:t>Embedded Systems Programming, </a:t>
            </a:r>
            <a:r>
              <a:rPr lang="en-US" sz="2400" dirty="0" smtClean="0"/>
              <a:t>2003):  use a genetic algorithm to find the coefficients of approximating cubic polynomials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7689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Sine Function</a:t>
            </a:r>
            <a:br>
              <a:rPr lang="en-US" b="1" dirty="0"/>
            </a:br>
            <a:r>
              <a:rPr lang="en-US" b="1" dirty="0"/>
              <a:t>Comparison of </a:t>
            </a:r>
            <a:r>
              <a:rPr lang="en-US" b="1" dirty="0" smtClean="0"/>
              <a:t>Results</a:t>
            </a:r>
            <a:br>
              <a:rPr lang="en-US" b="1" dirty="0" smtClean="0"/>
            </a:br>
            <a:r>
              <a:rPr lang="en-US" b="1" dirty="0" smtClean="0"/>
              <a:t>(Hauser &amp; Purdy 2003)</a:t>
            </a:r>
            <a:endParaRPr lang="en-US" b="1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Method			Worst Case Error</a:t>
            </a:r>
          </a:p>
          <a:p>
            <a:pPr>
              <a:buFontTx/>
              <a:buNone/>
            </a:pPr>
            <a:r>
              <a:rPr lang="en-US" dirty="0"/>
              <a:t>Taylor (float)			4 x 10</a:t>
            </a:r>
            <a:r>
              <a:rPr lang="en-US" baseline="30000" dirty="0"/>
              <a:t>-6</a:t>
            </a:r>
          </a:p>
          <a:p>
            <a:pPr>
              <a:buFontTx/>
              <a:buNone/>
            </a:pPr>
            <a:r>
              <a:rPr lang="en-US" dirty="0"/>
              <a:t>Taylor (fixed)			.25</a:t>
            </a:r>
          </a:p>
          <a:p>
            <a:pPr>
              <a:buFontTx/>
              <a:buNone/>
            </a:pPr>
            <a:r>
              <a:rPr lang="en-US" dirty="0" err="1"/>
              <a:t>Chebyshev</a:t>
            </a:r>
            <a:r>
              <a:rPr lang="en-US" dirty="0"/>
              <a:t> (float)		7 x 10</a:t>
            </a:r>
            <a:r>
              <a:rPr lang="en-US" baseline="30000" dirty="0"/>
              <a:t>-6</a:t>
            </a:r>
          </a:p>
          <a:p>
            <a:pPr>
              <a:buFontTx/>
              <a:buNone/>
            </a:pPr>
            <a:r>
              <a:rPr lang="en-US" dirty="0" err="1"/>
              <a:t>Chebyshev</a:t>
            </a:r>
            <a:r>
              <a:rPr lang="en-US" dirty="0"/>
              <a:t> (fixed)		5 x 10</a:t>
            </a:r>
            <a:r>
              <a:rPr lang="en-US" baseline="30000" dirty="0"/>
              <a:t>-3</a:t>
            </a:r>
          </a:p>
          <a:p>
            <a:pPr>
              <a:buFontTx/>
              <a:buNone/>
            </a:pPr>
            <a:r>
              <a:rPr lang="en-US" dirty="0"/>
              <a:t>Table Lookup (fixed) 		6 x 10</a:t>
            </a:r>
            <a:r>
              <a:rPr lang="en-US" baseline="30000" dirty="0"/>
              <a:t>-4</a:t>
            </a:r>
          </a:p>
          <a:p>
            <a:pPr>
              <a:buFontTx/>
              <a:buNone/>
            </a:pPr>
            <a:r>
              <a:rPr lang="en-US" dirty="0"/>
              <a:t>GA					3.5 x 10</a:t>
            </a:r>
            <a:r>
              <a:rPr lang="en-US" baseline="30000" dirty="0"/>
              <a:t>-5</a:t>
            </a:r>
          </a:p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422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2"/>
            <a:ext cx="8229600" cy="5794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ALU (floating point):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833735"/>
            <a:ext cx="86106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X,Y are floating point numbers (IEEE standard format), 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	X = (sign bit) [1.x</a:t>
            </a:r>
            <a:r>
              <a:rPr lang="en-US" sz="2400" baseline="-250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x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x</a:t>
            </a:r>
            <a:r>
              <a:rPr lang="en-US" sz="2400" baseline="-25000" dirty="0" smtClean="0">
                <a:sym typeface="Wingdings" pitchFamily="2" charset="2"/>
              </a:rPr>
              <a:t>3</a:t>
            </a:r>
            <a:r>
              <a:rPr lang="en-US" sz="2400" dirty="0" smtClean="0">
                <a:sym typeface="Wingdings" pitchFamily="2" charset="2"/>
              </a:rPr>
              <a:t>…..] * 2</a:t>
            </a:r>
            <a:r>
              <a:rPr lang="en-US" sz="2400" baseline="30000" dirty="0" smtClean="0">
                <a:sym typeface="Wingdings" pitchFamily="2" charset="2"/>
              </a:rPr>
              <a:t>e</a:t>
            </a:r>
            <a:r>
              <a:rPr lang="en-US" sz="2400" dirty="0" smtClean="0">
                <a:sym typeface="Wingdings" pitchFamily="2" charset="2"/>
              </a:rPr>
              <a:t>,</a:t>
            </a:r>
          </a:p>
          <a:p>
            <a:endParaRPr lang="it-IT" sz="2400" baseline="30000" dirty="0">
              <a:sym typeface="Wingdings" pitchFamily="2" charset="2"/>
            </a:endParaRPr>
          </a:p>
          <a:p>
            <a:r>
              <a:rPr lang="it-IT" sz="2400" baseline="30000" dirty="0" smtClean="0">
                <a:sym typeface="Wingdings" pitchFamily="2" charset="2"/>
              </a:rPr>
              <a:t>	</a:t>
            </a:r>
            <a:r>
              <a:rPr lang="it-IT" sz="2400" dirty="0" smtClean="0">
                <a:sym typeface="Wingdings" pitchFamily="2" charset="2"/>
              </a:rPr>
              <a:t>Y = (sign bit) [1.y</a:t>
            </a:r>
            <a:r>
              <a:rPr lang="it-IT" sz="2400" baseline="-25000" dirty="0" smtClean="0">
                <a:sym typeface="Wingdings" pitchFamily="2" charset="2"/>
              </a:rPr>
              <a:t>1</a:t>
            </a:r>
            <a:r>
              <a:rPr lang="it-IT" sz="2400" dirty="0" smtClean="0">
                <a:sym typeface="Wingdings" pitchFamily="2" charset="2"/>
              </a:rPr>
              <a:t>y</a:t>
            </a:r>
            <a:r>
              <a:rPr lang="it-IT" sz="2400" baseline="-25000" dirty="0" smtClean="0">
                <a:sym typeface="Wingdings" pitchFamily="2" charset="2"/>
              </a:rPr>
              <a:t>2</a:t>
            </a:r>
            <a:r>
              <a:rPr lang="it-IT" sz="2400" dirty="0" smtClean="0">
                <a:sym typeface="Wingdings" pitchFamily="2" charset="2"/>
              </a:rPr>
              <a:t>y</a:t>
            </a:r>
            <a:r>
              <a:rPr lang="it-IT" sz="2400" baseline="-25000" dirty="0" smtClean="0">
                <a:sym typeface="Wingdings" pitchFamily="2" charset="2"/>
              </a:rPr>
              <a:t>3</a:t>
            </a:r>
            <a:r>
              <a:rPr lang="it-IT" sz="2400" dirty="0" smtClean="0">
                <a:sym typeface="Wingdings" pitchFamily="2" charset="2"/>
              </a:rPr>
              <a:t>.....] </a:t>
            </a:r>
            <a:r>
              <a:rPr lang="it-IT" sz="2400" dirty="0">
                <a:sym typeface="Wingdings" pitchFamily="2" charset="2"/>
              </a:rPr>
              <a:t>* </a:t>
            </a:r>
            <a:r>
              <a:rPr lang="it-IT" sz="2400" dirty="0" smtClean="0">
                <a:sym typeface="Wingdings" pitchFamily="2" charset="2"/>
              </a:rPr>
              <a:t>2</a:t>
            </a:r>
            <a:r>
              <a:rPr lang="it-IT" sz="2400" baseline="30000" dirty="0" smtClean="0">
                <a:sym typeface="Wingdings" pitchFamily="2" charset="2"/>
              </a:rPr>
              <a:t>f</a:t>
            </a:r>
            <a:endParaRPr lang="en-US" sz="2400" baseline="30000" dirty="0">
              <a:sym typeface="Wingdings" pitchFamily="2" charset="2"/>
            </a:endParaRPr>
          </a:p>
          <a:p>
            <a:r>
              <a:rPr lang="en-US" sz="2400" baseline="30000" dirty="0" smtClean="0">
                <a:sym typeface="Wingdings" pitchFamily="2" charset="2"/>
              </a:rPr>
              <a:t>	</a:t>
            </a:r>
          </a:p>
          <a:p>
            <a:r>
              <a:rPr lang="en-US" sz="2400" dirty="0" smtClean="0">
                <a:sym typeface="Wingdings" pitchFamily="2" charset="2"/>
              </a:rPr>
              <a:t>addition / subtraction:  shift so exponents are the same, add significant digits, shift result to normalize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Multiplication: multiply (signed) significant digits, add exponents, shift result to normalize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Division:  divide (signed) significant digits, find difference of exponents, shift result to normalize</a:t>
            </a:r>
          </a:p>
          <a:p>
            <a:endParaRPr lang="en-US" sz="2400" baseline="30000" dirty="0">
              <a:sym typeface="Wingdings" pitchFamily="2" charset="2"/>
            </a:endParaRPr>
          </a:p>
          <a:p>
            <a:r>
              <a:rPr lang="en-US" sz="2400" baseline="30000" dirty="0" smtClean="0">
                <a:sym typeface="Wingdings" pitchFamily="2" charset="2"/>
              </a:rPr>
              <a:t>	</a:t>
            </a:r>
          </a:p>
          <a:p>
            <a:endParaRPr lang="en-US" sz="2400" baseline="30000" dirty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		 </a:t>
            </a:r>
          </a:p>
        </p:txBody>
      </p:sp>
    </p:spTree>
    <p:extLst>
      <p:ext uri="{BB962C8B-B14F-4D97-AF65-F5344CB8AC3E}">
        <p14:creationId xmlns:p14="http://schemas.microsoft.com/office/powerpoint/2010/main" val="2766328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2"/>
            <a:ext cx="8229600" cy="5794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DSP (digital signal processing)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833735"/>
            <a:ext cx="8610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Typically data input / output streams must be processed in “real time” (e.g., video signals or heart rate monitors)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So “locality” of operations is important, data must be processed as it arrives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Pipelined algorithms are very useful for this type of system</a:t>
            </a:r>
            <a:endParaRPr lang="en-US" sz="2400" dirty="0" smtClean="0">
              <a:sym typeface="Wingdings" pitchFamily="2" charset="2"/>
            </a:endParaRPr>
          </a:p>
          <a:p>
            <a:endParaRPr lang="en-US" sz="2400" baseline="30000" dirty="0">
              <a:sym typeface="Wingdings" pitchFamily="2" charset="2"/>
            </a:endParaRPr>
          </a:p>
          <a:p>
            <a:r>
              <a:rPr lang="en-US" sz="2400" baseline="30000" dirty="0" smtClean="0">
                <a:sym typeface="Wingdings" pitchFamily="2" charset="2"/>
              </a:rPr>
              <a:t>	</a:t>
            </a:r>
          </a:p>
          <a:p>
            <a:endParaRPr lang="en-US" sz="2400" baseline="30000" dirty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		 </a:t>
            </a:r>
          </a:p>
        </p:txBody>
      </p:sp>
    </p:spTree>
    <p:extLst>
      <p:ext uri="{BB962C8B-B14F-4D97-AF65-F5344CB8AC3E}">
        <p14:creationId xmlns:p14="http://schemas.microsoft.com/office/powerpoint/2010/main" val="63293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fig_01_09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3058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Numeric data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dirty="0"/>
              <a:t>Range is always limited. </a:t>
            </a:r>
            <a:r>
              <a:rPr lang="en-US" sz="2400" dirty="0" smtClean="0"/>
              <a:t>For fixed point representation, number </a:t>
            </a:r>
            <a:r>
              <a:rPr lang="en-US" sz="2400" dirty="0"/>
              <a:t>of digits of </a:t>
            </a:r>
            <a:r>
              <a:rPr lang="en-US" sz="2400" i="1" dirty="0"/>
              <a:t>resolution</a:t>
            </a:r>
            <a:r>
              <a:rPr lang="en-US" sz="2400" dirty="0"/>
              <a:t> is size of fractional part.</a:t>
            </a:r>
          </a:p>
          <a:p>
            <a:r>
              <a:rPr lang="en-US" sz="2400" dirty="0"/>
              <a:t>    Example: in 4 numeric bits: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u="sng" dirty="0"/>
              <a:t>Number of bits in fraction</a:t>
            </a:r>
            <a:r>
              <a:rPr lang="en-US" sz="2400" dirty="0"/>
              <a:t>			</a:t>
            </a:r>
            <a:r>
              <a:rPr lang="en-US" sz="2400" u="sng" dirty="0"/>
              <a:t>range</a:t>
            </a:r>
            <a:r>
              <a:rPr lang="en-US" sz="2400" dirty="0"/>
              <a:t>	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	0 (integer)						0-15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	1: </a:t>
            </a:r>
            <a:r>
              <a:rPr lang="en-US" sz="2400" dirty="0" err="1"/>
              <a:t>xxx.x</a:t>
            </a:r>
            <a:r>
              <a:rPr lang="en-US" sz="2400" dirty="0"/>
              <a:t>						0-7.5	</a:t>
            </a:r>
          </a:p>
          <a:p>
            <a:r>
              <a:rPr lang="en-US" sz="2400" dirty="0"/>
              <a:t>		(fractions 0, ½)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2: </a:t>
            </a:r>
            <a:r>
              <a:rPr lang="en-US" sz="2400" dirty="0" err="1"/>
              <a:t>xx.xx</a:t>
            </a:r>
            <a:r>
              <a:rPr lang="en-US" sz="2400" dirty="0"/>
              <a:t>						0-3.75</a:t>
            </a:r>
          </a:p>
          <a:p>
            <a:r>
              <a:rPr lang="en-US" sz="2400" dirty="0"/>
              <a:t>		(fractions, 0, ¼, ½, ¾)</a:t>
            </a:r>
          </a:p>
          <a:p>
            <a:endParaRPr lang="en-US" sz="2400" dirty="0"/>
          </a:p>
          <a:p>
            <a:r>
              <a:rPr lang="en-US" sz="2400" dirty="0"/>
              <a:t>	3: </a:t>
            </a:r>
            <a:r>
              <a:rPr lang="en-US" sz="2400" dirty="0" err="1"/>
              <a:t>x.xxx</a:t>
            </a:r>
            <a:r>
              <a:rPr lang="en-US" sz="2400" dirty="0"/>
              <a:t>						0-1.875</a:t>
            </a:r>
          </a:p>
          <a:p>
            <a:r>
              <a:rPr lang="en-US" sz="2400" dirty="0"/>
              <a:t>		(fractions, 0, 1/8, ¼, 3/8, ½, 5/8, ¾, 7/8)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911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6" name="Picture 2" descr="fig_01_09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3335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6067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01000" y="1676400"/>
            <a:ext cx="838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000" b="1">
                <a:solidFill>
                  <a:srgbClr val="272727"/>
                </a:solidFill>
              </a:rPr>
              <a:t>fig_01_09</a:t>
            </a:r>
          </a:p>
        </p:txBody>
      </p:sp>
      <p:sp>
        <p:nvSpPr>
          <p:cNvPr id="216068" name="Rectangle 4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fig_01_09</a:t>
            </a:r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305800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dirty="0" smtClean="0"/>
              <a:t>Floating point errors:  three sources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Measurement error (input);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Conversion error (input / output)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Overflow or underflow</a:t>
            </a:r>
          </a:p>
          <a:p>
            <a:r>
              <a:rPr lang="en-US" sz="2000" dirty="0" smtClean="0"/>
              <a:t>Most </a:t>
            </a:r>
            <a:r>
              <a:rPr lang="en-US" sz="2000" dirty="0"/>
              <a:t>base 10 fractions cannot be represented exactly in binary:</a:t>
            </a:r>
          </a:p>
          <a:p>
            <a:r>
              <a:rPr lang="en-US" sz="2000" dirty="0"/>
              <a:t>Example: how to represent 2.x in 4 bits, with 2 bits of resolution?</a:t>
            </a:r>
          </a:p>
          <a:p>
            <a:r>
              <a:rPr lang="en-US" sz="2000" dirty="0"/>
              <a:t>Choices: 2.0, 2.25, 2.5, 2.75, 3.0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2.1 </a:t>
            </a:r>
            <a:r>
              <a:rPr lang="en-US" sz="2000" dirty="0">
                <a:sym typeface="Wingdings" pitchFamily="2" charset="2"/>
              </a:rPr>
              <a:t> 2.0 or 2.25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ym typeface="Wingdings" pitchFamily="2" charset="2"/>
              </a:rPr>
              <a:t>2.2  2.0 or 2.25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ym typeface="Wingdings" pitchFamily="2" charset="2"/>
              </a:rPr>
              <a:t>2.3  2.0 or 2.25 or 2.5</a:t>
            </a:r>
            <a:r>
              <a:rPr lang="en-US" sz="2400" dirty="0">
                <a:sym typeface="Wingdings" pitchFamily="2" charset="2"/>
              </a:rPr>
              <a:t> </a:t>
            </a:r>
            <a:endParaRPr lang="en-US" sz="2400" dirty="0"/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228600" y="44196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truncation</a:t>
            </a:r>
          </a:p>
        </p:txBody>
      </p:sp>
      <p:sp>
        <p:nvSpPr>
          <p:cNvPr id="216071" name="Text Box 7"/>
          <p:cNvSpPr txBox="1">
            <a:spLocks noChangeArrowheads="1"/>
          </p:cNvSpPr>
          <p:nvPr/>
        </p:nvSpPr>
        <p:spPr bwMode="auto">
          <a:xfrm>
            <a:off x="1219200" y="47244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rounding</a:t>
            </a:r>
          </a:p>
          <a:p>
            <a:r>
              <a:rPr lang="en-US"/>
              <a:t>down</a:t>
            </a:r>
          </a:p>
        </p:txBody>
      </p:sp>
      <p:sp>
        <p:nvSpPr>
          <p:cNvPr id="216072" name="Line 8"/>
          <p:cNvSpPr>
            <a:spLocks noChangeShapeType="1"/>
          </p:cNvSpPr>
          <p:nvPr/>
        </p:nvSpPr>
        <p:spPr bwMode="auto">
          <a:xfrm flipV="1">
            <a:off x="8382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73" name="Line 9"/>
          <p:cNvSpPr>
            <a:spLocks noChangeShapeType="1"/>
          </p:cNvSpPr>
          <p:nvPr/>
        </p:nvSpPr>
        <p:spPr bwMode="auto">
          <a:xfrm flipV="1">
            <a:off x="17526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75" name="Text Box 11"/>
          <p:cNvSpPr txBox="1">
            <a:spLocks noChangeArrowheads="1"/>
          </p:cNvSpPr>
          <p:nvPr/>
        </p:nvSpPr>
        <p:spPr bwMode="auto">
          <a:xfrm>
            <a:off x="2133600" y="54102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rounding</a:t>
            </a:r>
          </a:p>
          <a:p>
            <a:r>
              <a:rPr lang="en-US"/>
              <a:t>up</a:t>
            </a:r>
          </a:p>
        </p:txBody>
      </p:sp>
      <p:sp>
        <p:nvSpPr>
          <p:cNvPr id="216076" name="Line 12"/>
          <p:cNvSpPr>
            <a:spLocks noChangeShapeType="1"/>
          </p:cNvSpPr>
          <p:nvPr/>
        </p:nvSpPr>
        <p:spPr bwMode="auto">
          <a:xfrm flipV="1">
            <a:off x="2667000" y="38862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78" name="Rectangle 14"/>
          <p:cNvSpPr>
            <a:spLocks noChangeArrowheads="1"/>
          </p:cNvSpPr>
          <p:nvPr/>
        </p:nvSpPr>
        <p:spPr bwMode="auto">
          <a:xfrm>
            <a:off x="4441825" y="3246438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216079" name="Rectangle 15"/>
          <p:cNvSpPr>
            <a:spLocks noChangeArrowheads="1"/>
          </p:cNvSpPr>
          <p:nvPr/>
        </p:nvSpPr>
        <p:spPr bwMode="auto">
          <a:xfrm>
            <a:off x="4648200" y="4191000"/>
            <a:ext cx="1219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rounding</a:t>
            </a:r>
          </a:p>
        </p:txBody>
      </p:sp>
      <p:sp>
        <p:nvSpPr>
          <p:cNvPr id="216080" name="Rectangle 16"/>
          <p:cNvSpPr>
            <a:spLocks noChangeArrowheads="1"/>
          </p:cNvSpPr>
          <p:nvPr/>
        </p:nvSpPr>
        <p:spPr bwMode="auto">
          <a:xfrm>
            <a:off x="7467600" y="4191000"/>
            <a:ext cx="1447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truncation</a:t>
            </a:r>
          </a:p>
        </p:txBody>
      </p:sp>
      <p:sp>
        <p:nvSpPr>
          <p:cNvPr id="216081" name="Text Box 17"/>
          <p:cNvSpPr txBox="1">
            <a:spLocks noChangeArrowheads="1"/>
          </p:cNvSpPr>
          <p:nvPr/>
        </p:nvSpPr>
        <p:spPr bwMode="auto">
          <a:xfrm>
            <a:off x="4267200" y="4648200"/>
            <a:ext cx="4648200" cy="2027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Error range for n bits of resolution:</a:t>
            </a:r>
          </a:p>
          <a:p>
            <a:pPr>
              <a:spcBef>
                <a:spcPct val="50000"/>
              </a:spcBef>
            </a:pPr>
            <a:r>
              <a:rPr lang="en-US"/>
              <a:t>Truncation: -2</a:t>
            </a:r>
            <a:r>
              <a:rPr lang="en-US" baseline="30000"/>
              <a:t>-n</a:t>
            </a:r>
            <a:r>
              <a:rPr lang="en-US"/>
              <a:t>  &lt;  E</a:t>
            </a:r>
            <a:r>
              <a:rPr lang="en-US" baseline="-25000"/>
              <a:t>truncation  </a:t>
            </a:r>
            <a:r>
              <a:rPr lang="en-US" u="sng"/>
              <a:t>&lt; </a:t>
            </a:r>
            <a:r>
              <a:rPr lang="en-US"/>
              <a:t> 0</a:t>
            </a:r>
          </a:p>
          <a:p>
            <a:pPr>
              <a:spcBef>
                <a:spcPct val="50000"/>
              </a:spcBef>
            </a:pPr>
            <a:r>
              <a:rPr lang="en-US"/>
              <a:t>Rounding:   - ½ 2</a:t>
            </a:r>
            <a:r>
              <a:rPr lang="en-US" baseline="30000"/>
              <a:t>-n</a:t>
            </a:r>
            <a:r>
              <a:rPr lang="en-US"/>
              <a:t>  &lt;  E</a:t>
            </a:r>
            <a:r>
              <a:rPr lang="en-US" baseline="-25000"/>
              <a:t>rounding</a:t>
            </a:r>
            <a:r>
              <a:rPr lang="en-US"/>
              <a:t>  </a:t>
            </a:r>
            <a:r>
              <a:rPr lang="en-US" u="sng"/>
              <a:t>&lt;</a:t>
            </a:r>
            <a:r>
              <a:rPr lang="en-US"/>
              <a:t>  ½ 2</a:t>
            </a:r>
            <a:r>
              <a:rPr lang="en-US" baseline="30000"/>
              <a:t>-n</a:t>
            </a:r>
          </a:p>
          <a:p>
            <a:pPr>
              <a:spcBef>
                <a:spcPct val="50000"/>
              </a:spcBef>
            </a:pPr>
            <a:r>
              <a:rPr lang="en-US"/>
              <a:t>Computation: which is easier to compute?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08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fig_01_09</a:t>
            </a: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8686800" cy="626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Error propagation in arithmetic:</a:t>
            </a:r>
          </a:p>
          <a:p>
            <a:pPr>
              <a:spcBef>
                <a:spcPct val="50000"/>
              </a:spcBef>
            </a:pPr>
            <a:r>
              <a:rPr lang="en-US" sz="2000"/>
              <a:t>Examples:</a:t>
            </a:r>
          </a:p>
          <a:p>
            <a:pPr>
              <a:spcBef>
                <a:spcPct val="10000"/>
              </a:spcBef>
            </a:pPr>
            <a:r>
              <a:rPr lang="en-US" sz="2000"/>
              <a:t>Consider two numbers whose true values are N</a:t>
            </a:r>
            <a:r>
              <a:rPr lang="en-US" sz="2000" baseline="-25000"/>
              <a:t>1</a:t>
            </a:r>
            <a:r>
              <a:rPr lang="en-US" sz="2000"/>
              <a:t> and N</a:t>
            </a:r>
            <a:r>
              <a:rPr lang="en-US" sz="2000" baseline="-25000"/>
              <a:t>2</a:t>
            </a:r>
            <a:endParaRPr lang="en-US" sz="2000"/>
          </a:p>
          <a:p>
            <a:pPr>
              <a:spcBef>
                <a:spcPct val="20000"/>
              </a:spcBef>
            </a:pPr>
            <a:r>
              <a:rPr lang="en-US" sz="2000"/>
              <a:t>and whose values in the computing system are N</a:t>
            </a:r>
            <a:r>
              <a:rPr lang="en-US" sz="2000" baseline="-25000"/>
              <a:t>1E</a:t>
            </a:r>
            <a:r>
              <a:rPr lang="en-US" sz="2000"/>
              <a:t> and N</a:t>
            </a:r>
            <a:r>
              <a:rPr lang="en-US" sz="2000" baseline="-25000"/>
              <a:t>2E</a:t>
            </a:r>
          </a:p>
          <a:p>
            <a:pPr>
              <a:spcBef>
                <a:spcPct val="20000"/>
              </a:spcBef>
            </a:pPr>
            <a:endParaRPr lang="en-US" sz="2000" baseline="-25000"/>
          </a:p>
          <a:p>
            <a:pPr>
              <a:spcBef>
                <a:spcPct val="20000"/>
              </a:spcBef>
            </a:pPr>
            <a:r>
              <a:rPr lang="en-US" sz="2000"/>
              <a:t>Addition: errors add:	N</a:t>
            </a:r>
            <a:r>
              <a:rPr lang="en-US" sz="2000" baseline="-25000"/>
              <a:t>1E</a:t>
            </a:r>
            <a:r>
              <a:rPr lang="en-US" sz="2000"/>
              <a:t>  =  N</a:t>
            </a:r>
            <a:r>
              <a:rPr lang="en-US" sz="2000" baseline="-25000"/>
              <a:t>1</a:t>
            </a:r>
            <a:r>
              <a:rPr lang="en-US" sz="2000"/>
              <a:t> + E</a:t>
            </a:r>
            <a:r>
              <a:rPr lang="en-US" sz="2000" baseline="-25000"/>
              <a:t>1</a:t>
            </a:r>
          </a:p>
          <a:p>
            <a:pPr>
              <a:spcBef>
                <a:spcPct val="40000"/>
              </a:spcBef>
            </a:pPr>
            <a:r>
              <a:rPr lang="en-US" sz="2000" baseline="-25000"/>
              <a:t>			</a:t>
            </a:r>
            <a:r>
              <a:rPr lang="en-US" sz="2000"/>
              <a:t>N</a:t>
            </a:r>
            <a:r>
              <a:rPr lang="en-US" sz="2000" baseline="-25000"/>
              <a:t>2E</a:t>
            </a:r>
            <a:r>
              <a:rPr lang="en-US" sz="2000"/>
              <a:t>  =  N</a:t>
            </a:r>
            <a:r>
              <a:rPr lang="en-US" sz="2000" baseline="-25000"/>
              <a:t>2</a:t>
            </a:r>
            <a:r>
              <a:rPr lang="en-US" sz="2000"/>
              <a:t> + E</a:t>
            </a:r>
            <a:r>
              <a:rPr lang="en-US" sz="2000" baseline="-25000"/>
              <a:t>2</a:t>
            </a:r>
            <a:endParaRPr lang="en-US" sz="2000"/>
          </a:p>
          <a:p>
            <a:pPr>
              <a:spcBef>
                <a:spcPct val="40000"/>
              </a:spcBef>
            </a:pPr>
            <a:r>
              <a:rPr lang="en-US" sz="2000"/>
              <a:t>			N</a:t>
            </a:r>
            <a:r>
              <a:rPr lang="en-US" sz="2000" baseline="-25000"/>
              <a:t>1E</a:t>
            </a:r>
            <a:r>
              <a:rPr lang="en-US" sz="2000"/>
              <a:t> + N</a:t>
            </a:r>
            <a:r>
              <a:rPr lang="en-US" sz="2000" baseline="-25000"/>
              <a:t>2E</a:t>
            </a:r>
            <a:r>
              <a:rPr lang="en-US" sz="2000"/>
              <a:t>  = (N</a:t>
            </a:r>
            <a:r>
              <a:rPr lang="en-US" sz="2000" baseline="-25000"/>
              <a:t>1</a:t>
            </a:r>
            <a:r>
              <a:rPr lang="en-US" sz="2000"/>
              <a:t> + E</a:t>
            </a:r>
            <a:r>
              <a:rPr lang="en-US" sz="2000" baseline="-25000"/>
              <a:t>1</a:t>
            </a:r>
            <a:r>
              <a:rPr lang="en-US" sz="2000"/>
              <a:t>)  + (N</a:t>
            </a:r>
            <a:r>
              <a:rPr lang="en-US" sz="2000" baseline="-25000"/>
              <a:t>2</a:t>
            </a:r>
            <a:r>
              <a:rPr lang="en-US" sz="2000"/>
              <a:t> + E</a:t>
            </a:r>
            <a:r>
              <a:rPr lang="en-US" sz="2000" baseline="-25000"/>
              <a:t>2</a:t>
            </a:r>
            <a:r>
              <a:rPr lang="en-US" sz="2000"/>
              <a:t>)</a:t>
            </a:r>
          </a:p>
          <a:p>
            <a:pPr>
              <a:spcBef>
                <a:spcPct val="40000"/>
              </a:spcBef>
            </a:pPr>
            <a:r>
              <a:rPr lang="en-US" sz="2000"/>
              <a:t>				                  = N</a:t>
            </a:r>
            <a:r>
              <a:rPr lang="en-US" sz="2000" baseline="-25000"/>
              <a:t>1 </a:t>
            </a:r>
            <a:r>
              <a:rPr lang="en-US" sz="2000"/>
              <a:t>+ N</a:t>
            </a:r>
            <a:r>
              <a:rPr lang="en-US" sz="2000" baseline="-25000"/>
              <a:t>2</a:t>
            </a:r>
            <a:r>
              <a:rPr lang="en-US" sz="2000"/>
              <a:t>  + E</a:t>
            </a:r>
            <a:r>
              <a:rPr lang="en-US" sz="2000" baseline="-25000"/>
              <a:t>1</a:t>
            </a:r>
            <a:r>
              <a:rPr lang="en-US" sz="2000"/>
              <a:t> + E</a:t>
            </a:r>
            <a:r>
              <a:rPr lang="en-US" sz="2000" baseline="-25000"/>
              <a:t>2</a:t>
            </a:r>
            <a:endParaRPr lang="en-US" sz="2000"/>
          </a:p>
          <a:p>
            <a:pPr>
              <a:spcBef>
                <a:spcPct val="40000"/>
              </a:spcBef>
            </a:pPr>
            <a:r>
              <a:rPr lang="en-US" sz="2000"/>
              <a:t>Multiplication: error</a:t>
            </a:r>
            <a:r>
              <a:rPr lang="en-US" sz="2000" baseline="-25000"/>
              <a:t> </a:t>
            </a:r>
            <a:r>
              <a:rPr lang="en-US" sz="2000"/>
              <a:t>:</a:t>
            </a:r>
          </a:p>
          <a:p>
            <a:pPr>
              <a:spcBef>
                <a:spcPct val="40000"/>
              </a:spcBef>
            </a:pPr>
            <a:r>
              <a:rPr lang="en-US" sz="2000"/>
              <a:t>			N</a:t>
            </a:r>
            <a:r>
              <a:rPr lang="en-US" sz="2000" baseline="-25000"/>
              <a:t>1E</a:t>
            </a:r>
            <a:r>
              <a:rPr lang="en-US" sz="2000"/>
              <a:t> * N</a:t>
            </a:r>
            <a:r>
              <a:rPr lang="en-US" sz="2000" baseline="-25000"/>
              <a:t>2E</a:t>
            </a:r>
            <a:r>
              <a:rPr lang="en-US" sz="2000"/>
              <a:t> = (N</a:t>
            </a:r>
            <a:r>
              <a:rPr lang="en-US" sz="2000" baseline="-25000"/>
              <a:t>1</a:t>
            </a:r>
            <a:r>
              <a:rPr lang="en-US" sz="2000"/>
              <a:t> + E</a:t>
            </a:r>
            <a:r>
              <a:rPr lang="en-US" sz="2000" baseline="-25000"/>
              <a:t>1</a:t>
            </a:r>
            <a:r>
              <a:rPr lang="en-US" sz="2000"/>
              <a:t>) * (N</a:t>
            </a:r>
            <a:r>
              <a:rPr lang="en-US" sz="2000" baseline="-25000"/>
              <a:t>1</a:t>
            </a:r>
            <a:r>
              <a:rPr lang="en-US" sz="2000"/>
              <a:t> + E</a:t>
            </a:r>
            <a:r>
              <a:rPr lang="en-US" sz="2000" baseline="-25000"/>
              <a:t>2</a:t>
            </a:r>
            <a:r>
              <a:rPr lang="en-US" sz="2000"/>
              <a:t>)</a:t>
            </a:r>
          </a:p>
          <a:p>
            <a:pPr>
              <a:spcBef>
                <a:spcPct val="45000"/>
              </a:spcBef>
            </a:pPr>
            <a:r>
              <a:rPr lang="en-US" sz="2000"/>
              <a:t>				   = (N</a:t>
            </a:r>
            <a:r>
              <a:rPr lang="en-US" sz="2000" baseline="-25000"/>
              <a:t>1</a:t>
            </a:r>
            <a:r>
              <a:rPr lang="en-US" sz="2000"/>
              <a:t>N</a:t>
            </a:r>
            <a:r>
              <a:rPr lang="en-US" sz="2000" baseline="-25000"/>
              <a:t>2</a:t>
            </a:r>
            <a:r>
              <a:rPr lang="en-US" sz="2000"/>
              <a:t>) + (N</a:t>
            </a:r>
            <a:r>
              <a:rPr lang="en-US" sz="2000" baseline="-25000"/>
              <a:t>2 </a:t>
            </a:r>
            <a:r>
              <a:rPr lang="en-US" sz="2000"/>
              <a:t>* E</a:t>
            </a:r>
            <a:r>
              <a:rPr lang="en-US" sz="2000" baseline="-25000"/>
              <a:t>1</a:t>
            </a:r>
            <a:r>
              <a:rPr lang="en-US" sz="2000"/>
              <a:t> + N</a:t>
            </a:r>
            <a:r>
              <a:rPr lang="en-US" sz="2000" baseline="-25000"/>
              <a:t>1</a:t>
            </a:r>
            <a:r>
              <a:rPr lang="en-US" sz="2000"/>
              <a:t> * E</a:t>
            </a:r>
            <a:r>
              <a:rPr lang="en-US" sz="2000" baseline="-25000"/>
              <a:t>2</a:t>
            </a:r>
            <a:r>
              <a:rPr lang="en-US" sz="2000"/>
              <a:t>) + (E</a:t>
            </a:r>
            <a:r>
              <a:rPr lang="en-US" sz="2000" baseline="-25000"/>
              <a:t>1</a:t>
            </a:r>
            <a:r>
              <a:rPr lang="en-US" sz="2000"/>
              <a:t> * E</a:t>
            </a:r>
            <a:r>
              <a:rPr lang="en-US" sz="2000" baseline="-25000"/>
              <a:t>2</a:t>
            </a:r>
            <a:r>
              <a:rPr lang="en-US" sz="2000"/>
              <a:t>)</a:t>
            </a:r>
          </a:p>
          <a:p>
            <a:pPr>
              <a:spcBef>
                <a:spcPct val="20000"/>
              </a:spcBef>
            </a:pPr>
            <a:r>
              <a:rPr lang="en-US" sz="2400"/>
              <a:t>															</a:t>
            </a:r>
            <a:r>
              <a:rPr lang="en-US" sz="2000"/>
              <a:t>term 1		term 2</a:t>
            </a:r>
          </a:p>
          <a:p>
            <a:pPr>
              <a:spcBef>
                <a:spcPct val="20000"/>
              </a:spcBef>
            </a:pPr>
            <a:endParaRPr lang="en-US" sz="2000"/>
          </a:p>
          <a:p>
            <a:pPr>
              <a:spcBef>
                <a:spcPct val="20000"/>
              </a:spcBef>
            </a:pPr>
            <a:r>
              <a:rPr lang="en-US" sz="2000"/>
              <a:t>Note that if term 2 is neglected then error depends on size of N</a:t>
            </a:r>
            <a:r>
              <a:rPr lang="en-US" sz="2000" baseline="-25000"/>
              <a:t>1</a:t>
            </a:r>
            <a:r>
              <a:rPr lang="en-US" sz="2000"/>
              <a:t> and N</a:t>
            </a:r>
            <a:r>
              <a:rPr lang="en-US" sz="2000" baseline="-25000"/>
              <a:t>2</a:t>
            </a:r>
            <a:endParaRPr lang="en-US" sz="2400"/>
          </a:p>
        </p:txBody>
      </p:sp>
      <p:sp>
        <p:nvSpPr>
          <p:cNvPr id="218117" name="Line 5"/>
          <p:cNvSpPr>
            <a:spLocks noChangeShapeType="1"/>
          </p:cNvSpPr>
          <p:nvPr/>
        </p:nvSpPr>
        <p:spPr bwMode="auto">
          <a:xfrm flipV="1">
            <a:off x="6096000" y="4953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18" name="Line 6"/>
          <p:cNvSpPr>
            <a:spLocks noChangeShapeType="1"/>
          </p:cNvSpPr>
          <p:nvPr/>
        </p:nvSpPr>
        <p:spPr bwMode="auto">
          <a:xfrm flipV="1">
            <a:off x="7924800" y="4876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606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ig_01_10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>
            <a:fillRect/>
          </a:stretch>
        </p:blipFill>
        <p:spPr bwMode="auto">
          <a:xfrm>
            <a:off x="4495800" y="990600"/>
            <a:ext cx="4114800" cy="231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772400" y="762000"/>
            <a:ext cx="7588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rgbClr val="272727"/>
                </a:solidFill>
              </a:rPr>
              <a:t>fig_01_10</a:t>
            </a:r>
          </a:p>
        </p:txBody>
      </p:sp>
      <p:sp>
        <p:nvSpPr>
          <p:cNvPr id="12292" name="Rectangle 4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fig_01_10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" y="246063"/>
            <a:ext cx="8686800" cy="642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Another example (pp. 11-12 of </a:t>
            </a:r>
            <a:r>
              <a:rPr lang="en-US" sz="2400" dirty="0" err="1" smtClean="0"/>
              <a:t>Peckol</a:t>
            </a:r>
            <a:r>
              <a:rPr lang="en-US" sz="2400" dirty="0" smtClean="0"/>
              <a:t>): </a:t>
            </a:r>
            <a:r>
              <a:rPr lang="en-US" sz="2400" dirty="0"/>
              <a:t>measuring power dissipated in resistor R in the following circuit: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000" dirty="0"/>
              <a:t>Suppose E = 100 VDC +/- 1%, I = 10A +/- 1%, R = 10 ohms +/- 1%. 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3 methods of calculating power dissipated, neglecting lower order error terms: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a. E1 = (100V +/- 1%) * (10A +/- 1%) = 998.9 </a:t>
            </a:r>
            <a:r>
              <a:rPr lang="en-US" sz="2000" dirty="0">
                <a:sym typeface="Wingdings" pitchFamily="2" charset="2"/>
              </a:rPr>
              <a:t> 1001.1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ym typeface="Wingdings" pitchFamily="2" charset="2"/>
              </a:rPr>
              <a:t>b. I</a:t>
            </a:r>
            <a:r>
              <a:rPr lang="en-US" sz="2000" baseline="30000" dirty="0"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R = (10A +/- 1%) * (10A +/- 1%)  * (10 ohms +/- 1%) = 997  1003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ym typeface="Wingdings" pitchFamily="2" charset="2"/>
              </a:rPr>
              <a:t>c. E3 = (100 V +/- 1%)*(100 V +/- 1%) / (10 ohms +/- 1%) = 908.9  1111.3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ym typeface="Wingdings" pitchFamily="2" charset="2"/>
              </a:rPr>
              <a:t>Which should we use?</a:t>
            </a:r>
          </a:p>
          <a:p>
            <a:r>
              <a:rPr lang="en-US" sz="2000" dirty="0">
                <a:sym typeface="Wingdings" pitchFamily="2" charset="2"/>
              </a:rPr>
              <a:t>“optimistic”: a</a:t>
            </a:r>
          </a:p>
          <a:p>
            <a:r>
              <a:rPr lang="en-US" sz="2000" dirty="0">
                <a:sym typeface="Wingdings" pitchFamily="2" charset="2"/>
              </a:rPr>
              <a:t>“middle-of-the-road”: average of </a:t>
            </a:r>
            <a:r>
              <a:rPr lang="en-US" sz="2000" dirty="0" err="1">
                <a:sym typeface="Wingdings" pitchFamily="2" charset="2"/>
              </a:rPr>
              <a:t>a,b,c</a:t>
            </a:r>
            <a:endParaRPr lang="en-US" sz="2000" dirty="0">
              <a:sym typeface="Wingdings" pitchFamily="2" charset="2"/>
            </a:endParaRPr>
          </a:p>
          <a:p>
            <a:r>
              <a:rPr lang="en-US" sz="2000" dirty="0">
                <a:sym typeface="Wingdings" pitchFamily="2" charset="2"/>
              </a:rPr>
              <a:t>“safest”: 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69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94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ALU: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57200"/>
            <a:ext cx="7162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are the basic functions to include?</a:t>
            </a:r>
          </a:p>
          <a:p>
            <a:endParaRPr lang="en-US" sz="2400" dirty="0"/>
          </a:p>
          <a:p>
            <a:r>
              <a:rPr lang="en-US" sz="2400" dirty="0" smtClean="0"/>
              <a:t>What implementation of each function will optimize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Speed?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Size?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Power usage?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/>
          </a:p>
          <a:p>
            <a:pPr marL="0" lvl="1"/>
            <a:r>
              <a:rPr lang="en-US" sz="2400" dirty="0" smtClean="0"/>
              <a:t>Possible list: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/>
              <a:t>Conversions analog </a:t>
            </a:r>
            <a:r>
              <a:rPr lang="en-US" sz="2400" dirty="0" smtClean="0">
                <a:sym typeface="Wingdings" pitchFamily="2" charset="2"/>
              </a:rPr>
              <a:t> digital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Conversions decimal  binary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Shifts:  left/right; logical/arithmetic; linear/circular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Addition / subtraction /comparison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Multiplication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Division / square root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Function approximations (trig, </a:t>
            </a:r>
            <a:r>
              <a:rPr lang="en-US" sz="2400" dirty="0" err="1" smtClean="0">
                <a:sym typeface="Wingdings" pitchFamily="2" charset="2"/>
              </a:rPr>
              <a:t>exp</a:t>
            </a:r>
            <a:r>
              <a:rPr lang="en-US" sz="2400" dirty="0" smtClean="0">
                <a:sym typeface="Wingdings" pitchFamily="2" charset="2"/>
              </a:rPr>
              <a:t>, log, e.g.)</a:t>
            </a:r>
          </a:p>
          <a:p>
            <a:pPr marL="0" lvl="2"/>
            <a:r>
              <a:rPr lang="en-US" sz="2400" dirty="0" smtClean="0">
                <a:sym typeface="Wingdings" pitchFamily="2" charset="2"/>
              </a:rPr>
              <a:t>Which are the truly “fundamenta</a:t>
            </a:r>
            <a:r>
              <a:rPr lang="en-US" sz="2400" dirty="0">
                <a:sym typeface="Wingdings" pitchFamily="2" charset="2"/>
              </a:rPr>
              <a:t>l</a:t>
            </a:r>
            <a:r>
              <a:rPr lang="en-US" sz="2400" dirty="0" smtClean="0">
                <a:sym typeface="Wingdings" pitchFamily="2" charset="2"/>
              </a:rPr>
              <a:t>” operations?</a:t>
            </a:r>
          </a:p>
        </p:txBody>
      </p:sp>
    </p:spTree>
    <p:extLst>
      <p:ext uri="{BB962C8B-B14F-4D97-AF65-F5344CB8AC3E}">
        <p14:creationId xmlns:p14="http://schemas.microsoft.com/office/powerpoint/2010/main" val="368926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94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ALU: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09600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our internal representation for numbers?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How will we do “arithmetic”?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Integer:  we probably want some integer arithmetic, we will need it for looping, for example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Fixed point:  can we use “integer” operations?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Ex:  assume each number is stored in 1 byte, two bits are the</a:t>
            </a:r>
          </a:p>
          <a:p>
            <a:r>
              <a:rPr lang="en-US" sz="2400" dirty="0" smtClean="0">
                <a:sym typeface="Wingdings" pitchFamily="2" charset="2"/>
              </a:rPr>
              <a:t>“fraction”, and assume we have integer arithmetic implemented</a:t>
            </a:r>
          </a:p>
          <a:p>
            <a:r>
              <a:rPr lang="en-US" sz="2400" dirty="0" smtClean="0">
                <a:sym typeface="Wingdings" pitchFamily="2" charset="2"/>
              </a:rPr>
              <a:t>What happens to the fractional part if we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Add / subtract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Multiply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D</a:t>
            </a:r>
            <a:r>
              <a:rPr lang="en-US" sz="2400" dirty="0" smtClean="0">
                <a:sym typeface="Wingdings" pitchFamily="2" charset="2"/>
              </a:rPr>
              <a:t>ivide</a:t>
            </a:r>
          </a:p>
          <a:p>
            <a:endParaRPr lang="en-US" sz="2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72471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94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ALU: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09600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about (normalized) floating point numbers?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Ex:     -1.01 x 2</a:t>
            </a:r>
            <a:r>
              <a:rPr lang="en-US" sz="2400" baseline="30000" dirty="0" smtClean="0">
                <a:sym typeface="Wingdings" pitchFamily="2" charset="2"/>
              </a:rPr>
              <a:t>4</a:t>
            </a:r>
            <a:r>
              <a:rPr lang="en-US" sz="2400" dirty="0" smtClean="0">
                <a:sym typeface="Wingdings" pitchFamily="2" charset="2"/>
              </a:rPr>
              <a:t>,  +1.011 x 2</a:t>
            </a:r>
            <a:r>
              <a:rPr lang="en-US" sz="2400" baseline="30000" dirty="0" smtClean="0">
                <a:sym typeface="Wingdings" pitchFamily="2" charset="2"/>
              </a:rPr>
              <a:t>-7</a:t>
            </a:r>
            <a:endParaRPr lang="en-US" sz="2400" dirty="0" smtClean="0">
              <a:sym typeface="Wingdings" pitchFamily="2" charset="2"/>
            </a:endParaRP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What ALU operations are required?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r>
              <a:rPr lang="en-US" sz="2400" u="sng" dirty="0" smtClean="0">
                <a:sym typeface="Wingdings" pitchFamily="2" charset="2"/>
              </a:rPr>
              <a:t>Operation</a:t>
            </a:r>
            <a:r>
              <a:rPr lang="en-US" sz="2400" dirty="0" smtClean="0">
                <a:sym typeface="Wingdings" pitchFamily="2" charset="2"/>
              </a:rPr>
              <a:t>		</a:t>
            </a:r>
            <a:r>
              <a:rPr lang="en-US" sz="2400" u="sng" dirty="0" smtClean="0">
                <a:sym typeface="Wingdings" pitchFamily="2" charset="2"/>
              </a:rPr>
              <a:t>Preprocess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u="sng" dirty="0" smtClean="0">
                <a:sym typeface="Wingdings" pitchFamily="2" charset="2"/>
              </a:rPr>
              <a:t>Operate</a:t>
            </a: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u="sng" dirty="0" err="1" smtClean="0">
                <a:sym typeface="Wingdings" pitchFamily="2" charset="2"/>
              </a:rPr>
              <a:t>Postprocess</a:t>
            </a:r>
            <a:endParaRPr lang="en-US" sz="2400" u="sng" dirty="0" smtClean="0">
              <a:sym typeface="Wingdings" pitchFamily="2" charset="2"/>
            </a:endParaRP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Add / subtract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Multiply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Divide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Note that both “overflow” and “underflow” can occur for floating point numbers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0" y="2819400"/>
            <a:ext cx="0" cy="2590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2743200"/>
            <a:ext cx="0" cy="2667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24600" y="2743200"/>
            <a:ext cx="0" cy="2667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" y="3429000"/>
            <a:ext cx="807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4114800"/>
            <a:ext cx="807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4876800"/>
            <a:ext cx="807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140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2"/>
            <a:ext cx="8229600" cy="5794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ALU (integers):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9848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Fundamental operation:  </a:t>
            </a:r>
            <a:r>
              <a:rPr lang="en-US" sz="2400" dirty="0" smtClean="0">
                <a:sym typeface="Wingdings" pitchFamily="2" charset="2"/>
              </a:rPr>
              <a:t>Addition / subtraction:  </a:t>
            </a:r>
          </a:p>
          <a:p>
            <a:r>
              <a:rPr lang="en-US" sz="2400" dirty="0" smtClean="0">
                <a:sym typeface="Wingdings" pitchFamily="2" charset="2"/>
              </a:rPr>
              <a:t>Note:  overflow: result can be one bit larger than inputs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What adder designs are available?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Example:  O(n) adder for n-bit inputs</a:t>
            </a:r>
          </a:p>
          <a:p>
            <a:r>
              <a:rPr lang="en-US" sz="2400" dirty="0" smtClean="0">
                <a:sym typeface="Wingdings" pitchFamily="2" charset="2"/>
              </a:rPr>
              <a:t>Small, slow:  ripple carry adder (recall typical FPGA LUT):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</p:txBody>
      </p:sp>
      <p:pic>
        <p:nvPicPr>
          <p:cNvPr id="1026" name="Picture 2" descr="http://www.ece.msstate.edu/%7Ereese/EE4743/vhdlcomb/img027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62" r="936" b="34410"/>
          <a:stretch/>
        </p:blipFill>
        <p:spPr bwMode="auto">
          <a:xfrm>
            <a:off x="381000" y="3505200"/>
            <a:ext cx="7548694" cy="280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626006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http</a:t>
            </a:r>
            <a:r>
              <a:rPr lang="en-US" dirty="0"/>
              <a:t>://www.ece.msstate.edu/~reese/EE4743/vhdlcomb/sld027.htm</a:t>
            </a:r>
          </a:p>
        </p:txBody>
      </p:sp>
    </p:spTree>
    <p:extLst>
      <p:ext uri="{BB962C8B-B14F-4D97-AF65-F5344CB8AC3E}">
        <p14:creationId xmlns:p14="http://schemas.microsoft.com/office/powerpoint/2010/main" val="36508501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1319</Words>
  <Application>Microsoft Office PowerPoint</Application>
  <PresentationFormat>On-screen Show (4:3)</PresentationFormat>
  <Paragraphs>262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Computer Arithmetic</vt:lpstr>
      <vt:lpstr>fig_01_09</vt:lpstr>
      <vt:lpstr>fig_01_09</vt:lpstr>
      <vt:lpstr>fig_01_09</vt:lpstr>
      <vt:lpstr>fig_01_10</vt:lpstr>
      <vt:lpstr>ALU:</vt:lpstr>
      <vt:lpstr>ALU:</vt:lpstr>
      <vt:lpstr>ALU:</vt:lpstr>
      <vt:lpstr>ALU (integers):</vt:lpstr>
      <vt:lpstr>ALU:</vt:lpstr>
      <vt:lpstr>ALU (integers):</vt:lpstr>
      <vt:lpstr>ALU (integers):</vt:lpstr>
      <vt:lpstr>ALU (integers):</vt:lpstr>
      <vt:lpstr>ALU (integers):</vt:lpstr>
      <vt:lpstr>More complex functions:  ex, log x, sin x, cos x, ….</vt:lpstr>
      <vt:lpstr>Sine Function Comparison of Results (Hauser &amp; Purdy 2003)</vt:lpstr>
      <vt:lpstr>ALU (floating point):</vt:lpstr>
      <vt:lpstr>DSP (digital signal processing)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</dc:title>
  <dc:creator>Carla C Purdy</dc:creator>
  <cp:lastModifiedBy>Carla C Purdy</cp:lastModifiedBy>
  <cp:revision>30</cp:revision>
  <dcterms:created xsi:type="dcterms:W3CDTF">2012-09-05T01:28:08Z</dcterms:created>
  <dcterms:modified xsi:type="dcterms:W3CDTF">2012-09-07T01:41:27Z</dcterms:modified>
</cp:coreProperties>
</file>