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30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4" r:id="rId26"/>
    <p:sldId id="280" r:id="rId27"/>
    <p:sldId id="281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60"/>
  </p:normalViewPr>
  <p:slideViewPr>
    <p:cSldViewPr>
      <p:cViewPr varScale="1">
        <p:scale>
          <a:sx n="76" d="100"/>
          <a:sy n="76" d="100"/>
        </p:scale>
        <p:origin x="-4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ira\Documents\Thesis\Thoughts\Constraint_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ira\Documents\Thesis\Thoughts\Constraint_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ira\Documents\Thesis\Thoughts\Constraint_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Sheet1!$A$336</c:f>
              <c:strCache>
                <c:ptCount val="1"/>
              </c:strCache>
            </c:strRef>
          </c:tx>
          <c:invertIfNegative val="0"/>
          <c:cat>
            <c:strRef>
              <c:f>Sheet1!$B$335:$O$335</c:f>
              <c:strCache>
                <c:ptCount val="5"/>
                <c:pt idx="0">
                  <c:v>Req1</c:v>
                </c:pt>
                <c:pt idx="1">
                  <c:v>Req2</c:v>
                </c:pt>
                <c:pt idx="2">
                  <c:v>Req3</c:v>
                </c:pt>
                <c:pt idx="3">
                  <c:v>Req4</c:v>
                </c:pt>
                <c:pt idx="4">
                  <c:v>Req5</c:v>
                </c:pt>
              </c:strCache>
            </c:strRef>
          </c:cat>
          <c:val>
            <c:numRef>
              <c:f>Sheet1!$B$336:$O$336</c:f>
              <c:numCache>
                <c:formatCode>General</c:formatCode>
                <c:ptCount val="1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79968"/>
        <c:axId val="63781504"/>
        <c:axId val="0"/>
      </c:bar3DChart>
      <c:catAx>
        <c:axId val="6377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781504"/>
        <c:crosses val="autoZero"/>
        <c:auto val="1"/>
        <c:lblAlgn val="ctr"/>
        <c:lblOffset val="100"/>
        <c:noMultiLvlLbl val="0"/>
      </c:catAx>
      <c:valAx>
        <c:axId val="6378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77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Sheet1!$A$260:$B$260</c:f>
              <c:strCache>
                <c:ptCount val="1"/>
                <c:pt idx="0">
                  <c:v>Low-end GPS</c:v>
                </c:pt>
              </c:strCache>
            </c:strRef>
          </c:tx>
          <c:invertIfNegative val="0"/>
          <c:cat>
            <c:strRef>
              <c:f>Sheet1!$C$259:$O$259</c:f>
              <c:strCache>
                <c:ptCount val="13"/>
                <c:pt idx="0">
                  <c:v>Small size</c:v>
                </c:pt>
                <c:pt idx="1">
                  <c:v>Low Cost</c:v>
                </c:pt>
                <c:pt idx="2">
                  <c:v>Low Power</c:v>
                </c:pt>
                <c:pt idx="3">
                  <c:v>Real-time responsiveness</c:v>
                </c:pt>
                <c:pt idx="5">
                  <c:v>Low Weight</c:v>
                </c:pt>
                <c:pt idx="6">
                  <c:v>Safety</c:v>
                </c:pt>
                <c:pt idx="7">
                  <c:v>Reliability</c:v>
                </c:pt>
                <c:pt idx="8">
                  <c:v>Resistance to environmental conditions</c:v>
                </c:pt>
                <c:pt idx="9">
                  <c:v>Security</c:v>
                </c:pt>
                <c:pt idx="10">
                  <c:v>Controllability</c:v>
                </c:pt>
                <c:pt idx="11">
                  <c:v>Upgrades</c:v>
                </c:pt>
                <c:pt idx="12">
                  <c:v>High Speed</c:v>
                </c:pt>
              </c:strCache>
            </c:strRef>
          </c:cat>
          <c:val>
            <c:numRef>
              <c:f>Sheet1!$C$260:$O$260</c:f>
              <c:numCache>
                <c:formatCode>General</c:formatCode>
                <c:ptCount val="13"/>
                <c:pt idx="0">
                  <c:v>30</c:v>
                </c:pt>
                <c:pt idx="1">
                  <c:v>35</c:v>
                </c:pt>
                <c:pt idx="2">
                  <c:v>10</c:v>
                </c:pt>
                <c:pt idx="3">
                  <c:v>10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Sheet1!$A$261:$B$261</c:f>
              <c:strCache>
                <c:ptCount val="1"/>
                <c:pt idx="0">
                  <c:v>High-end GPS</c:v>
                </c:pt>
              </c:strCache>
            </c:strRef>
          </c:tx>
          <c:invertIfNegative val="0"/>
          <c:cat>
            <c:strRef>
              <c:f>Sheet1!$C$259:$O$259</c:f>
              <c:strCache>
                <c:ptCount val="13"/>
                <c:pt idx="0">
                  <c:v>Small size</c:v>
                </c:pt>
                <c:pt idx="1">
                  <c:v>Low Cost</c:v>
                </c:pt>
                <c:pt idx="2">
                  <c:v>Low Power</c:v>
                </c:pt>
                <c:pt idx="3">
                  <c:v>Real-time responsiveness</c:v>
                </c:pt>
                <c:pt idx="5">
                  <c:v>Low Weight</c:v>
                </c:pt>
                <c:pt idx="6">
                  <c:v>Safety</c:v>
                </c:pt>
                <c:pt idx="7">
                  <c:v>Reliability</c:v>
                </c:pt>
                <c:pt idx="8">
                  <c:v>Resistance to environmental conditions</c:v>
                </c:pt>
                <c:pt idx="9">
                  <c:v>Security</c:v>
                </c:pt>
                <c:pt idx="10">
                  <c:v>Controllability</c:v>
                </c:pt>
                <c:pt idx="11">
                  <c:v>Upgrades</c:v>
                </c:pt>
                <c:pt idx="12">
                  <c:v>High Speed</c:v>
                </c:pt>
              </c:strCache>
            </c:strRef>
          </c:cat>
          <c:val>
            <c:numRef>
              <c:f>Sheet1!$C$261:$O$261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10</c:v>
                </c:pt>
                <c:pt idx="9">
                  <c:v>30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188800"/>
        <c:axId val="64190336"/>
        <c:axId val="0"/>
      </c:bar3DChart>
      <c:catAx>
        <c:axId val="6418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64190336"/>
        <c:crosses val="autoZero"/>
        <c:auto val="1"/>
        <c:lblAlgn val="ctr"/>
        <c:lblOffset val="100"/>
        <c:noMultiLvlLbl val="0"/>
      </c:catAx>
      <c:valAx>
        <c:axId val="641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18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Sheet1!$A$304:$B$304</c:f>
              <c:strCache>
                <c:ptCount val="1"/>
                <c:pt idx="0">
                  <c:v>High-end GPS</c:v>
                </c:pt>
              </c:strCache>
            </c:strRef>
          </c:tx>
          <c:invertIfNegative val="0"/>
          <c:cat>
            <c:strRef>
              <c:f>Sheet1!$C$303:$O$303</c:f>
              <c:strCache>
                <c:ptCount val="13"/>
                <c:pt idx="0">
                  <c:v>Small size</c:v>
                </c:pt>
                <c:pt idx="1">
                  <c:v>Low Cost</c:v>
                </c:pt>
                <c:pt idx="2">
                  <c:v>Low Power</c:v>
                </c:pt>
                <c:pt idx="3">
                  <c:v>Real-time responsiveness</c:v>
                </c:pt>
                <c:pt idx="5">
                  <c:v>Low Weight</c:v>
                </c:pt>
                <c:pt idx="6">
                  <c:v>Safety</c:v>
                </c:pt>
                <c:pt idx="7">
                  <c:v>Reliability</c:v>
                </c:pt>
                <c:pt idx="8">
                  <c:v>Resistance to environmental conditions</c:v>
                </c:pt>
                <c:pt idx="9">
                  <c:v>Security</c:v>
                </c:pt>
                <c:pt idx="10">
                  <c:v>Controllability</c:v>
                </c:pt>
                <c:pt idx="11">
                  <c:v>Upgrades</c:v>
                </c:pt>
                <c:pt idx="12">
                  <c:v>High Speed</c:v>
                </c:pt>
              </c:strCache>
            </c:strRef>
          </c:cat>
          <c:val>
            <c:numRef>
              <c:f>Sheet1!$C$304:$O$304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tx>
            <c:strRef>
              <c:f>Sheet1!$A$305:$B$305</c:f>
              <c:strCache>
                <c:ptCount val="1"/>
                <c:pt idx="0">
                  <c:v>ABS</c:v>
                </c:pt>
              </c:strCache>
            </c:strRef>
          </c:tx>
          <c:invertIfNegative val="0"/>
          <c:cat>
            <c:strRef>
              <c:f>Sheet1!$C$303:$O$303</c:f>
              <c:strCache>
                <c:ptCount val="13"/>
                <c:pt idx="0">
                  <c:v>Small size</c:v>
                </c:pt>
                <c:pt idx="1">
                  <c:v>Low Cost</c:v>
                </c:pt>
                <c:pt idx="2">
                  <c:v>Low Power</c:v>
                </c:pt>
                <c:pt idx="3">
                  <c:v>Real-time responsiveness</c:v>
                </c:pt>
                <c:pt idx="5">
                  <c:v>Low Weight</c:v>
                </c:pt>
                <c:pt idx="6">
                  <c:v>Safety</c:v>
                </c:pt>
                <c:pt idx="7">
                  <c:v>Reliability</c:v>
                </c:pt>
                <c:pt idx="8">
                  <c:v>Resistance to environmental conditions</c:v>
                </c:pt>
                <c:pt idx="9">
                  <c:v>Security</c:v>
                </c:pt>
                <c:pt idx="10">
                  <c:v>Controllability</c:v>
                </c:pt>
                <c:pt idx="11">
                  <c:v>Upgrades</c:v>
                </c:pt>
                <c:pt idx="12">
                  <c:v>High Speed</c:v>
                </c:pt>
              </c:strCache>
            </c:strRef>
          </c:cat>
          <c:val>
            <c:numRef>
              <c:f>Sheet1!$C$305:$O$305</c:f>
              <c:numCache>
                <c:formatCode>General</c:formatCode>
                <c:ptCount val="13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5">
                  <c:v>0</c:v>
                </c:pt>
                <c:pt idx="6">
                  <c:v>25</c:v>
                </c:pt>
                <c:pt idx="7">
                  <c:v>20</c:v>
                </c:pt>
                <c:pt idx="8">
                  <c:v>20</c:v>
                </c:pt>
                <c:pt idx="9">
                  <c:v>5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32032"/>
        <c:axId val="63542016"/>
        <c:axId val="0"/>
      </c:bar3DChart>
      <c:catAx>
        <c:axId val="6353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63542016"/>
        <c:crosses val="autoZero"/>
        <c:auto val="1"/>
        <c:lblAlgn val="ctr"/>
        <c:lblOffset val="100"/>
        <c:noMultiLvlLbl val="0"/>
      </c:catAx>
      <c:valAx>
        <c:axId val="6354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3203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4ACC18-CA6B-49DB-9F1D-2E11C1808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62951-9C8B-434D-87FC-93353297588C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C32AB-CD36-490F-86AD-BEEEAE4C6326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A3C4-9135-4051-8292-72797B0F1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F30C-9671-475D-8889-75FEC0FAB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3278-CC7E-4A80-9C6D-E7A2BEE9D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B7BF-BF1A-4708-8096-CADFED7CB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0A3E-988E-4B61-92A6-C911FFC61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3763"/>
            <a:ext cx="4038600" cy="3856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3763"/>
            <a:ext cx="4038600" cy="3856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8813-0D32-4A84-8573-D647CB6B5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2B7A-35DC-45E2-BE03-C7A115E68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8634-394E-466A-99F5-A90E5A78B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8876-5AB8-4BD5-A8BB-7CF86D8DB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F346-7C03-438E-AFC2-E5D4BD07D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B1EA2-2188-41DF-913A-62D9F4896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rUC03_96_toponly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63763"/>
            <a:ext cx="82296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4E09853-332A-420C-A7E9-72FAC259D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0" descr="forUClogo_9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5810250"/>
            <a:ext cx="1562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pPr eaLnBrk="1" hangingPunct="1"/>
            <a:r>
              <a:rPr lang="en-US" smtClean="0"/>
              <a:t>Adding non-traditional constraints to the embedded systems design process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Indira </a:t>
            </a:r>
            <a:r>
              <a:rPr lang="en-US" dirty="0" err="1" smtClean="0"/>
              <a:t>Jayaram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Modifying basic design process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UML Lacks support to represent non-functional and non-traditional requirements:</a:t>
            </a:r>
          </a:p>
          <a:p>
            <a:pPr lvl="2" eaLnBrk="1" hangingPunct="1"/>
            <a:r>
              <a:rPr lang="en-US" dirty="0" smtClean="0"/>
              <a:t>Solution: Add MARTE annotations [3]</a:t>
            </a:r>
            <a:endParaRPr lang="en-US" dirty="0" smtClean="0"/>
          </a:p>
          <a:p>
            <a:pPr eaLnBrk="1" hangingPunct="1"/>
            <a:r>
              <a:rPr lang="en-US" dirty="0" smtClean="0"/>
              <a:t>Only way to see if those requirements are satisfied is trial and error:</a:t>
            </a:r>
          </a:p>
          <a:p>
            <a:pPr lvl="2" eaLnBrk="1" hangingPunct="1"/>
            <a:r>
              <a:rPr lang="en-US" dirty="0" smtClean="0"/>
              <a:t>Add weighted constraint graphs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76200" y="6367046"/>
            <a:ext cx="6324600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3</a:t>
            </a:r>
            <a:r>
              <a:rPr lang="en-US" sz="1600" i="1" dirty="0" smtClean="0"/>
              <a:t>. </a:t>
            </a:r>
            <a:r>
              <a:rPr lang="en-US" sz="1600" i="1" dirty="0"/>
              <a:t>MARTE home page (Apr 26, 2012), http://www.omgwiki.org/marte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extensions to the design proces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3763"/>
          <a:ext cx="8305800" cy="4237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8600"/>
                <a:gridCol w="2768600"/>
                <a:gridCol w="2768600"/>
              </a:tblGrid>
              <a:tr h="677152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steps by Bruegge and Dutoit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 extensions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444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1.Elicit functional requirements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1a.  List non-traditional requirements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Ex: Size, power,cost,security,reliability, safety, controllability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2. Analyze requirements and generate specifications: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Generate: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Functional models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Object models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Dynamic models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2a. Weight the non-traditional requirements: generate weighted-constraint graphs for the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2b. Generate weighted-constraint graphs for different classes in the object model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2c. Annotate the object models to reflect non-traditional properties by applying MARTE’s NFP and GRM profiles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2d. Annotate the dynamic models to reflect time-based operations by applying MARTE’s Time profile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2e. Annotate the dynamic models to indicate the classes responsible for fulfilling the timing requirements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System acceptance tests should be defined during this step also.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304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001000" cy="4800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/>
                <a:gridCol w="2667000"/>
                <a:gridCol w="2667000"/>
              </a:tblGrid>
              <a:tr h="407683">
                <a:tc>
                  <a:txBody>
                    <a:bodyPr/>
                    <a:lstStyle/>
                    <a:p>
                      <a:r>
                        <a:rPr lang="en-US" dirty="0" smtClean="0"/>
                        <a:t>Basic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87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3. Design the system :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Map subsystems into components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Design global control flow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Identify boundary conditions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Decide on the trade-offs from functionality perspective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3’. Decide on the trade-offs with the non-traditional properties taken into consideration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System level tests should be defined during this step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6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4. Design the objects in the system: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Reuse existing off-the shelf components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Specify interfaces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- Optimize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The non-traditional constraints will be considered during design and they have been integrated into the requirement and specification steps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5. Map the object model to the interface platform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Implementation level tests should be defined during this step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7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6. Test: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Plan the tests by considering the tests that have been defined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Test the units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Test the integrated units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Test for usability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6a. Test the system for performance on non-traditional properties front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6b. Verify if the performance matched the requirements as specified in the weighted constraint charts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85800" y="62484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MARTE (Modeling and Analysis of Real Time and Embedded Systems) – set of UML profiles to represent NFPs </a:t>
            </a:r>
            <a:r>
              <a:rPr lang="en-US" dirty="0" smtClean="0"/>
              <a:t>[4]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6626" name="Picture 3" descr="MARTE_N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5943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6336268"/>
            <a:ext cx="685800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4. MARTE </a:t>
            </a:r>
            <a:r>
              <a:rPr lang="en-US" i="1" dirty="0" smtClean="0"/>
              <a:t>Tutorial, </a:t>
            </a:r>
            <a:r>
              <a:rPr lang="en-US" i="1" dirty="0"/>
              <a:t>http://www.omg.org/omgmarte/Tutorial.htm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724400"/>
          </a:xfrm>
        </p:spPr>
        <p:txBody>
          <a:bodyPr/>
          <a:lstStyle/>
          <a:p>
            <a:pPr eaLnBrk="1" hangingPunct="1"/>
            <a:r>
              <a:rPr lang="en-US" smtClean="0"/>
              <a:t>MARTE Time profile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7650" name="Picture 3" descr="MARTE_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5943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762000"/>
          </a:xfrm>
        </p:spPr>
        <p:txBody>
          <a:bodyPr/>
          <a:lstStyle/>
          <a:p>
            <a:pPr eaLnBrk="1" hangingPunct="1"/>
            <a:r>
              <a:rPr lang="en-US" smtClean="0"/>
              <a:t>Weighted constraint charts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 eaLnBrk="1" hangingPunct="1"/>
            <a:r>
              <a:rPr lang="en-US" smtClean="0"/>
              <a:t>Constraints (requirements) are weighted in the order of how crucial they are.</a:t>
            </a:r>
          </a:p>
          <a:p>
            <a:pPr eaLnBrk="1" hangingPunct="1"/>
            <a:r>
              <a:rPr lang="en-US" smtClean="0"/>
              <a:t>Weights add up to 100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76600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  <a:gridCol w="838200"/>
                <a:gridCol w="762000"/>
                <a:gridCol w="838200"/>
                <a:gridCol w="889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Requirements-&gt;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Req1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Req2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Req3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Req4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Req5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990600" y="4343400"/>
          <a:ext cx="594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Caveats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Weights are decided intuitively. Currently, no theoretical basis to decide.</a:t>
            </a:r>
          </a:p>
          <a:p>
            <a:pPr eaLnBrk="1" hangingPunct="1"/>
            <a:r>
              <a:rPr lang="en-US" sz="2800" smtClean="0"/>
              <a:t>Main purpose of using weights is to consider the relative importance of constraints rather than giving them absolute values.</a:t>
            </a:r>
          </a:p>
          <a:p>
            <a:pPr eaLnBrk="1" hangingPunct="1"/>
            <a:r>
              <a:rPr lang="en-US" sz="2800" smtClean="0"/>
              <a:t>For example, could equate weights to “critical”, “important”, “desirable”, “nice to have”.</a:t>
            </a:r>
          </a:p>
          <a:p>
            <a:pPr eaLnBrk="1" hangingPunct="1"/>
            <a:r>
              <a:rPr lang="en-US" sz="2800" smtClean="0"/>
              <a:t>Weights can be refined in an organization as the organization’s process becomes more mature.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1295400"/>
          </a:xfrm>
        </p:spPr>
        <p:txBody>
          <a:bodyPr/>
          <a:lstStyle/>
          <a:p>
            <a:pPr eaLnBrk="1" hangingPunct="1"/>
            <a:r>
              <a:rPr lang="en-US" smtClean="0"/>
              <a:t>Modified camera example: applying extended design steps</a:t>
            </a:r>
          </a:p>
        </p:txBody>
      </p:sp>
      <p:pic>
        <p:nvPicPr>
          <p:cNvPr id="30722" name="Content Placeholder 3" descr="cam_class_annotat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1938" y="2468563"/>
            <a:ext cx="6080125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diagram with time values</a:t>
            </a:r>
          </a:p>
        </p:txBody>
      </p:sp>
      <p:pic>
        <p:nvPicPr>
          <p:cNvPr id="31747" name="Picture 4" descr="cam_seq_up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70866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itle 1"/>
          <p:cNvSpPr>
            <a:spLocks/>
          </p:cNvSpPr>
          <p:nvPr/>
        </p:nvSpPr>
        <p:spPr bwMode="auto">
          <a:xfrm>
            <a:off x="228600" y="8382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Modified camera example: applying extended design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charts for high-end and low-end cameras</a:t>
            </a:r>
          </a:p>
        </p:txBody>
      </p:sp>
      <p:pic>
        <p:nvPicPr>
          <p:cNvPr id="32770" name="Content Placeholder 5" descr="wc_cam_pp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2575" y="2130425"/>
            <a:ext cx="6143625" cy="385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305800" cy="4008437"/>
          </a:xfrm>
        </p:spPr>
        <p:txBody>
          <a:bodyPr/>
          <a:lstStyle/>
          <a:p>
            <a:pPr eaLnBrk="1" hangingPunct="1"/>
            <a:r>
              <a:rPr lang="en-US" dirty="0" smtClean="0"/>
              <a:t>Goals of the project</a:t>
            </a:r>
          </a:p>
          <a:p>
            <a:pPr eaLnBrk="1" hangingPunct="1"/>
            <a:r>
              <a:rPr lang="en-US" dirty="0" smtClean="0"/>
              <a:t>Proposed extensions to the embedded systems design process</a:t>
            </a:r>
          </a:p>
          <a:p>
            <a:pPr eaLnBrk="1" hangingPunct="1"/>
            <a:r>
              <a:rPr lang="en-US" dirty="0" smtClean="0"/>
              <a:t>Design example – camera</a:t>
            </a:r>
          </a:p>
          <a:p>
            <a:pPr eaLnBrk="1" hangingPunct="1"/>
            <a:r>
              <a:rPr lang="en-US" dirty="0" smtClean="0"/>
              <a:t>Results – comparison of implementations</a:t>
            </a:r>
          </a:p>
          <a:p>
            <a:pPr eaLnBrk="1" hangingPunct="1"/>
            <a:r>
              <a:rPr lang="en-US" dirty="0" smtClean="0"/>
              <a:t>Other design examples</a:t>
            </a:r>
          </a:p>
          <a:p>
            <a:pPr eaLnBrk="1" hangingPunct="1"/>
            <a:r>
              <a:rPr lang="en-US" dirty="0" smtClean="0"/>
              <a:t>Conclusions and future work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Components that make up the system must be chosen in such a way that they satisfy the constraints</a:t>
            </a:r>
          </a:p>
          <a:p>
            <a:pPr eaLnBrk="1" hangingPunct="1"/>
            <a:r>
              <a:rPr lang="en-US" sz="2800" smtClean="0"/>
              <a:t>To see how the constraints can be met by different combinations of the components, weighted constraint charts are to be drawn for the classes (which lead to components) of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charts for components of low-end camera</a:t>
            </a:r>
          </a:p>
        </p:txBody>
      </p:sp>
      <p:pic>
        <p:nvPicPr>
          <p:cNvPr id="34818" name="Content Placeholder 6" descr="wc_lowcam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3810000" cy="2295525"/>
          </a:xfrm>
        </p:spPr>
      </p:pic>
      <p:pic>
        <p:nvPicPr>
          <p:cNvPr id="34819" name="Picture 7" descr="wc_lowcam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65350"/>
            <a:ext cx="41148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wc_lowcam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419600"/>
            <a:ext cx="4114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charts for components of high-end camera</a:t>
            </a:r>
          </a:p>
        </p:txBody>
      </p:sp>
      <p:pic>
        <p:nvPicPr>
          <p:cNvPr id="35842" name="Content Placeholder 3" descr="high_end_Cam_wc_ppt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4191000" cy="2305050"/>
          </a:xfrm>
        </p:spPr>
      </p:pic>
      <p:pic>
        <p:nvPicPr>
          <p:cNvPr id="35843" name="Picture 4" descr="high_end_ppt_cam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4419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high_endcam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267200"/>
            <a:ext cx="42672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of a simple camera control system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low-end version. Img resolution = 64*64 pix, Processing time &lt; 10s</a:t>
            </a:r>
          </a:p>
          <a:p>
            <a:pPr eaLnBrk="1" hangingPunct="1"/>
            <a:r>
              <a:rPr lang="en-US" smtClean="0"/>
              <a:t>Implementation platform – Altera UP3 FPGA board with NIOS soft core processor</a:t>
            </a:r>
          </a:p>
          <a:p>
            <a:pPr eaLnBrk="1" hangingPunct="1"/>
            <a:r>
              <a:rPr lang="en-US" smtClean="0"/>
              <a:t>Make use of off the shelf components with known specifications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Flow diagram and constraint chart</a:t>
            </a:r>
          </a:p>
        </p:txBody>
      </p:sp>
      <p:pic>
        <p:nvPicPr>
          <p:cNvPr id="37890" name="Content Placeholder 3" descr="camflowchar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09800"/>
            <a:ext cx="3676650" cy="3856038"/>
          </a:xfrm>
        </p:spPr>
      </p:pic>
      <p:pic>
        <p:nvPicPr>
          <p:cNvPr id="37891" name="Picture 4" descr="pr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95600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charts for components</a:t>
            </a:r>
          </a:p>
        </p:txBody>
      </p:sp>
      <p:pic>
        <p:nvPicPr>
          <p:cNvPr id="38914" name="Content Placeholder 3" descr="proto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514600"/>
            <a:ext cx="4343400" cy="2582863"/>
          </a:xfrm>
        </p:spPr>
      </p:pic>
      <p:pic>
        <p:nvPicPr>
          <p:cNvPr id="38915" name="Picture 4" descr="prot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2672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1600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Comparison of available off-the </a:t>
            </a:r>
            <a:r>
              <a:rPr lang="en-US" sz="3600" dirty="0" smtClean="0"/>
              <a:t>shelf components </a:t>
            </a:r>
            <a:r>
              <a:rPr lang="en-US" sz="3600" dirty="0" smtClean="0"/>
              <a:t>and </a:t>
            </a:r>
            <a:r>
              <a:rPr lang="en-US" sz="3600" dirty="0" smtClean="0"/>
              <a:t>previous </a:t>
            </a:r>
            <a:r>
              <a:rPr lang="en-US" sz="3600" dirty="0" smtClean="0"/>
              <a:t>implementations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>
          <a:xfrm>
            <a:off x="228600" y="2011362"/>
            <a:ext cx="8763000" cy="38560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Software implementation on 8051 </a:t>
            </a:r>
            <a:r>
              <a:rPr lang="en-US" sz="2800" dirty="0" smtClean="0"/>
              <a:t>platform [2]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    Performance</a:t>
            </a:r>
            <a:r>
              <a:rPr lang="en-US" sz="2800" dirty="0" smtClean="0"/>
              <a:t>: 9s at 12MHz, Complexity: 98k gates</a:t>
            </a:r>
          </a:p>
          <a:p>
            <a:pPr eaLnBrk="1" hangingPunct="1"/>
            <a:r>
              <a:rPr lang="en-US" sz="2800" dirty="0" smtClean="0"/>
              <a:t>JPEG encoder </a:t>
            </a:r>
            <a:r>
              <a:rPr lang="en-US" sz="2800" dirty="0" smtClean="0"/>
              <a:t>hardware[5]: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Performance</a:t>
            </a:r>
            <a:r>
              <a:rPr lang="en-US" sz="2800" dirty="0" smtClean="0"/>
              <a:t>: 1s at 25MHz, Complexity: 10k logic 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elements </a:t>
            </a:r>
            <a:r>
              <a:rPr lang="en-US" sz="2800" dirty="0" smtClean="0"/>
              <a:t>on Altera UP3 board</a:t>
            </a:r>
          </a:p>
          <a:p>
            <a:pPr eaLnBrk="1" hangingPunct="1"/>
            <a:r>
              <a:rPr lang="en-US" sz="2800" dirty="0" smtClean="0"/>
              <a:t>CCD processor </a:t>
            </a:r>
            <a:r>
              <a:rPr lang="en-US" sz="2800" dirty="0" smtClean="0"/>
              <a:t>hardware[4]: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    Performance</a:t>
            </a:r>
            <a:r>
              <a:rPr lang="en-US" sz="2800" dirty="0" smtClean="0"/>
              <a:t>: 0.2s at 25MHz, Complexity: 8k </a:t>
            </a:r>
            <a:endParaRPr lang="en-US" sz="2800" dirty="0" smtClean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gates </a:t>
            </a:r>
            <a:r>
              <a:rPr lang="en-US" sz="2800" dirty="0" smtClean="0"/>
              <a:t>in Verilog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120825"/>
            <a:ext cx="7162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5. James Rosenthal, JPEG image compression using an FPGA, M.S. Thesis,  EE Dept. UC Santa Barbara, </a:t>
            </a:r>
            <a:r>
              <a:rPr lang="en-US" sz="1600" i="1" dirty="0" smtClean="0"/>
              <a:t>2006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few possible implementations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305800" cy="4313237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smtClean="0"/>
              <a:t>Software implementation : Port the code available for 8051 platform to suit the NIOS core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/>
              <a:t>Hardware implementation: Use the JPEG encoder hardware, CCD processor hardware and come up with hardware logic for general controls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/>
              <a:t>Mixed implementation 1: Use the JPEG encoder hardware along with the software components for all other blocks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/>
              <a:t>Mixed implementation 2: Use the CCD processor hardware along with software components for remaining blocks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Based on the constraint charts drawn previously, implementation 3 seems like the best choice: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implementation barely meets time constraint</a:t>
            </a:r>
          </a:p>
          <a:p>
            <a:pPr lvl="1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implementation barely meets cost constraint—uses 98% of chip area; if any changes are needed, a larger chip must be chosen; also ease of upgrade is very low</a:t>
            </a:r>
          </a:p>
          <a:p>
            <a:pPr lvl="1" eaLnBrk="1" hangingPunct="1"/>
            <a:r>
              <a:rPr lang="en-US" smtClean="0"/>
              <a:t>3 and 4 are comparable; values for 3 are closest to values in the constraint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of implementation on UP3 board</a:t>
            </a:r>
          </a:p>
        </p:txBody>
      </p:sp>
      <p:pic>
        <p:nvPicPr>
          <p:cNvPr id="43010" name="Content Placeholder 4" descr="nios_system_for_s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09800"/>
            <a:ext cx="82296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Goals of the project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56038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Add nontraditional system requirements to embedded systems design process</a:t>
            </a:r>
          </a:p>
          <a:p>
            <a:pPr eaLnBrk="1" hangingPunct="1"/>
            <a:r>
              <a:rPr lang="en-US" sz="2600" dirty="0" smtClean="0"/>
              <a:t>Propose extensions to object-oriented design process (UML) through stereotypes</a:t>
            </a:r>
          </a:p>
          <a:p>
            <a:pPr eaLnBrk="1" hangingPunct="1"/>
            <a:r>
              <a:rPr lang="en-US" sz="2600" dirty="0" smtClean="0"/>
              <a:t>Design example systems using the proposed method</a:t>
            </a:r>
          </a:p>
          <a:p>
            <a:pPr eaLnBrk="1" hangingPunct="1"/>
            <a:r>
              <a:rPr lang="en-US" sz="2600" dirty="0" smtClean="0"/>
              <a:t>Show how the process leads to making the most reasonable implementation choice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762000"/>
          </a:xfrm>
        </p:spPr>
        <p:txBody>
          <a:bodyPr/>
          <a:lstStyle/>
          <a:p>
            <a:pPr eaLnBrk="1" hangingPunct="1"/>
            <a:r>
              <a:rPr lang="en-US" smtClean="0"/>
              <a:t>Implementation 2</a:t>
            </a:r>
          </a:p>
        </p:txBody>
      </p:sp>
      <p:pic>
        <p:nvPicPr>
          <p:cNvPr id="44034" name="Content Placeholder 4" descr="jpeg_encoder_hw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28800"/>
            <a:ext cx="8458200" cy="385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3</a:t>
            </a:r>
          </a:p>
        </p:txBody>
      </p:sp>
      <p:pic>
        <p:nvPicPr>
          <p:cNvPr id="46082" name="Content Placeholder 3" descr="mixed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2163763"/>
            <a:ext cx="7261225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4</a:t>
            </a:r>
          </a:p>
        </p:txBody>
      </p:sp>
      <p:pic>
        <p:nvPicPr>
          <p:cNvPr id="47106" name="Content Placeholder 3" descr="mixed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4775" y="1978025"/>
            <a:ext cx="6702425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implementations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3763"/>
          <a:ext cx="82296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1447800"/>
                <a:gridCol w="1371600"/>
                <a:gridCol w="1590392"/>
                <a:gridCol w="19148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Logic</a:t>
                      </a:r>
                      <a:r>
                        <a:rPr lang="en-US" baseline="0" dirty="0" smtClean="0"/>
                        <a:t>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 usage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Implementations 3 and 4 are the main contenders. A closer comparison: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Implementation 3 is better.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362200"/>
          <a:ext cx="6266180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932180"/>
                <a:gridCol w="744220"/>
                <a:gridCol w="1524000"/>
                <a:gridCol w="12369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</a:t>
                      </a:r>
                      <a:r>
                        <a:rPr lang="en-US" baseline="0" dirty="0" smtClean="0"/>
                        <a:t>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easy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systems designed </a:t>
            </a:r>
            <a:r>
              <a:rPr lang="en-US" dirty="0" smtClean="0"/>
              <a:t>[6]</a:t>
            </a:r>
            <a:endParaRPr lang="en-US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50179" name="Picture 3" descr="gps_use_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44958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6096000"/>
            <a:ext cx="6934200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6</a:t>
            </a:r>
            <a:r>
              <a:rPr lang="en-US" sz="1600" i="1" dirty="0"/>
              <a:t>. Indira </a:t>
            </a:r>
            <a:r>
              <a:rPr lang="en-US" sz="1600" i="1" dirty="0" err="1"/>
              <a:t>Jayaram</a:t>
            </a:r>
            <a:r>
              <a:rPr lang="en-US" sz="1600" i="1" dirty="0"/>
              <a:t>, Adding non-traditional constraints to the embedded systems design process, MS thesis, Univ. of Cincinnati, 2011.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GPS</a:t>
            </a:r>
          </a:p>
        </p:txBody>
      </p:sp>
      <p:pic>
        <p:nvPicPr>
          <p:cNvPr id="51202" name="Content Placeholder 3" descr="gps_class_annotat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2838" y="2163763"/>
            <a:ext cx="6918325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GPS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Annotated sequence diagram</a:t>
            </a:r>
          </a:p>
        </p:txBody>
      </p:sp>
      <p:pic>
        <p:nvPicPr>
          <p:cNvPr id="52227" name="Picture 3" descr="gps_seq2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6781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charts for GPS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3763"/>
          <a:ext cx="8229600" cy="385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charts for components of GPS</a:t>
            </a:r>
          </a:p>
        </p:txBody>
      </p:sp>
      <p:pic>
        <p:nvPicPr>
          <p:cNvPr id="54274" name="Content Placeholder 3" descr="ppt_gps_w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4449763" cy="2638425"/>
          </a:xfrm>
        </p:spPr>
      </p:pic>
      <p:pic>
        <p:nvPicPr>
          <p:cNvPr id="54275" name="Picture 5" descr="ppt_gps_w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400"/>
            <a:ext cx="4267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design process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382000" cy="4160837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Object-oriented design process proposed by </a:t>
            </a:r>
            <a:r>
              <a:rPr lang="en-US" sz="2600" dirty="0" err="1" smtClean="0"/>
              <a:t>Bruegge</a:t>
            </a:r>
            <a:r>
              <a:rPr lang="en-US" sz="2600" dirty="0" smtClean="0"/>
              <a:t> and </a:t>
            </a:r>
            <a:r>
              <a:rPr lang="en-US" sz="2600" dirty="0" err="1" smtClean="0"/>
              <a:t>Dutoit</a:t>
            </a:r>
            <a:r>
              <a:rPr lang="en-US" sz="2600" dirty="0" smtClean="0"/>
              <a:t> [1]</a:t>
            </a:r>
          </a:p>
          <a:p>
            <a:pPr eaLnBrk="1" hangingPunct="1"/>
            <a:r>
              <a:rPr lang="en-US" sz="2600" dirty="0" smtClean="0"/>
              <a:t>Steps include 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dirty="0" smtClean="0"/>
              <a:t>   </a:t>
            </a:r>
            <a:r>
              <a:rPr lang="en-US" sz="2000" dirty="0" smtClean="0"/>
              <a:t>Requirement elicitation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Development of UML models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Designing the system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Designing the components of the system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Implementing the components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Testing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6197025"/>
            <a:ext cx="7086600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1. </a:t>
            </a:r>
            <a:r>
              <a:rPr lang="en-US" sz="1600" i="1" dirty="0"/>
              <a:t>Bernd </a:t>
            </a:r>
            <a:r>
              <a:rPr lang="en-US" sz="1600" i="1" dirty="0" err="1"/>
              <a:t>Bruegge</a:t>
            </a:r>
            <a:r>
              <a:rPr lang="en-US" sz="1600" i="1" dirty="0"/>
              <a:t> and Alan </a:t>
            </a:r>
            <a:r>
              <a:rPr lang="en-US" sz="1600" i="1" dirty="0" err="1"/>
              <a:t>Dutoit</a:t>
            </a:r>
            <a:r>
              <a:rPr lang="en-US" sz="1600" i="1" dirty="0"/>
              <a:t>, Object-Oriented Software Engineering Using UML, Patterns, and Java, Third Edition, Prentice Hall, </a:t>
            </a:r>
            <a:r>
              <a:rPr lang="en-US" sz="1600" i="1" dirty="0" smtClean="0"/>
              <a:t>2010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</a:t>
            </a:r>
          </a:p>
        </p:txBody>
      </p:sp>
      <p:pic>
        <p:nvPicPr>
          <p:cNvPr id="55298" name="Content Placeholder 3" descr="abs_use_Ca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0438" y="2163763"/>
            <a:ext cx="4683125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 </a:t>
            </a:r>
          </a:p>
        </p:txBody>
      </p:sp>
      <p:pic>
        <p:nvPicPr>
          <p:cNvPr id="56322" name="Content Placeholder 3" descr="abs_class_annotate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6550025" cy="385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Annotated sequence diagram</a:t>
            </a:r>
          </a:p>
        </p:txBody>
      </p:sp>
      <p:pic>
        <p:nvPicPr>
          <p:cNvPr id="57347" name="Picture 4" descr="abs_seq_up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70104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 for ABS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3763"/>
          <a:ext cx="8229600" cy="385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constraint chart for components of ABS</a:t>
            </a:r>
          </a:p>
        </p:txBody>
      </p:sp>
      <p:pic>
        <p:nvPicPr>
          <p:cNvPr id="59394" name="Content Placeholder 3" descr="ppt_wc_ab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6388" y="2405063"/>
            <a:ext cx="5991225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Annotating class diagrams and sequence diagrams with NFPs and NTPs helps in understanding the dependencies</a:t>
            </a:r>
          </a:p>
          <a:p>
            <a:pPr eaLnBrk="1" hangingPunct="1"/>
            <a:r>
              <a:rPr lang="en-US" sz="2800" smtClean="0"/>
              <a:t>Weighting the constraints aids in making better design and implementation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weighting scales have to evolve</a:t>
            </a:r>
          </a:p>
          <a:p>
            <a:pPr eaLnBrk="1" hangingPunct="1"/>
            <a:r>
              <a:rPr lang="en-US" smtClean="0"/>
              <a:t>Need a better way of representing qualitative NTPs.</a:t>
            </a:r>
          </a:p>
          <a:p>
            <a:pPr eaLnBrk="1" hangingPunct="1"/>
            <a:r>
              <a:rPr lang="en-US" smtClean="0"/>
              <a:t>Tools?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Proposed design process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63763"/>
            <a:ext cx="8382000" cy="41608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Requirement elicitation, specification</a:t>
            </a:r>
          </a:p>
          <a:p>
            <a:pPr lvl="1" eaLnBrk="1" hangingPunct="1"/>
            <a:r>
              <a:rPr lang="en-US" sz="1800" dirty="0" smtClean="0"/>
              <a:t>Functional</a:t>
            </a:r>
          </a:p>
          <a:p>
            <a:pPr lvl="1" eaLnBrk="1" hangingPunct="1"/>
            <a:r>
              <a:rPr lang="en-US" sz="1800" dirty="0" smtClean="0"/>
              <a:t>Nonfunctional, traditional—e.g., power usage</a:t>
            </a:r>
          </a:p>
          <a:p>
            <a:pPr lvl="1" eaLnBrk="1" hangingPunct="1"/>
            <a:r>
              <a:rPr lang="en-US" sz="1800" dirty="0" smtClean="0"/>
              <a:t>Nonfunctional, nontraditional—e.g., cost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Development of UML models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Designing the system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Designing the components of the system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Implementing the components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   Integrating the components</a:t>
            </a: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Camera example [2]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86000"/>
          <a:ext cx="8077200" cy="3767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2400"/>
                <a:gridCol w="2692400"/>
                <a:gridCol w="2692400"/>
              </a:tblGrid>
              <a:tr h="357939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Low-end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High-end camera</a:t>
                      </a:r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Resolution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Low (5Million Pixel)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High(12Million Pixel)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Modes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Commonly used Auto modes, no exposure compensation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All parameters changeable – aperture, shutter speed, exposure.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Storage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SD/SDHC memory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CompactFlash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Lens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AF lens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Optical zoom lens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Movie mode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2.5(w) ,4(h), 1.5(d) inches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6.2(w), 5.9(h), 3.4(d) inches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Less than 150 USD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500-1500 USD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Weight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Less than 8 oz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30-40oz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Processing speed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Fast enough to be useful (in the range of seconds)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High, owing to many operations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6200" y="6197025"/>
            <a:ext cx="6781800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2. </a:t>
            </a:r>
            <a:r>
              <a:rPr lang="en-US" sz="1600" i="1" dirty="0"/>
              <a:t>Frank </a:t>
            </a:r>
            <a:r>
              <a:rPr lang="en-US" sz="1600" i="1" dirty="0" err="1"/>
              <a:t>Vahid</a:t>
            </a:r>
            <a:r>
              <a:rPr lang="en-US" sz="1600" i="1" dirty="0"/>
              <a:t> and Tony </a:t>
            </a:r>
            <a:r>
              <a:rPr lang="en-US" sz="1600" i="1" dirty="0" err="1"/>
              <a:t>Givargis</a:t>
            </a:r>
            <a:r>
              <a:rPr lang="en-US" sz="1600" i="1" dirty="0"/>
              <a:t>, Embedded System Design: A Unified Hardware/Software Introduction, John Wiley &amp; Sons, </a:t>
            </a:r>
            <a:r>
              <a:rPr lang="en-US" sz="1600" i="1" dirty="0" smtClean="0"/>
              <a:t>2002 </a:t>
            </a:r>
            <a:endParaRPr lang="en-US" sz="1600" i="1" dirty="0"/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609600" y="4495800"/>
            <a:ext cx="8077200" cy="381000"/>
          </a:xfrm>
          <a:prstGeom prst="rect">
            <a:avLst/>
          </a:prstGeom>
          <a:solidFill>
            <a:srgbClr val="FFFF99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609600" y="5638800"/>
            <a:ext cx="8077200" cy="381000"/>
          </a:xfrm>
          <a:prstGeom prst="rect">
            <a:avLst/>
          </a:prstGeom>
          <a:solidFill>
            <a:srgbClr val="CCFFFF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5867400" y="61722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Camera example – Use case diagram</a:t>
            </a:r>
          </a:p>
        </p:txBody>
      </p:sp>
      <p:pic>
        <p:nvPicPr>
          <p:cNvPr id="20482" name="Content Placeholder 3" descr="camusecasef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163763"/>
            <a:ext cx="6286500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Camera example – Class diagram</a:t>
            </a:r>
          </a:p>
        </p:txBody>
      </p:sp>
      <p:pic>
        <p:nvPicPr>
          <p:cNvPr id="21506" name="Content Placeholder 3" descr="camera_clas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163763"/>
            <a:ext cx="7162800" cy="423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Camera example – Sequence diagram</a:t>
            </a:r>
          </a:p>
        </p:txBody>
      </p:sp>
      <p:pic>
        <p:nvPicPr>
          <p:cNvPr id="22530" name="Content Placeholder 3" descr="cam_seq_pp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4525" y="2497138"/>
            <a:ext cx="6249988" cy="3751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1423</Words>
  <Application>Microsoft Office PowerPoint</Application>
  <PresentationFormat>On-screen Show (4:3)</PresentationFormat>
  <Paragraphs>250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Adding non-traditional constraints to the embedded systems design process</vt:lpstr>
      <vt:lpstr>Agenda</vt:lpstr>
      <vt:lpstr>Goals of the project</vt:lpstr>
      <vt:lpstr>Basic design process</vt:lpstr>
      <vt:lpstr>Proposed design process</vt:lpstr>
      <vt:lpstr>Camera example [2]</vt:lpstr>
      <vt:lpstr>Camera example – Use case diagram</vt:lpstr>
      <vt:lpstr>Camera example – Class diagram</vt:lpstr>
      <vt:lpstr>Camera example – Sequence diagram</vt:lpstr>
      <vt:lpstr>Modifying basic design process</vt:lpstr>
      <vt:lpstr>Proposed extensions to the design proces</vt:lpstr>
      <vt:lpstr> </vt:lpstr>
      <vt:lpstr>PowerPoint Presentation</vt:lpstr>
      <vt:lpstr>PowerPoint Presentation</vt:lpstr>
      <vt:lpstr>Weighted constraint charts</vt:lpstr>
      <vt:lpstr>Caveats</vt:lpstr>
      <vt:lpstr>Modified camera example: applying extended design steps</vt:lpstr>
      <vt:lpstr>PowerPoint Presentation</vt:lpstr>
      <vt:lpstr>Weighted constraint charts for high-end and low-end cameras</vt:lpstr>
      <vt:lpstr>PowerPoint Presentation</vt:lpstr>
      <vt:lpstr>Weighted constraint charts for components of low-end camera</vt:lpstr>
      <vt:lpstr>Weighted constraint charts for components of high-end camera</vt:lpstr>
      <vt:lpstr>Implementation of a simple camera control system</vt:lpstr>
      <vt:lpstr>Basic Flow diagram and constraint chart</vt:lpstr>
      <vt:lpstr>Constraint charts for components</vt:lpstr>
      <vt:lpstr>Comparison of available off-the shelf components and previous implementations</vt:lpstr>
      <vt:lpstr>A few possible implementations</vt:lpstr>
      <vt:lpstr>PowerPoint Presentation</vt:lpstr>
      <vt:lpstr>Results of implementation on UP3 board</vt:lpstr>
      <vt:lpstr>Implementation 2</vt:lpstr>
      <vt:lpstr>Implementation 3</vt:lpstr>
      <vt:lpstr>Implementation 4</vt:lpstr>
      <vt:lpstr>Comparison of implementations</vt:lpstr>
      <vt:lpstr>PowerPoint Presentation</vt:lpstr>
      <vt:lpstr>Other systems designed [6]</vt:lpstr>
      <vt:lpstr>GPS</vt:lpstr>
      <vt:lpstr>GPS</vt:lpstr>
      <vt:lpstr>Weighted constraint charts for GPS</vt:lpstr>
      <vt:lpstr>Weighted constraint charts for components of GPS</vt:lpstr>
      <vt:lpstr>ABS</vt:lpstr>
      <vt:lpstr>ABS </vt:lpstr>
      <vt:lpstr>ABS</vt:lpstr>
      <vt:lpstr>Weighted constraint chart for ABS</vt:lpstr>
      <vt:lpstr>Weighted constraint chart for components of ABS</vt:lpstr>
      <vt:lpstr>Conclusions</vt:lpstr>
      <vt:lpstr>Future work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indira</dc:creator>
  <cp:lastModifiedBy>Carla C Purdy</cp:lastModifiedBy>
  <cp:revision>17</cp:revision>
  <dcterms:created xsi:type="dcterms:W3CDTF">2007-07-19T21:04:34Z</dcterms:created>
  <dcterms:modified xsi:type="dcterms:W3CDTF">2012-10-17T17:14:03Z</dcterms:modified>
</cp:coreProperties>
</file>